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65" r:id="rId2"/>
    <p:sldId id="256" r:id="rId3"/>
    <p:sldId id="269" r:id="rId4"/>
    <p:sldId id="266" r:id="rId5"/>
    <p:sldId id="267" r:id="rId6"/>
    <p:sldId id="268" r:id="rId7"/>
    <p:sldId id="260" r:id="rId8"/>
    <p:sldId id="261" r:id="rId9"/>
    <p:sldId id="262" r:id="rId10"/>
    <p:sldId id="263" r:id="rId11"/>
    <p:sldId id="264" r:id="rId12"/>
    <p:sldId id="259" r:id="rId13"/>
    <p:sldId id="25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FF3300"/>
    <a:srgbClr val="BB0F1F"/>
    <a:srgbClr val="CC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2" d="100"/>
          <a:sy n="62" d="100"/>
        </p:scale>
        <p:origin x="-1596" y="-21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E0087AE-7597-4D42-BC44-46E61B2B8E38}" type="datetimeFigureOut">
              <a:rPr lang="en-IN" smtClean="0"/>
              <a:pPr/>
              <a:t>09-07-2014</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E2715B-4539-4408-A8AA-853B9DBFD7C3}"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31640" y="2996952"/>
            <a:ext cx="7272808" cy="1470025"/>
          </a:xfrm>
        </p:spPr>
        <p:txBody>
          <a:bodyPr/>
          <a:lstStyle>
            <a:lvl1pPr>
              <a:defRPr sz="5400">
                <a:solidFill>
                  <a:schemeClr val="tx2"/>
                </a:solidFill>
              </a:defRPr>
            </a:lvl1pPr>
          </a:lstStyle>
          <a:p>
            <a:r>
              <a:rPr lang="en-US" smtClean="0"/>
              <a:t>Click to edit Master title style</a:t>
            </a:r>
            <a:endParaRPr lang="en-IN" dirty="0"/>
          </a:p>
        </p:txBody>
      </p:sp>
      <p:sp>
        <p:nvSpPr>
          <p:cNvPr id="3" name="Subtitle 2"/>
          <p:cNvSpPr>
            <a:spLocks noGrp="1"/>
          </p:cNvSpPr>
          <p:nvPr>
            <p:ph type="subTitle" idx="1"/>
          </p:nvPr>
        </p:nvSpPr>
        <p:spPr>
          <a:xfrm>
            <a:off x="2411760" y="4509120"/>
            <a:ext cx="5328592" cy="720080"/>
          </a:xfrm>
        </p:spPr>
        <p:txBody>
          <a:bodyPr>
            <a:normAutofit/>
          </a:bodyPr>
          <a:lstStyle>
            <a:lvl1pPr marL="0" indent="0" algn="ctr">
              <a:buNone/>
              <a:defRPr sz="2800">
                <a:solidFill>
                  <a:srgbClr val="00B05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dirty="0"/>
          </a:p>
        </p:txBody>
      </p:sp>
      <p:sp>
        <p:nvSpPr>
          <p:cNvPr id="4" name="Date Placeholder 3"/>
          <p:cNvSpPr>
            <a:spLocks noGrp="1"/>
          </p:cNvSpPr>
          <p:nvPr>
            <p:ph type="dt" sz="half" idx="10"/>
          </p:nvPr>
        </p:nvSpPr>
        <p:spPr/>
        <p:txBody>
          <a:bodyPr/>
          <a:lstStyle/>
          <a:p>
            <a:fld id="{3D53A4FA-2C95-4BD0-9935-471052EE0A4C}" type="datetime1">
              <a:rPr lang="en-IN" smtClean="0"/>
              <a:pPr/>
              <a:t>09-07-2014</a:t>
            </a:fld>
            <a:endParaRPr lang="en-IN"/>
          </a:p>
        </p:txBody>
      </p:sp>
      <p:sp>
        <p:nvSpPr>
          <p:cNvPr id="5" name="Footer Placeholder 4"/>
          <p:cNvSpPr>
            <a:spLocks noGrp="1"/>
          </p:cNvSpPr>
          <p:nvPr>
            <p:ph type="ftr" sz="quarter" idx="11"/>
          </p:nvPr>
        </p:nvSpPr>
        <p:spPr/>
        <p:txBody>
          <a:bodyPr/>
          <a:lstStyle/>
          <a:p>
            <a:r>
              <a:rPr lang="en-IN" smtClean="0"/>
              <a:t>| Vigyan Ashram | INDUSA PTI |</a:t>
            </a:r>
            <a:endParaRPr lang="en-IN"/>
          </a:p>
        </p:txBody>
      </p:sp>
      <p:sp>
        <p:nvSpPr>
          <p:cNvPr id="6" name="Slide Number Placeholder 5"/>
          <p:cNvSpPr>
            <a:spLocks noGrp="1"/>
          </p:cNvSpPr>
          <p:nvPr>
            <p:ph type="sldNum" sz="quarter" idx="12"/>
          </p:nvPr>
        </p:nvSpPr>
        <p:spPr>
          <a:xfrm>
            <a:off x="6948264" y="6376243"/>
            <a:ext cx="2133600" cy="365125"/>
          </a:xfrm>
        </p:spPr>
        <p:txBody>
          <a:bodyPr/>
          <a:lstStyle>
            <a:lvl1pPr>
              <a:defRPr b="0" cap="none" spc="0">
                <a:ln>
                  <a:noFill/>
                </a:ln>
                <a:solidFill>
                  <a:schemeClr val="tx2"/>
                </a:solidFill>
                <a:effectLst/>
              </a:defRPr>
            </a:lvl1pPr>
          </a:lstStyle>
          <a:p>
            <a:fld id="{1F68CD27-F250-44A2-BCBA-F6217D121699}" type="slidenum">
              <a:rPr lang="en-IN" smtClean="0"/>
              <a:pPr/>
              <a:t>‹#›</a:t>
            </a:fld>
            <a:endParaRPr lang="en-IN"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C426B24-4907-4837-8F39-3C6833CA2E53}" type="datetime1">
              <a:rPr lang="en-IN" smtClean="0"/>
              <a:pPr/>
              <a:t>09-07-2014</a:t>
            </a:fld>
            <a:endParaRPr lang="en-IN"/>
          </a:p>
        </p:txBody>
      </p:sp>
      <p:sp>
        <p:nvSpPr>
          <p:cNvPr id="5" name="Footer Placeholder 4"/>
          <p:cNvSpPr>
            <a:spLocks noGrp="1"/>
          </p:cNvSpPr>
          <p:nvPr>
            <p:ph type="ftr" sz="quarter" idx="11"/>
          </p:nvPr>
        </p:nvSpPr>
        <p:spPr/>
        <p:txBody>
          <a:bodyPr/>
          <a:lstStyle/>
          <a:p>
            <a:r>
              <a:rPr lang="en-IN" smtClean="0"/>
              <a:t>| Vigyan Ashram | INDUSA PTI |</a:t>
            </a:r>
            <a:endParaRPr lang="en-IN"/>
          </a:p>
        </p:txBody>
      </p:sp>
      <p:sp>
        <p:nvSpPr>
          <p:cNvPr id="6" name="Slide Number Placeholder 5"/>
          <p:cNvSpPr>
            <a:spLocks noGrp="1"/>
          </p:cNvSpPr>
          <p:nvPr>
            <p:ph type="sldNum" sz="quarter" idx="12"/>
          </p:nvPr>
        </p:nvSpPr>
        <p:spPr/>
        <p:txBody>
          <a:bodyPr/>
          <a:lstStyle/>
          <a:p>
            <a:fld id="{1F68CD27-F250-44A2-BCBA-F6217D121699}"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91C928C-1441-4C75-9485-B8ABB09FB0F8}" type="datetime1">
              <a:rPr lang="en-IN" smtClean="0"/>
              <a:pPr/>
              <a:t>09-07-2014</a:t>
            </a:fld>
            <a:endParaRPr lang="en-IN"/>
          </a:p>
        </p:txBody>
      </p:sp>
      <p:sp>
        <p:nvSpPr>
          <p:cNvPr id="5" name="Footer Placeholder 4"/>
          <p:cNvSpPr>
            <a:spLocks noGrp="1"/>
          </p:cNvSpPr>
          <p:nvPr>
            <p:ph type="ftr" sz="quarter" idx="11"/>
          </p:nvPr>
        </p:nvSpPr>
        <p:spPr/>
        <p:txBody>
          <a:bodyPr/>
          <a:lstStyle/>
          <a:p>
            <a:r>
              <a:rPr lang="en-IN" smtClean="0"/>
              <a:t>| Vigyan Ashram | INDUSA PTI |</a:t>
            </a:r>
            <a:endParaRPr lang="en-IN"/>
          </a:p>
        </p:txBody>
      </p:sp>
      <p:sp>
        <p:nvSpPr>
          <p:cNvPr id="6" name="Slide Number Placeholder 5"/>
          <p:cNvSpPr>
            <a:spLocks noGrp="1"/>
          </p:cNvSpPr>
          <p:nvPr>
            <p:ph type="sldNum" sz="quarter" idx="12"/>
          </p:nvPr>
        </p:nvSpPr>
        <p:spPr/>
        <p:txBody>
          <a:bodyPr/>
          <a:lstStyle/>
          <a:p>
            <a:fld id="{1F68CD27-F250-44A2-BCBA-F6217D121699}"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IN"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F5991ED-B9E9-4D79-B6C1-99AA94E13F7A}" type="datetime1">
              <a:rPr lang="en-IN" smtClean="0"/>
              <a:pPr/>
              <a:t>09-07-2014</a:t>
            </a:fld>
            <a:endParaRPr lang="en-IN"/>
          </a:p>
        </p:txBody>
      </p:sp>
      <p:sp>
        <p:nvSpPr>
          <p:cNvPr id="5" name="Footer Placeholder 4"/>
          <p:cNvSpPr>
            <a:spLocks noGrp="1"/>
          </p:cNvSpPr>
          <p:nvPr>
            <p:ph type="ftr" sz="quarter" idx="11"/>
          </p:nvPr>
        </p:nvSpPr>
        <p:spPr/>
        <p:txBody>
          <a:bodyPr/>
          <a:lstStyle/>
          <a:p>
            <a:r>
              <a:rPr lang="en-IN" smtClean="0"/>
              <a:t>| Vigyan Ashram | INDUSA PTI |</a:t>
            </a:r>
            <a:endParaRPr lang="en-IN"/>
          </a:p>
        </p:txBody>
      </p:sp>
      <p:sp>
        <p:nvSpPr>
          <p:cNvPr id="6" name="Slide Number Placeholder 5"/>
          <p:cNvSpPr>
            <a:spLocks noGrp="1"/>
          </p:cNvSpPr>
          <p:nvPr>
            <p:ph type="sldNum" sz="quarter" idx="12"/>
          </p:nvPr>
        </p:nvSpPr>
        <p:spPr/>
        <p:txBody>
          <a:bodyPr/>
          <a:lstStyle>
            <a:lvl1pPr>
              <a:defRPr b="0" cap="none" spc="0">
                <a:ln>
                  <a:noFill/>
                </a:ln>
                <a:solidFill>
                  <a:schemeClr val="tx1"/>
                </a:solidFill>
                <a:effectLst/>
              </a:defRPr>
            </a:lvl1pPr>
          </a:lstStyle>
          <a:p>
            <a:fld id="{1F68CD27-F250-44A2-BCBA-F6217D121699}" type="slidenum">
              <a:rPr lang="en-IN" smtClean="0"/>
              <a:pPr/>
              <a:t>‹#›</a:t>
            </a:fld>
            <a:endParaRPr lang="en-IN"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2"/>
                </a:solidFill>
              </a:defRPr>
            </a:lvl1pPr>
          </a:lstStyle>
          <a:p>
            <a:r>
              <a:rPr lang="en-US" smtClean="0"/>
              <a:t>Click to edit Master title style</a:t>
            </a:r>
            <a:endParaRPr lang="en-IN"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97162C-3F91-4986-908C-D196F9B3DFDF}" type="datetime1">
              <a:rPr lang="en-IN" smtClean="0"/>
              <a:pPr/>
              <a:t>09-07-2014</a:t>
            </a:fld>
            <a:endParaRPr lang="en-IN"/>
          </a:p>
        </p:txBody>
      </p:sp>
      <p:sp>
        <p:nvSpPr>
          <p:cNvPr id="5" name="Footer Placeholder 4"/>
          <p:cNvSpPr>
            <a:spLocks noGrp="1"/>
          </p:cNvSpPr>
          <p:nvPr>
            <p:ph type="ftr" sz="quarter" idx="11"/>
          </p:nvPr>
        </p:nvSpPr>
        <p:spPr/>
        <p:txBody>
          <a:bodyPr/>
          <a:lstStyle/>
          <a:p>
            <a:r>
              <a:rPr lang="en-IN" smtClean="0"/>
              <a:t>| Vigyan Ashram | INDUSA PTI |</a:t>
            </a:r>
            <a:endParaRPr lang="en-IN"/>
          </a:p>
        </p:txBody>
      </p:sp>
      <p:sp>
        <p:nvSpPr>
          <p:cNvPr id="6" name="Slide Number Placeholder 5"/>
          <p:cNvSpPr>
            <a:spLocks noGrp="1"/>
          </p:cNvSpPr>
          <p:nvPr>
            <p:ph type="sldNum" sz="quarter" idx="12"/>
          </p:nvPr>
        </p:nvSpPr>
        <p:spPr/>
        <p:txBody>
          <a:bodyPr/>
          <a:lstStyle/>
          <a:p>
            <a:fld id="{1F68CD27-F250-44A2-BCBA-F6217D121699}"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IN"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99325A21-7405-455D-B1BF-7DE3653E7800}" type="datetime1">
              <a:rPr lang="en-IN" smtClean="0"/>
              <a:pPr/>
              <a:t>09-07-2014</a:t>
            </a:fld>
            <a:endParaRPr lang="en-IN"/>
          </a:p>
        </p:txBody>
      </p:sp>
      <p:sp>
        <p:nvSpPr>
          <p:cNvPr id="6" name="Footer Placeholder 5"/>
          <p:cNvSpPr>
            <a:spLocks noGrp="1"/>
          </p:cNvSpPr>
          <p:nvPr>
            <p:ph type="ftr" sz="quarter" idx="11"/>
          </p:nvPr>
        </p:nvSpPr>
        <p:spPr/>
        <p:txBody>
          <a:bodyPr/>
          <a:lstStyle/>
          <a:p>
            <a:r>
              <a:rPr lang="en-IN" smtClean="0"/>
              <a:t>| Vigyan Ashram | INDUSA PTI |</a:t>
            </a:r>
            <a:endParaRPr lang="en-IN"/>
          </a:p>
        </p:txBody>
      </p:sp>
      <p:sp>
        <p:nvSpPr>
          <p:cNvPr id="7" name="Slide Number Placeholder 6"/>
          <p:cNvSpPr>
            <a:spLocks noGrp="1"/>
          </p:cNvSpPr>
          <p:nvPr>
            <p:ph type="sldNum" sz="quarter" idx="12"/>
          </p:nvPr>
        </p:nvSpPr>
        <p:spPr/>
        <p:txBody>
          <a:bodyPr/>
          <a:lstStyle/>
          <a:p>
            <a:fld id="{1F68CD27-F250-44A2-BCBA-F6217D121699}"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IN"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3F3B5F18-CBF2-47EB-A018-9893B700B268}" type="datetime1">
              <a:rPr lang="en-IN" smtClean="0"/>
              <a:pPr/>
              <a:t>09-07-2014</a:t>
            </a:fld>
            <a:endParaRPr lang="en-IN"/>
          </a:p>
        </p:txBody>
      </p:sp>
      <p:sp>
        <p:nvSpPr>
          <p:cNvPr id="8" name="Footer Placeholder 7"/>
          <p:cNvSpPr>
            <a:spLocks noGrp="1"/>
          </p:cNvSpPr>
          <p:nvPr>
            <p:ph type="ftr" sz="quarter" idx="11"/>
          </p:nvPr>
        </p:nvSpPr>
        <p:spPr/>
        <p:txBody>
          <a:bodyPr/>
          <a:lstStyle/>
          <a:p>
            <a:r>
              <a:rPr lang="en-IN" smtClean="0"/>
              <a:t>| Vigyan Ashram | INDUSA PTI |</a:t>
            </a:r>
            <a:endParaRPr lang="en-IN"/>
          </a:p>
        </p:txBody>
      </p:sp>
      <p:sp>
        <p:nvSpPr>
          <p:cNvPr id="9" name="Slide Number Placeholder 8"/>
          <p:cNvSpPr>
            <a:spLocks noGrp="1"/>
          </p:cNvSpPr>
          <p:nvPr>
            <p:ph type="sldNum" sz="quarter" idx="12"/>
          </p:nvPr>
        </p:nvSpPr>
        <p:spPr/>
        <p:txBody>
          <a:bodyPr/>
          <a:lstStyle/>
          <a:p>
            <a:fld id="{1F68CD27-F250-44A2-BCBA-F6217D121699}"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lumMod val="75000"/>
                  </a:schemeClr>
                </a:solidFill>
              </a:defRPr>
            </a:lvl1pPr>
          </a:lstStyle>
          <a:p>
            <a:r>
              <a:rPr lang="en-US" smtClean="0"/>
              <a:t>Click to edit Master title style</a:t>
            </a:r>
            <a:endParaRPr lang="en-IN" dirty="0"/>
          </a:p>
        </p:txBody>
      </p:sp>
      <p:sp>
        <p:nvSpPr>
          <p:cNvPr id="3" name="Date Placeholder 2"/>
          <p:cNvSpPr>
            <a:spLocks noGrp="1"/>
          </p:cNvSpPr>
          <p:nvPr>
            <p:ph type="dt" sz="half" idx="10"/>
          </p:nvPr>
        </p:nvSpPr>
        <p:spPr/>
        <p:txBody>
          <a:bodyPr/>
          <a:lstStyle/>
          <a:p>
            <a:fld id="{E963246C-F85C-4B95-95DA-656918325929}" type="datetime1">
              <a:rPr lang="en-IN" smtClean="0"/>
              <a:pPr/>
              <a:t>09-07-2014</a:t>
            </a:fld>
            <a:endParaRPr lang="en-IN"/>
          </a:p>
        </p:txBody>
      </p:sp>
      <p:sp>
        <p:nvSpPr>
          <p:cNvPr id="4" name="Footer Placeholder 3"/>
          <p:cNvSpPr>
            <a:spLocks noGrp="1"/>
          </p:cNvSpPr>
          <p:nvPr>
            <p:ph type="ftr" sz="quarter" idx="11"/>
          </p:nvPr>
        </p:nvSpPr>
        <p:spPr/>
        <p:txBody>
          <a:bodyPr/>
          <a:lstStyle/>
          <a:p>
            <a:r>
              <a:rPr lang="en-IN" smtClean="0"/>
              <a:t>| Vigyan Ashram | INDUSA PTI |</a:t>
            </a:r>
            <a:endParaRPr lang="en-IN"/>
          </a:p>
        </p:txBody>
      </p:sp>
      <p:sp>
        <p:nvSpPr>
          <p:cNvPr id="5" name="Slide Number Placeholder 4"/>
          <p:cNvSpPr>
            <a:spLocks noGrp="1"/>
          </p:cNvSpPr>
          <p:nvPr>
            <p:ph type="sldNum" sz="quarter" idx="12"/>
          </p:nvPr>
        </p:nvSpPr>
        <p:spPr/>
        <p:txBody>
          <a:bodyPr/>
          <a:lstStyle/>
          <a:p>
            <a:fld id="{1F68CD27-F250-44A2-BCBA-F6217D121699}"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3DD09C-F65F-4F60-881C-47F2890A93C4}" type="datetime1">
              <a:rPr lang="en-IN" smtClean="0"/>
              <a:pPr/>
              <a:t>09-07-2014</a:t>
            </a:fld>
            <a:endParaRPr lang="en-IN"/>
          </a:p>
        </p:txBody>
      </p:sp>
      <p:sp>
        <p:nvSpPr>
          <p:cNvPr id="3" name="Footer Placeholder 2"/>
          <p:cNvSpPr>
            <a:spLocks noGrp="1"/>
          </p:cNvSpPr>
          <p:nvPr>
            <p:ph type="ftr" sz="quarter" idx="11"/>
          </p:nvPr>
        </p:nvSpPr>
        <p:spPr/>
        <p:txBody>
          <a:bodyPr/>
          <a:lstStyle/>
          <a:p>
            <a:r>
              <a:rPr lang="en-IN" smtClean="0"/>
              <a:t>| Vigyan Ashram | INDUSA PTI |</a:t>
            </a:r>
            <a:endParaRPr lang="en-IN"/>
          </a:p>
        </p:txBody>
      </p:sp>
      <p:sp>
        <p:nvSpPr>
          <p:cNvPr id="4" name="Slide Number Placeholder 3"/>
          <p:cNvSpPr>
            <a:spLocks noGrp="1"/>
          </p:cNvSpPr>
          <p:nvPr>
            <p:ph type="sldNum" sz="quarter" idx="12"/>
          </p:nvPr>
        </p:nvSpPr>
        <p:spPr/>
        <p:txBody>
          <a:bodyPr/>
          <a:lstStyle/>
          <a:p>
            <a:fld id="{1F68CD27-F250-44A2-BCBA-F6217D121699}"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744" y="273050"/>
            <a:ext cx="6552728" cy="1162050"/>
          </a:xfrm>
        </p:spPr>
        <p:txBody>
          <a:bodyPr anchor="b"/>
          <a:lstStyle>
            <a:lvl1pPr algn="l">
              <a:defRPr sz="2000" b="1"/>
            </a:lvl1pPr>
          </a:lstStyle>
          <a:p>
            <a:r>
              <a:rPr lang="en-US" smtClean="0"/>
              <a:t>Click to edit Master title style</a:t>
            </a:r>
            <a:endParaRPr lang="en-IN" dirty="0"/>
          </a:p>
        </p:txBody>
      </p:sp>
      <p:sp>
        <p:nvSpPr>
          <p:cNvPr id="3" name="Content Placeholder 2"/>
          <p:cNvSpPr>
            <a:spLocks noGrp="1"/>
          </p:cNvSpPr>
          <p:nvPr>
            <p:ph idx="1"/>
          </p:nvPr>
        </p:nvSpPr>
        <p:spPr>
          <a:xfrm>
            <a:off x="3575050" y="1641202"/>
            <a:ext cx="5111750" cy="4668118"/>
          </a:xfrm>
        </p:spPr>
        <p:txBody>
          <a:bodyPr/>
          <a:lstStyle>
            <a:lvl1pPr>
              <a:defRPr sz="3200">
                <a:solidFill>
                  <a:schemeClr val="tx2"/>
                </a:solidFill>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dirty="0"/>
          </a:p>
        </p:txBody>
      </p:sp>
      <p:sp>
        <p:nvSpPr>
          <p:cNvPr id="4" name="Text Placeholder 3"/>
          <p:cNvSpPr>
            <a:spLocks noGrp="1"/>
          </p:cNvSpPr>
          <p:nvPr>
            <p:ph type="body" sz="half" idx="2"/>
          </p:nvPr>
        </p:nvSpPr>
        <p:spPr>
          <a:xfrm>
            <a:off x="457200" y="1618257"/>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E65D80-C95C-4A3C-B4DA-B4A95F76907A}" type="datetime1">
              <a:rPr lang="en-IN" smtClean="0"/>
              <a:pPr/>
              <a:t>09-07-2014</a:t>
            </a:fld>
            <a:endParaRPr lang="en-IN"/>
          </a:p>
        </p:txBody>
      </p:sp>
      <p:sp>
        <p:nvSpPr>
          <p:cNvPr id="6" name="Footer Placeholder 5"/>
          <p:cNvSpPr>
            <a:spLocks noGrp="1"/>
          </p:cNvSpPr>
          <p:nvPr>
            <p:ph type="ftr" sz="quarter" idx="11"/>
          </p:nvPr>
        </p:nvSpPr>
        <p:spPr/>
        <p:txBody>
          <a:bodyPr/>
          <a:lstStyle/>
          <a:p>
            <a:r>
              <a:rPr lang="en-IN" smtClean="0"/>
              <a:t>| Vigyan Ashram | INDUSA PTI |</a:t>
            </a:r>
            <a:endParaRPr lang="en-IN"/>
          </a:p>
        </p:txBody>
      </p:sp>
      <p:sp>
        <p:nvSpPr>
          <p:cNvPr id="7" name="Slide Number Placeholder 6"/>
          <p:cNvSpPr>
            <a:spLocks noGrp="1"/>
          </p:cNvSpPr>
          <p:nvPr>
            <p:ph type="sldNum" sz="quarter" idx="12"/>
          </p:nvPr>
        </p:nvSpPr>
        <p:spPr/>
        <p:txBody>
          <a:bodyPr/>
          <a:lstStyle/>
          <a:p>
            <a:fld id="{1F68CD27-F250-44A2-BCBA-F6217D121699}"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334C84-813E-434A-8A6E-06D75621854A}" type="datetime1">
              <a:rPr lang="en-IN" smtClean="0"/>
              <a:pPr/>
              <a:t>09-07-2014</a:t>
            </a:fld>
            <a:endParaRPr lang="en-IN"/>
          </a:p>
        </p:txBody>
      </p:sp>
      <p:sp>
        <p:nvSpPr>
          <p:cNvPr id="6" name="Footer Placeholder 5"/>
          <p:cNvSpPr>
            <a:spLocks noGrp="1"/>
          </p:cNvSpPr>
          <p:nvPr>
            <p:ph type="ftr" sz="quarter" idx="11"/>
          </p:nvPr>
        </p:nvSpPr>
        <p:spPr/>
        <p:txBody>
          <a:bodyPr/>
          <a:lstStyle/>
          <a:p>
            <a:r>
              <a:rPr lang="en-IN" smtClean="0"/>
              <a:t>| Vigyan Ashram | INDUSA PTI |</a:t>
            </a:r>
            <a:endParaRPr lang="en-IN"/>
          </a:p>
        </p:txBody>
      </p:sp>
      <p:sp>
        <p:nvSpPr>
          <p:cNvPr id="7" name="Slide Number Placeholder 6"/>
          <p:cNvSpPr>
            <a:spLocks noGrp="1"/>
          </p:cNvSpPr>
          <p:nvPr>
            <p:ph type="sldNum" sz="quarter" idx="12"/>
          </p:nvPr>
        </p:nvSpPr>
        <p:spPr/>
        <p:txBody>
          <a:bodyPr/>
          <a:lstStyle/>
          <a:p>
            <a:fld id="{1F68CD27-F250-44A2-BCBA-F6217D121699}"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p:cNvSpPr/>
          <p:nvPr/>
        </p:nvSpPr>
        <p:spPr>
          <a:xfrm>
            <a:off x="0" y="6309320"/>
            <a:ext cx="9144000" cy="54868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 name="Title Placeholder 1"/>
          <p:cNvSpPr>
            <a:spLocks noGrp="1"/>
          </p:cNvSpPr>
          <p:nvPr>
            <p:ph type="title"/>
          </p:nvPr>
        </p:nvSpPr>
        <p:spPr>
          <a:xfrm>
            <a:off x="2339752" y="269776"/>
            <a:ext cx="6480720" cy="1143000"/>
          </a:xfrm>
          <a:prstGeom prst="rect">
            <a:avLst/>
          </a:prstGeom>
          <a:ln>
            <a:noFill/>
          </a:ln>
        </p:spPr>
        <p:txBody>
          <a:bodyPr vert="horz" lIns="91440" tIns="45720" rIns="91440" bIns="45720" rtlCol="0" anchor="ctr">
            <a:noAutofit/>
          </a:bodyPr>
          <a:lstStyle/>
          <a:p>
            <a:r>
              <a:rPr lang="en-US" smtClean="0"/>
              <a:t>Click to edit Master title style</a:t>
            </a:r>
            <a:endParaRPr lang="en-IN" dirty="0"/>
          </a:p>
        </p:txBody>
      </p:sp>
      <p:sp>
        <p:nvSpPr>
          <p:cNvPr id="3" name="Text Placeholder 2"/>
          <p:cNvSpPr>
            <a:spLocks noGrp="1"/>
          </p:cNvSpPr>
          <p:nvPr>
            <p:ph type="body" idx="1"/>
          </p:nvPr>
        </p:nvSpPr>
        <p:spPr>
          <a:xfrm>
            <a:off x="494840" y="1772816"/>
            <a:ext cx="8064896" cy="240486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18EF8F-EADE-4ABC-B664-A4C2F07AE3F7}" type="datetime1">
              <a:rPr lang="en-IN" smtClean="0"/>
              <a:pPr/>
              <a:t>09-07-2014</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r>
              <a:rPr lang="en-US" dirty="0" smtClean="0">
                <a:solidFill>
                  <a:schemeClr val="accent1">
                    <a:lumMod val="75000"/>
                  </a:schemeClr>
                </a:solidFill>
              </a:rPr>
              <a:t>|</a:t>
            </a:r>
            <a:r>
              <a:rPr lang="en-US" dirty="0" smtClean="0"/>
              <a:t> </a:t>
            </a:r>
            <a:r>
              <a:rPr lang="en-US" dirty="0" err="1" smtClean="0"/>
              <a:t>Vigyan</a:t>
            </a:r>
            <a:r>
              <a:rPr lang="en-US" dirty="0" smtClean="0"/>
              <a:t> Ashram </a:t>
            </a:r>
            <a:r>
              <a:rPr lang="en-US" dirty="0" smtClean="0">
                <a:solidFill>
                  <a:schemeClr val="accent1">
                    <a:lumMod val="75000"/>
                  </a:schemeClr>
                </a:solidFill>
              </a:rPr>
              <a:t>|</a:t>
            </a:r>
            <a:r>
              <a:rPr lang="en-US" dirty="0" smtClean="0"/>
              <a:t> INDUSA PTI </a:t>
            </a:r>
            <a:r>
              <a:rPr lang="en-US" dirty="0" smtClean="0">
                <a:solidFill>
                  <a:schemeClr val="accent1">
                    <a:lumMod val="75000"/>
                  </a:schemeClr>
                </a:solidFill>
              </a:rPr>
              <a:t>|</a:t>
            </a:r>
            <a:endParaRPr lang="en-IN" dirty="0">
              <a:solidFill>
                <a:schemeClr val="accent1">
                  <a:lumMod val="75000"/>
                </a:schemeClr>
              </a:solidFill>
            </a:endParaRPr>
          </a:p>
        </p:txBody>
      </p:sp>
      <p:sp>
        <p:nvSpPr>
          <p:cNvPr id="6" name="Slide Number Placeholder 5"/>
          <p:cNvSpPr>
            <a:spLocks noGrp="1"/>
          </p:cNvSpPr>
          <p:nvPr>
            <p:ph type="sldNum" sz="quarter" idx="4"/>
          </p:nvPr>
        </p:nvSpPr>
        <p:spPr>
          <a:xfrm>
            <a:off x="6876256" y="6376243"/>
            <a:ext cx="2133600" cy="365125"/>
          </a:xfrm>
          <a:prstGeom prst="rect">
            <a:avLst/>
          </a:prstGeom>
        </p:spPr>
        <p:txBody>
          <a:bodyPr vert="horz" lIns="91440" tIns="45720" rIns="91440" bIns="45720" rtlCol="0" anchor="ctr"/>
          <a:lstStyle>
            <a:lvl1pPr algn="r">
              <a:defRPr sz="1600" b="0" cap="none" spc="0">
                <a:ln w="18415" cmpd="sng">
                  <a:solidFill>
                    <a:srgbClr val="FFFFFF"/>
                  </a:solidFill>
                  <a:prstDash val="solid"/>
                </a:ln>
                <a:solidFill>
                  <a:schemeClr val="accent6">
                    <a:lumMod val="75000"/>
                  </a:schemeClr>
                </a:solidFill>
                <a:effectLst>
                  <a:outerShdw blurRad="63500" dir="3600000" algn="tl" rotWithShape="0">
                    <a:srgbClr val="000000">
                      <a:alpha val="70000"/>
                    </a:srgbClr>
                  </a:outerShdw>
                </a:effectLst>
              </a:defRPr>
            </a:lvl1pPr>
          </a:lstStyle>
          <a:p>
            <a:fld id="{DBA2D849-F80E-4A61-B632-3B1F48906DD7}" type="slidenum">
              <a:rPr lang="en-IN" b="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pPr/>
              <a:t>‹#›</a:t>
            </a:fld>
            <a:endParaRPr lang="en-IN" dirty="0"/>
          </a:p>
        </p:txBody>
      </p:sp>
      <p:cxnSp>
        <p:nvCxnSpPr>
          <p:cNvPr id="10" name="Straight Connector 9"/>
          <p:cNvCxnSpPr/>
          <p:nvPr/>
        </p:nvCxnSpPr>
        <p:spPr>
          <a:xfrm>
            <a:off x="2339752" y="1484784"/>
            <a:ext cx="6480720" cy="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0" y="0"/>
            <a:ext cx="9144000" cy="26064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15" name="Picture 2" descr="C:\Users\SONY\Desktop\LWD IMG\LWD_Logo.jpg"/>
          <p:cNvPicPr>
            <a:picLocks noChangeAspect="1" noChangeArrowheads="1"/>
          </p:cNvPicPr>
          <p:nvPr/>
        </p:nvPicPr>
        <p:blipFill>
          <a:blip r:embed="rId13" cstate="print"/>
          <a:stretch>
            <a:fillRect/>
          </a:stretch>
        </p:blipFill>
        <p:spPr bwMode="auto">
          <a:xfrm>
            <a:off x="251520" y="197217"/>
            <a:ext cx="1944216" cy="1358198"/>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000" b="1" kern="1200" cap="none" spc="0">
          <a:ln w="1905"/>
          <a:solidFill>
            <a:schemeClr val="tx2"/>
          </a:solidFill>
          <a:effectLst>
            <a:innerShdw blurRad="69850" dist="43180" dir="5400000">
              <a:srgbClr val="000000">
                <a:alpha val="65000"/>
              </a:srgbClr>
            </a:innerShdw>
            <a:reflection blurRad="6350" stA="55000" endA="300" endPos="45500" dir="5400000" sy="-100000" algn="bl" rotWithShape="0"/>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lumMod val="75000"/>
              <a:lumOff val="2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rgbClr val="FF330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rgbClr val="00B05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rgbClr val="0070C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Seed Treatment</a:t>
            </a:r>
            <a:endParaRPr lang="en-US" dirty="0"/>
          </a:p>
        </p:txBody>
      </p:sp>
      <p:sp>
        <p:nvSpPr>
          <p:cNvPr id="4" name="Footer Placeholder 3"/>
          <p:cNvSpPr>
            <a:spLocks noGrp="1"/>
          </p:cNvSpPr>
          <p:nvPr>
            <p:ph type="ftr" sz="quarter" idx="11"/>
          </p:nvPr>
        </p:nvSpPr>
        <p:spPr/>
        <p:txBody>
          <a:bodyPr/>
          <a:lstStyle/>
          <a:p>
            <a:r>
              <a:rPr lang="en-IN" smtClean="0"/>
              <a:t>| Vigyan Ashram | INDUSA PTI |</a:t>
            </a:r>
            <a:endParaRPr lang="en-IN"/>
          </a:p>
        </p:txBody>
      </p:sp>
      <p:sp>
        <p:nvSpPr>
          <p:cNvPr id="5" name="Slide Number Placeholder 4"/>
          <p:cNvSpPr>
            <a:spLocks noGrp="1"/>
          </p:cNvSpPr>
          <p:nvPr>
            <p:ph type="sldNum" sz="quarter" idx="12"/>
          </p:nvPr>
        </p:nvSpPr>
        <p:spPr/>
        <p:txBody>
          <a:bodyPr/>
          <a:lstStyle/>
          <a:p>
            <a:fld id="{1F68CD27-F250-44A2-BCBA-F6217D121699}" type="slidenum">
              <a:rPr lang="en-IN" smtClean="0"/>
              <a:pPr/>
              <a:t>1</a:t>
            </a:fld>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228600"/>
            <a:ext cx="6400800" cy="1143000"/>
          </a:xfrm>
        </p:spPr>
        <p:txBody>
          <a:bodyPr/>
          <a:lstStyle/>
          <a:p>
            <a:r>
              <a:rPr lang="en-IN" dirty="0" smtClean="0"/>
              <a:t>Seed treatment : Grain crops</a:t>
            </a:r>
            <a:endParaRPr lang="en-IN" dirty="0"/>
          </a:p>
        </p:txBody>
      </p:sp>
      <p:graphicFrame>
        <p:nvGraphicFramePr>
          <p:cNvPr id="6" name="Content Placeholder 5"/>
          <p:cNvGraphicFramePr>
            <a:graphicFrameLocks noGrp="1"/>
          </p:cNvGraphicFramePr>
          <p:nvPr>
            <p:ph idx="1"/>
          </p:nvPr>
        </p:nvGraphicFramePr>
        <p:xfrm>
          <a:off x="304800" y="1828800"/>
          <a:ext cx="8686800" cy="3505200"/>
        </p:xfrm>
        <a:graphic>
          <a:graphicData uri="http://schemas.openxmlformats.org/drawingml/2006/table">
            <a:tbl>
              <a:tblPr firstRow="1" bandRow="1">
                <a:tableStyleId>{5C22544A-7EE6-4342-B048-85BDC9FD1C3A}</a:tableStyleId>
              </a:tblPr>
              <a:tblGrid>
                <a:gridCol w="1108080"/>
                <a:gridCol w="2052000"/>
                <a:gridCol w="5526720"/>
              </a:tblGrid>
              <a:tr h="723400">
                <a:tc>
                  <a:txBody>
                    <a:bodyPr/>
                    <a:lstStyle/>
                    <a:p>
                      <a:r>
                        <a:rPr lang="en-IN" sz="1800" dirty="0" smtClean="0"/>
                        <a:t>S. No</a:t>
                      </a:r>
                      <a:endParaRPr lang="en-IN" sz="1800" dirty="0"/>
                    </a:p>
                  </a:txBody>
                  <a:tcPr/>
                </a:tc>
                <a:tc>
                  <a:txBody>
                    <a:bodyPr/>
                    <a:lstStyle/>
                    <a:p>
                      <a:r>
                        <a:rPr lang="en-IN" sz="1800" dirty="0" smtClean="0"/>
                        <a:t>Crop Name </a:t>
                      </a:r>
                      <a:endParaRPr lang="en-IN" sz="1800" dirty="0"/>
                    </a:p>
                  </a:txBody>
                  <a:tcPr/>
                </a:tc>
                <a:tc>
                  <a:txBody>
                    <a:bodyPr/>
                    <a:lstStyle/>
                    <a:p>
                      <a:r>
                        <a:rPr lang="en-IN" sz="1800" dirty="0" smtClean="0"/>
                        <a:t>                                    Treatment </a:t>
                      </a:r>
                      <a:endParaRPr lang="en-IN" sz="1800" dirty="0"/>
                    </a:p>
                  </a:txBody>
                  <a:tcPr/>
                </a:tc>
              </a:tr>
              <a:tr h="611600">
                <a:tc>
                  <a:txBody>
                    <a:bodyPr/>
                    <a:lstStyle/>
                    <a:p>
                      <a:r>
                        <a:rPr lang="en-IN" sz="1800" dirty="0" smtClean="0"/>
                        <a:t>13</a:t>
                      </a:r>
                      <a:endParaRPr lang="en-IN" sz="1800" dirty="0"/>
                    </a:p>
                  </a:txBody>
                  <a:tcPr/>
                </a:tc>
                <a:tc>
                  <a:txBody>
                    <a:bodyPr/>
                    <a:lstStyle/>
                    <a:p>
                      <a:r>
                        <a:rPr lang="en-IN" sz="1800" dirty="0" err="1" smtClean="0"/>
                        <a:t>Jowar</a:t>
                      </a:r>
                      <a:endParaRPr lang="en-IN" sz="1800" dirty="0"/>
                    </a:p>
                  </a:txBody>
                  <a:tcPr/>
                </a:tc>
                <a:tc>
                  <a:txBody>
                    <a:bodyPr/>
                    <a:lstStyle/>
                    <a:p>
                      <a:r>
                        <a:rPr lang="en-IN" sz="1800" dirty="0" smtClean="0"/>
                        <a:t>For  1 Kg</a:t>
                      </a:r>
                      <a:r>
                        <a:rPr lang="en-IN" sz="1800" baseline="0" dirty="0" smtClean="0"/>
                        <a:t> seeds  rub 3gms sulphur</a:t>
                      </a:r>
                      <a:endParaRPr lang="en-IN" sz="1800" dirty="0"/>
                    </a:p>
                  </a:txBody>
                  <a:tcPr/>
                </a:tc>
              </a:tr>
              <a:tr h="723400">
                <a:tc>
                  <a:txBody>
                    <a:bodyPr/>
                    <a:lstStyle/>
                    <a:p>
                      <a:r>
                        <a:rPr lang="en-IN" sz="1800" dirty="0" smtClean="0"/>
                        <a:t>14</a:t>
                      </a:r>
                      <a:endParaRPr lang="en-IN" sz="1800" dirty="0"/>
                    </a:p>
                  </a:txBody>
                  <a:tcPr/>
                </a:tc>
                <a:tc>
                  <a:txBody>
                    <a:bodyPr/>
                    <a:lstStyle/>
                    <a:p>
                      <a:r>
                        <a:rPr lang="en-IN" sz="1800" b="0" dirty="0" err="1" smtClean="0"/>
                        <a:t>Bajara</a:t>
                      </a:r>
                      <a:endParaRPr lang="en-IN" sz="1800" b="0" dirty="0"/>
                    </a:p>
                  </a:txBody>
                  <a:tcPr/>
                </a:tc>
                <a:tc>
                  <a:txBody>
                    <a:bodyPr/>
                    <a:lstStyle/>
                    <a:p>
                      <a:r>
                        <a:rPr lang="en-IN" sz="1800" baseline="0" dirty="0" smtClean="0"/>
                        <a:t>Before sowing  soak the seeds  in </a:t>
                      </a:r>
                      <a:r>
                        <a:rPr lang="en-IN" sz="1800" b="0" i="0" kern="1200" dirty="0" smtClean="0">
                          <a:solidFill>
                            <a:schemeClr val="dk1"/>
                          </a:solidFill>
                          <a:latin typeface="+mn-lt"/>
                          <a:ea typeface="+mn-ea"/>
                          <a:cs typeface="+mn-cs"/>
                        </a:rPr>
                        <a:t>20% salt</a:t>
                      </a:r>
                      <a:r>
                        <a:rPr lang="en-IN" sz="1800" b="0" i="0" kern="1200" baseline="0" dirty="0" smtClean="0">
                          <a:solidFill>
                            <a:schemeClr val="dk1"/>
                          </a:solidFill>
                          <a:latin typeface="+mn-lt"/>
                          <a:ea typeface="+mn-ea"/>
                          <a:cs typeface="+mn-cs"/>
                        </a:rPr>
                        <a:t> </a:t>
                      </a:r>
                      <a:r>
                        <a:rPr lang="en-IN" sz="1800" b="0" i="0" kern="1200" dirty="0" smtClean="0">
                          <a:solidFill>
                            <a:schemeClr val="dk1"/>
                          </a:solidFill>
                          <a:latin typeface="+mn-lt"/>
                          <a:ea typeface="+mn-ea"/>
                          <a:cs typeface="+mn-cs"/>
                        </a:rPr>
                        <a:t>solution</a:t>
                      </a:r>
                      <a:endParaRPr lang="en-IN" sz="1800" b="0" i="0" kern="1200" dirty="0">
                        <a:solidFill>
                          <a:schemeClr val="dk1"/>
                        </a:solidFill>
                        <a:latin typeface="+mn-lt"/>
                        <a:ea typeface="+mn-ea"/>
                        <a:cs typeface="+mn-cs"/>
                      </a:endParaRPr>
                    </a:p>
                  </a:txBody>
                  <a:tcPr/>
                </a:tc>
              </a:tr>
              <a:tr h="723400">
                <a:tc>
                  <a:txBody>
                    <a:bodyPr/>
                    <a:lstStyle/>
                    <a:p>
                      <a:r>
                        <a:rPr lang="en-IN" sz="1800" dirty="0" smtClean="0"/>
                        <a:t>15</a:t>
                      </a:r>
                      <a:endParaRPr lang="en-IN" sz="1800" dirty="0"/>
                    </a:p>
                  </a:txBody>
                  <a:tcPr/>
                </a:tc>
                <a:tc>
                  <a:txBody>
                    <a:bodyPr/>
                    <a:lstStyle/>
                    <a:p>
                      <a:r>
                        <a:rPr lang="en-IN" sz="1800" smtClean="0"/>
                        <a:t>Wheat</a:t>
                      </a:r>
                      <a:endParaRPr lang="en-IN" sz="1800" dirty="0"/>
                    </a:p>
                  </a:txBody>
                  <a:tcPr/>
                </a:tc>
                <a:tc>
                  <a:txBody>
                    <a:bodyPr/>
                    <a:lstStyle/>
                    <a:p>
                      <a:r>
                        <a:rPr lang="en-IN" sz="1800" dirty="0" smtClean="0"/>
                        <a:t>For 1 Kg</a:t>
                      </a:r>
                      <a:r>
                        <a:rPr lang="en-IN" sz="1800" baseline="0" dirty="0" smtClean="0"/>
                        <a:t> seeds  rub 3 </a:t>
                      </a:r>
                      <a:r>
                        <a:rPr lang="en-IN" sz="1800" baseline="0" dirty="0" err="1" smtClean="0"/>
                        <a:t>gms</a:t>
                      </a:r>
                      <a:r>
                        <a:rPr lang="en-IN" sz="1800" baseline="0" dirty="0" smtClean="0"/>
                        <a:t>  </a:t>
                      </a:r>
                      <a:r>
                        <a:rPr lang="en-IN" sz="1800" b="0" i="0" kern="1200" dirty="0" err="1" smtClean="0">
                          <a:solidFill>
                            <a:schemeClr val="dk1"/>
                          </a:solidFill>
                          <a:latin typeface="+mn-lt"/>
                          <a:ea typeface="+mn-ea"/>
                          <a:cs typeface="+mn-cs"/>
                        </a:rPr>
                        <a:t>Thirum</a:t>
                      </a:r>
                      <a:endParaRPr lang="en-IN" sz="1800" dirty="0"/>
                    </a:p>
                  </a:txBody>
                  <a:tcPr/>
                </a:tc>
              </a:tr>
              <a:tr h="723400">
                <a:tc>
                  <a:txBody>
                    <a:bodyPr/>
                    <a:lstStyle/>
                    <a:p>
                      <a:r>
                        <a:rPr lang="en-IN" sz="1800" dirty="0" smtClean="0"/>
                        <a:t>16</a:t>
                      </a:r>
                      <a:endParaRPr lang="en-IN" sz="1800" dirty="0"/>
                    </a:p>
                  </a:txBody>
                  <a:tcPr/>
                </a:tc>
                <a:tc>
                  <a:txBody>
                    <a:bodyPr/>
                    <a:lstStyle/>
                    <a:p>
                      <a:r>
                        <a:rPr lang="en-IN" sz="1800" dirty="0" smtClean="0"/>
                        <a:t>Paddy</a:t>
                      </a:r>
                      <a:endParaRPr lang="en-IN" sz="1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800" dirty="0" smtClean="0"/>
                        <a:t>For 1 Kg</a:t>
                      </a:r>
                      <a:r>
                        <a:rPr lang="en-IN" sz="1800" baseline="0" dirty="0" smtClean="0"/>
                        <a:t> seeds  rub 2.5 </a:t>
                      </a:r>
                      <a:r>
                        <a:rPr lang="en-IN" sz="1800" baseline="0" dirty="0" err="1" smtClean="0"/>
                        <a:t>gms</a:t>
                      </a:r>
                      <a:r>
                        <a:rPr lang="en-IN" sz="1800" baseline="0" dirty="0" smtClean="0"/>
                        <a:t>  </a:t>
                      </a:r>
                      <a:r>
                        <a:rPr lang="en-IN" sz="1800" b="0" i="0" kern="1200" dirty="0" err="1" smtClean="0">
                          <a:solidFill>
                            <a:schemeClr val="dk1"/>
                          </a:solidFill>
                          <a:latin typeface="+mn-lt"/>
                          <a:ea typeface="+mn-ea"/>
                          <a:cs typeface="+mn-cs"/>
                        </a:rPr>
                        <a:t>Thirum</a:t>
                      </a:r>
                      <a:r>
                        <a:rPr lang="en-IN" sz="1800" b="0" i="0" kern="1200" dirty="0" smtClean="0">
                          <a:solidFill>
                            <a:schemeClr val="dk1"/>
                          </a:solidFill>
                          <a:latin typeface="+mn-lt"/>
                          <a:ea typeface="+mn-ea"/>
                          <a:cs typeface="+mn-cs"/>
                        </a:rPr>
                        <a:t> or captain</a:t>
                      </a:r>
                      <a:endParaRPr lang="en-IN" sz="1800" b="0" i="0" kern="1200" dirty="0">
                        <a:solidFill>
                          <a:schemeClr val="dk1"/>
                        </a:solidFill>
                        <a:latin typeface="+mn-lt"/>
                        <a:ea typeface="+mn-ea"/>
                        <a:cs typeface="+mn-cs"/>
                      </a:endParaRPr>
                    </a:p>
                  </a:txBody>
                  <a:tcPr/>
                </a:tc>
              </a:tr>
            </a:tbl>
          </a:graphicData>
        </a:graphic>
      </p:graphicFrame>
      <p:sp>
        <p:nvSpPr>
          <p:cNvPr id="4" name="Footer Placeholder 3"/>
          <p:cNvSpPr>
            <a:spLocks noGrp="1"/>
          </p:cNvSpPr>
          <p:nvPr>
            <p:ph type="ftr" sz="quarter" idx="11"/>
          </p:nvPr>
        </p:nvSpPr>
        <p:spPr>
          <a:xfrm>
            <a:off x="3124200" y="6324600"/>
            <a:ext cx="2895600" cy="365125"/>
          </a:xfrm>
        </p:spPr>
        <p:txBody>
          <a:bodyPr/>
          <a:lstStyle/>
          <a:p>
            <a:r>
              <a:rPr lang="en-IN" dirty="0" smtClean="0"/>
              <a:t>| </a:t>
            </a:r>
            <a:r>
              <a:rPr lang="en-IN" dirty="0" err="1" smtClean="0"/>
              <a:t>Vigyan</a:t>
            </a:r>
            <a:r>
              <a:rPr lang="en-IN" dirty="0" smtClean="0"/>
              <a:t> Ashram | INDUSA PTI |</a:t>
            </a:r>
            <a:endParaRPr lang="en-IN" dirty="0"/>
          </a:p>
        </p:txBody>
      </p:sp>
      <p:sp>
        <p:nvSpPr>
          <p:cNvPr id="5" name="Slide Number Placeholder 4"/>
          <p:cNvSpPr>
            <a:spLocks noGrp="1"/>
          </p:cNvSpPr>
          <p:nvPr>
            <p:ph type="sldNum" sz="quarter" idx="12"/>
          </p:nvPr>
        </p:nvSpPr>
        <p:spPr/>
        <p:txBody>
          <a:bodyPr/>
          <a:lstStyle/>
          <a:p>
            <a:fld id="{1F68CD27-F250-44A2-BCBA-F6217D121699}" type="slidenum">
              <a:rPr lang="en-IN" smtClean="0"/>
              <a:pPr/>
              <a:t>10</a:t>
            </a:fld>
            <a:endParaRPr lang="en-IN" dirty="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304800"/>
            <a:ext cx="7010400" cy="1143000"/>
          </a:xfrm>
        </p:spPr>
        <p:txBody>
          <a:bodyPr/>
          <a:lstStyle/>
          <a:p>
            <a:r>
              <a:rPr lang="en-IN" dirty="0" smtClean="0"/>
              <a:t>Seed treatment : Oil seed crops</a:t>
            </a:r>
            <a:endParaRPr lang="en-IN" dirty="0"/>
          </a:p>
        </p:txBody>
      </p:sp>
      <p:graphicFrame>
        <p:nvGraphicFramePr>
          <p:cNvPr id="6" name="Content Placeholder 5"/>
          <p:cNvGraphicFramePr>
            <a:graphicFrameLocks noGrp="1"/>
          </p:cNvGraphicFramePr>
          <p:nvPr>
            <p:ph idx="1"/>
          </p:nvPr>
        </p:nvGraphicFramePr>
        <p:xfrm>
          <a:off x="0" y="1447800"/>
          <a:ext cx="8915400" cy="5005478"/>
        </p:xfrm>
        <a:graphic>
          <a:graphicData uri="http://schemas.openxmlformats.org/drawingml/2006/table">
            <a:tbl>
              <a:tblPr firstRow="1" bandRow="1">
                <a:tableStyleId>{5C22544A-7EE6-4342-B048-85BDC9FD1C3A}</a:tableStyleId>
              </a:tblPr>
              <a:tblGrid>
                <a:gridCol w="1137240"/>
                <a:gridCol w="2106000"/>
                <a:gridCol w="5672160"/>
              </a:tblGrid>
              <a:tr h="536779">
                <a:tc>
                  <a:txBody>
                    <a:bodyPr/>
                    <a:lstStyle/>
                    <a:p>
                      <a:r>
                        <a:rPr lang="en-IN" sz="1800" dirty="0" smtClean="0"/>
                        <a:t>S. No</a:t>
                      </a:r>
                      <a:endParaRPr lang="en-IN" sz="1800" dirty="0"/>
                    </a:p>
                  </a:txBody>
                  <a:tcPr/>
                </a:tc>
                <a:tc>
                  <a:txBody>
                    <a:bodyPr/>
                    <a:lstStyle/>
                    <a:p>
                      <a:r>
                        <a:rPr lang="en-IN" sz="1800" dirty="0" smtClean="0"/>
                        <a:t>Crop Name </a:t>
                      </a:r>
                      <a:endParaRPr lang="en-IN" sz="1800" dirty="0"/>
                    </a:p>
                  </a:txBody>
                  <a:tcPr/>
                </a:tc>
                <a:tc>
                  <a:txBody>
                    <a:bodyPr/>
                    <a:lstStyle/>
                    <a:p>
                      <a:r>
                        <a:rPr lang="en-IN" sz="1800" dirty="0" smtClean="0"/>
                        <a:t>                                    Treatment </a:t>
                      </a:r>
                      <a:endParaRPr lang="en-IN" sz="1800" dirty="0"/>
                    </a:p>
                  </a:txBody>
                  <a:tcPr/>
                </a:tc>
              </a:tr>
              <a:tr h="453821">
                <a:tc>
                  <a:txBody>
                    <a:bodyPr/>
                    <a:lstStyle/>
                    <a:p>
                      <a:r>
                        <a:rPr lang="en-IN" sz="1800" dirty="0" smtClean="0"/>
                        <a:t>17</a:t>
                      </a:r>
                      <a:endParaRPr lang="en-IN" sz="1800" dirty="0"/>
                    </a:p>
                  </a:txBody>
                  <a:tcPr/>
                </a:tc>
                <a:tc>
                  <a:txBody>
                    <a:bodyPr/>
                    <a:lstStyle/>
                    <a:p>
                      <a:r>
                        <a:rPr lang="en-IN" sz="1800" dirty="0" smtClean="0"/>
                        <a:t>Groundnut</a:t>
                      </a:r>
                      <a:endParaRPr lang="en-IN" sz="1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800" dirty="0" smtClean="0"/>
                        <a:t>For 1 Kg</a:t>
                      </a:r>
                      <a:r>
                        <a:rPr lang="en-IN" sz="1800" baseline="0" dirty="0" smtClean="0"/>
                        <a:t> seeds  rub 5 </a:t>
                      </a:r>
                      <a:r>
                        <a:rPr lang="en-IN" sz="1800" baseline="0" dirty="0" err="1" smtClean="0"/>
                        <a:t>gms</a:t>
                      </a:r>
                      <a:r>
                        <a:rPr lang="en-IN" sz="1800" baseline="0" dirty="0" smtClean="0"/>
                        <a:t>  </a:t>
                      </a:r>
                      <a:r>
                        <a:rPr lang="en-IN" sz="1800" b="0" i="0" kern="1200" dirty="0" err="1" smtClean="0">
                          <a:solidFill>
                            <a:schemeClr val="dk1"/>
                          </a:solidFill>
                          <a:latin typeface="+mn-lt"/>
                          <a:ea typeface="+mn-ea"/>
                          <a:cs typeface="+mn-cs"/>
                        </a:rPr>
                        <a:t>Thirum</a:t>
                      </a:r>
                      <a:r>
                        <a:rPr lang="en-IN" sz="1800" b="0" i="0" kern="1200" dirty="0" smtClean="0">
                          <a:solidFill>
                            <a:schemeClr val="dk1"/>
                          </a:solidFill>
                          <a:latin typeface="+mn-lt"/>
                          <a:ea typeface="+mn-ea"/>
                          <a:cs typeface="+mn-cs"/>
                        </a:rPr>
                        <a:t> or 2 </a:t>
                      </a:r>
                      <a:r>
                        <a:rPr lang="en-IN" sz="1800" b="0" i="0" kern="1200" dirty="0" err="1" smtClean="0">
                          <a:solidFill>
                            <a:schemeClr val="dk1"/>
                          </a:solidFill>
                          <a:latin typeface="+mn-lt"/>
                          <a:ea typeface="+mn-ea"/>
                          <a:cs typeface="+mn-cs"/>
                        </a:rPr>
                        <a:t>gms</a:t>
                      </a:r>
                      <a:r>
                        <a:rPr lang="en-IN" sz="1800" b="0" i="0" kern="1200" dirty="0" smtClean="0">
                          <a:solidFill>
                            <a:schemeClr val="dk1"/>
                          </a:solidFill>
                          <a:latin typeface="+mn-lt"/>
                          <a:ea typeface="+mn-ea"/>
                          <a:cs typeface="+mn-cs"/>
                        </a:rPr>
                        <a:t> </a:t>
                      </a:r>
                      <a:r>
                        <a:rPr lang="en-IN" sz="1800" b="0" i="0" kern="1200" dirty="0" err="1" smtClean="0">
                          <a:solidFill>
                            <a:schemeClr val="dk1"/>
                          </a:solidFill>
                          <a:latin typeface="+mn-lt"/>
                          <a:ea typeface="+mn-ea"/>
                          <a:cs typeface="+mn-cs"/>
                        </a:rPr>
                        <a:t>carbendazim</a:t>
                      </a:r>
                      <a:r>
                        <a:rPr lang="en-IN" sz="1800" b="0" i="0" kern="1200" dirty="0" smtClean="0">
                          <a:solidFill>
                            <a:schemeClr val="dk1"/>
                          </a:solidFill>
                          <a:latin typeface="+mn-lt"/>
                          <a:ea typeface="+mn-ea"/>
                          <a:cs typeface="+mn-cs"/>
                        </a:rPr>
                        <a:t> OR rub</a:t>
                      </a:r>
                      <a:r>
                        <a:rPr lang="en-IN" sz="1800" b="0" i="0" kern="1200" baseline="0" dirty="0" smtClean="0">
                          <a:solidFill>
                            <a:schemeClr val="dk1"/>
                          </a:solidFill>
                          <a:latin typeface="+mn-lt"/>
                          <a:ea typeface="+mn-ea"/>
                          <a:cs typeface="+mn-cs"/>
                        </a:rPr>
                        <a:t> 3 </a:t>
                      </a:r>
                      <a:r>
                        <a:rPr lang="en-IN" sz="1800" b="0" i="0" kern="1200" baseline="0" dirty="0" err="1" smtClean="0">
                          <a:solidFill>
                            <a:schemeClr val="dk1"/>
                          </a:solidFill>
                          <a:latin typeface="+mn-lt"/>
                          <a:ea typeface="+mn-ea"/>
                          <a:cs typeface="+mn-cs"/>
                        </a:rPr>
                        <a:t>gms</a:t>
                      </a:r>
                      <a:r>
                        <a:rPr lang="en-IN" sz="1800" b="0" i="0" kern="1200" baseline="0" dirty="0" smtClean="0">
                          <a:solidFill>
                            <a:schemeClr val="dk1"/>
                          </a:solidFill>
                          <a:latin typeface="+mn-lt"/>
                          <a:ea typeface="+mn-ea"/>
                          <a:cs typeface="+mn-cs"/>
                        </a:rPr>
                        <a:t> </a:t>
                      </a:r>
                      <a:r>
                        <a:rPr lang="en-IN" sz="1800" b="0" i="0" kern="1200" dirty="0" err="1" smtClean="0">
                          <a:solidFill>
                            <a:schemeClr val="dk1"/>
                          </a:solidFill>
                          <a:latin typeface="+mn-lt"/>
                          <a:ea typeface="+mn-ea"/>
                          <a:cs typeface="+mn-cs"/>
                        </a:rPr>
                        <a:t>Trichoderma</a:t>
                      </a:r>
                      <a:r>
                        <a:rPr lang="en-IN" sz="1800" b="0" i="0" kern="1200" dirty="0" smtClean="0">
                          <a:solidFill>
                            <a:schemeClr val="dk1"/>
                          </a:solidFill>
                          <a:latin typeface="+mn-lt"/>
                          <a:ea typeface="+mn-ea"/>
                          <a:cs typeface="+mn-cs"/>
                        </a:rPr>
                        <a:t>. Then for  </a:t>
                      </a:r>
                      <a:r>
                        <a:rPr lang="en-IN" sz="1800" dirty="0" smtClean="0"/>
                        <a:t>1 Kg</a:t>
                      </a:r>
                      <a:r>
                        <a:rPr lang="en-IN" sz="1800" baseline="0" dirty="0" smtClean="0"/>
                        <a:t> seeds  rub 25gms </a:t>
                      </a:r>
                      <a:r>
                        <a:rPr lang="en-IN" sz="1800" baseline="0" dirty="0" err="1" smtClean="0"/>
                        <a:t>R</a:t>
                      </a:r>
                      <a:r>
                        <a:rPr lang="en-IN" sz="1800" dirty="0" err="1" smtClean="0"/>
                        <a:t>izobium</a:t>
                      </a:r>
                      <a:r>
                        <a:rPr lang="en-IN" sz="1800" dirty="0" smtClean="0"/>
                        <a:t> + PSB (</a:t>
                      </a:r>
                      <a:r>
                        <a:rPr lang="en-IN" sz="1800" b="0" u="none" dirty="0" smtClean="0"/>
                        <a:t>Phosphorus </a:t>
                      </a:r>
                      <a:r>
                        <a:rPr lang="en-IN" sz="1800" b="0" u="none" dirty="0" err="1" smtClean="0"/>
                        <a:t>Solubilizing</a:t>
                      </a:r>
                      <a:r>
                        <a:rPr lang="en-IN" sz="1800" b="0" u="none" dirty="0" smtClean="0"/>
                        <a:t> </a:t>
                      </a:r>
                      <a:r>
                        <a:rPr lang="en-IN" sz="1800" b="0" u="none" dirty="0" err="1" smtClean="0"/>
                        <a:t>biofertilizers</a:t>
                      </a:r>
                      <a:r>
                        <a:rPr lang="en-IN" sz="1800" b="0" u="none" dirty="0" smtClean="0"/>
                        <a:t> ) and dry</a:t>
                      </a:r>
                      <a:r>
                        <a:rPr lang="en-IN" sz="1800" b="0" u="none" baseline="0" dirty="0" smtClean="0"/>
                        <a:t> the seeds under shade</a:t>
                      </a:r>
                      <a:endParaRPr lang="en-IN" sz="1800" b="0" i="0" u="none" kern="1200" dirty="0">
                        <a:solidFill>
                          <a:schemeClr val="dk1"/>
                        </a:solidFill>
                        <a:latin typeface="+mn-lt"/>
                        <a:ea typeface="+mn-ea"/>
                        <a:cs typeface="+mn-cs"/>
                      </a:endParaRPr>
                    </a:p>
                  </a:txBody>
                  <a:tcPr/>
                </a:tc>
              </a:tr>
              <a:tr h="536779">
                <a:tc>
                  <a:txBody>
                    <a:bodyPr/>
                    <a:lstStyle/>
                    <a:p>
                      <a:r>
                        <a:rPr lang="en-IN" sz="1800" dirty="0" smtClean="0"/>
                        <a:t>18</a:t>
                      </a:r>
                      <a:endParaRPr lang="en-IN" sz="1800" dirty="0"/>
                    </a:p>
                  </a:txBody>
                  <a:tcPr/>
                </a:tc>
                <a:tc>
                  <a:txBody>
                    <a:bodyPr/>
                    <a:lstStyle/>
                    <a:p>
                      <a:r>
                        <a:rPr lang="en-IN" sz="1800" b="0" dirty="0" smtClean="0"/>
                        <a:t>Soybean </a:t>
                      </a:r>
                      <a:endParaRPr lang="en-IN" sz="1800" b="0" dirty="0"/>
                    </a:p>
                  </a:txBody>
                  <a:tcPr/>
                </a:tc>
                <a:tc>
                  <a:txBody>
                    <a:bodyPr/>
                    <a:lstStyle/>
                    <a:p>
                      <a:r>
                        <a:rPr lang="en-IN" sz="1800" dirty="0" smtClean="0"/>
                        <a:t>For 1 Kg</a:t>
                      </a:r>
                      <a:r>
                        <a:rPr lang="en-IN" sz="1800" baseline="0" dirty="0" smtClean="0"/>
                        <a:t> seeds  rub </a:t>
                      </a:r>
                      <a:r>
                        <a:rPr lang="en-IN" sz="1800" b="0" i="0" kern="1200" dirty="0" smtClean="0">
                          <a:solidFill>
                            <a:schemeClr val="dk1"/>
                          </a:solidFill>
                          <a:latin typeface="+mn-lt"/>
                          <a:ea typeface="+mn-ea"/>
                          <a:cs typeface="+mn-cs"/>
                        </a:rPr>
                        <a:t>2.5 </a:t>
                      </a:r>
                      <a:r>
                        <a:rPr lang="en-IN" sz="1800" b="0" i="0" kern="1200" dirty="0" err="1" smtClean="0">
                          <a:solidFill>
                            <a:schemeClr val="dk1"/>
                          </a:solidFill>
                          <a:latin typeface="+mn-lt"/>
                          <a:ea typeface="+mn-ea"/>
                          <a:cs typeface="+mn-cs"/>
                        </a:rPr>
                        <a:t>gms</a:t>
                      </a:r>
                      <a:r>
                        <a:rPr lang="en-IN" sz="1800" b="0" i="0" kern="1200" dirty="0" smtClean="0">
                          <a:solidFill>
                            <a:schemeClr val="dk1"/>
                          </a:solidFill>
                          <a:latin typeface="+mn-lt"/>
                          <a:ea typeface="+mn-ea"/>
                          <a:cs typeface="+mn-cs"/>
                        </a:rPr>
                        <a:t> </a:t>
                      </a:r>
                      <a:r>
                        <a:rPr lang="en-IN" sz="1800" b="0" i="0" kern="1200" dirty="0" err="1" smtClean="0">
                          <a:solidFill>
                            <a:schemeClr val="dk1"/>
                          </a:solidFill>
                          <a:latin typeface="+mn-lt"/>
                          <a:ea typeface="+mn-ea"/>
                          <a:cs typeface="+mn-cs"/>
                        </a:rPr>
                        <a:t>carbendazim</a:t>
                      </a:r>
                      <a:r>
                        <a:rPr lang="en-IN" sz="1800" b="0" i="0" kern="1200" dirty="0" smtClean="0">
                          <a:solidFill>
                            <a:schemeClr val="dk1"/>
                          </a:solidFill>
                          <a:latin typeface="+mn-lt"/>
                          <a:ea typeface="+mn-ea"/>
                          <a:cs typeface="+mn-cs"/>
                        </a:rPr>
                        <a:t> OR rub </a:t>
                      </a:r>
                      <a:r>
                        <a:rPr lang="en-IN" sz="1800" b="0" i="0" kern="1200" baseline="0" dirty="0" smtClean="0">
                          <a:solidFill>
                            <a:schemeClr val="dk1"/>
                          </a:solidFill>
                          <a:latin typeface="+mn-lt"/>
                          <a:ea typeface="+mn-ea"/>
                          <a:cs typeface="+mn-cs"/>
                        </a:rPr>
                        <a:t>5 </a:t>
                      </a:r>
                      <a:r>
                        <a:rPr lang="en-IN" sz="1800" b="0" i="0" kern="1200" baseline="0" dirty="0" err="1" smtClean="0">
                          <a:solidFill>
                            <a:schemeClr val="dk1"/>
                          </a:solidFill>
                          <a:latin typeface="+mn-lt"/>
                          <a:ea typeface="+mn-ea"/>
                          <a:cs typeface="+mn-cs"/>
                        </a:rPr>
                        <a:t>gms</a:t>
                      </a:r>
                      <a:r>
                        <a:rPr lang="en-IN" sz="1800" b="0" i="0" kern="1200" baseline="0" dirty="0" smtClean="0">
                          <a:solidFill>
                            <a:schemeClr val="dk1"/>
                          </a:solidFill>
                          <a:latin typeface="+mn-lt"/>
                          <a:ea typeface="+mn-ea"/>
                          <a:cs typeface="+mn-cs"/>
                        </a:rPr>
                        <a:t> </a:t>
                      </a:r>
                      <a:r>
                        <a:rPr lang="en-IN" sz="1800" b="0" i="0" kern="1200" dirty="0" err="1" smtClean="0">
                          <a:solidFill>
                            <a:schemeClr val="dk1"/>
                          </a:solidFill>
                          <a:latin typeface="+mn-lt"/>
                          <a:ea typeface="+mn-ea"/>
                          <a:cs typeface="+mn-cs"/>
                        </a:rPr>
                        <a:t>Trichoderma</a:t>
                      </a:r>
                      <a:endParaRPr lang="en-IN" sz="1800" b="0" i="0" kern="1200" dirty="0">
                        <a:solidFill>
                          <a:schemeClr val="dk1"/>
                        </a:solidFill>
                        <a:latin typeface="+mn-lt"/>
                        <a:ea typeface="+mn-ea"/>
                        <a:cs typeface="+mn-cs"/>
                      </a:endParaRPr>
                    </a:p>
                  </a:txBody>
                  <a:tcPr/>
                </a:tc>
              </a:tr>
              <a:tr h="536779">
                <a:tc>
                  <a:txBody>
                    <a:bodyPr/>
                    <a:lstStyle/>
                    <a:p>
                      <a:r>
                        <a:rPr lang="en-IN" sz="1800" dirty="0" smtClean="0"/>
                        <a:t>19</a:t>
                      </a:r>
                      <a:endParaRPr lang="en-IN" sz="1800" dirty="0"/>
                    </a:p>
                  </a:txBody>
                  <a:tcPr/>
                </a:tc>
                <a:tc>
                  <a:txBody>
                    <a:bodyPr/>
                    <a:lstStyle/>
                    <a:p>
                      <a:r>
                        <a:rPr lang="en-IN" sz="1800" dirty="0" smtClean="0"/>
                        <a:t>Sunflower</a:t>
                      </a:r>
                      <a:endParaRPr lang="en-IN" sz="1800" dirty="0"/>
                    </a:p>
                  </a:txBody>
                  <a:tcPr/>
                </a:tc>
                <a:tc>
                  <a:txBody>
                    <a:bodyPr/>
                    <a:lstStyle/>
                    <a:p>
                      <a:r>
                        <a:rPr lang="en-IN" sz="1800" dirty="0" smtClean="0"/>
                        <a:t>For 1 Kg</a:t>
                      </a:r>
                      <a:r>
                        <a:rPr lang="en-IN" sz="1800" baseline="0" dirty="0" smtClean="0"/>
                        <a:t> seeds  rub 2.5 </a:t>
                      </a:r>
                      <a:r>
                        <a:rPr lang="en-IN" sz="1800" baseline="0" dirty="0" err="1" smtClean="0"/>
                        <a:t>gms</a:t>
                      </a:r>
                      <a:r>
                        <a:rPr lang="en-IN" sz="1800" baseline="0" dirty="0" smtClean="0"/>
                        <a:t>  </a:t>
                      </a:r>
                      <a:r>
                        <a:rPr lang="en-IN" sz="1800" b="0" i="0" kern="1200" dirty="0" err="1" smtClean="0">
                          <a:solidFill>
                            <a:schemeClr val="dk1"/>
                          </a:solidFill>
                          <a:latin typeface="+mn-lt"/>
                          <a:ea typeface="+mn-ea"/>
                          <a:cs typeface="+mn-cs"/>
                        </a:rPr>
                        <a:t>Thirum</a:t>
                      </a:r>
                      <a:r>
                        <a:rPr lang="en-IN" sz="1800" b="0" i="0" kern="1200" dirty="0" smtClean="0">
                          <a:solidFill>
                            <a:schemeClr val="dk1"/>
                          </a:solidFill>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IN" sz="1800" dirty="0" smtClean="0"/>
                        <a:t>For 1 Kg</a:t>
                      </a:r>
                      <a:r>
                        <a:rPr lang="en-IN" sz="1800" baseline="0" dirty="0" smtClean="0"/>
                        <a:t> seeds  rub 5 </a:t>
                      </a:r>
                      <a:r>
                        <a:rPr lang="en-IN" sz="1800" baseline="0" dirty="0" err="1" smtClean="0"/>
                        <a:t>gms</a:t>
                      </a:r>
                      <a:r>
                        <a:rPr lang="en-IN" sz="1800" baseline="0" dirty="0" smtClean="0"/>
                        <a:t> Apron- 35 SD</a:t>
                      </a:r>
                      <a:endParaRPr lang="en-IN" sz="1800" dirty="0" smtClean="0"/>
                    </a:p>
                    <a:p>
                      <a:endParaRPr lang="en-IN" sz="1800" dirty="0"/>
                    </a:p>
                  </a:txBody>
                  <a:tcPr/>
                </a:tc>
              </a:tr>
              <a:tr h="536779">
                <a:tc>
                  <a:txBody>
                    <a:bodyPr/>
                    <a:lstStyle/>
                    <a:p>
                      <a:r>
                        <a:rPr lang="en-IN" sz="1800" dirty="0" smtClean="0"/>
                        <a:t>20</a:t>
                      </a:r>
                      <a:endParaRPr lang="en-IN" sz="1800" dirty="0"/>
                    </a:p>
                  </a:txBody>
                  <a:tcPr/>
                </a:tc>
                <a:tc>
                  <a:txBody>
                    <a:bodyPr/>
                    <a:lstStyle/>
                    <a:p>
                      <a:r>
                        <a:rPr lang="en-IN" sz="1800" dirty="0" smtClean="0"/>
                        <a:t>Sesame </a:t>
                      </a:r>
                      <a:endParaRPr lang="en-IN" sz="1800" dirty="0"/>
                    </a:p>
                  </a:txBody>
                  <a:tcPr/>
                </a:tc>
                <a:tc>
                  <a:txBody>
                    <a:bodyPr/>
                    <a:lstStyle/>
                    <a:p>
                      <a:r>
                        <a:rPr lang="en-IN" sz="1800" dirty="0" smtClean="0"/>
                        <a:t>For 1 Kg</a:t>
                      </a:r>
                      <a:r>
                        <a:rPr lang="en-IN" sz="1800" baseline="0" dirty="0" smtClean="0"/>
                        <a:t> seeds  rub 2.5 </a:t>
                      </a:r>
                      <a:r>
                        <a:rPr lang="en-IN" sz="1800" baseline="0" dirty="0" err="1" smtClean="0"/>
                        <a:t>gms</a:t>
                      </a:r>
                      <a:r>
                        <a:rPr lang="en-IN" sz="1800" baseline="0" dirty="0" smtClean="0"/>
                        <a:t>  </a:t>
                      </a:r>
                      <a:r>
                        <a:rPr lang="en-IN" sz="1800" b="0" i="0" kern="1200" dirty="0" err="1" smtClean="0">
                          <a:solidFill>
                            <a:schemeClr val="dk1"/>
                          </a:solidFill>
                          <a:latin typeface="+mn-lt"/>
                          <a:ea typeface="+mn-ea"/>
                          <a:cs typeface="+mn-cs"/>
                        </a:rPr>
                        <a:t>Thirum</a:t>
                      </a:r>
                      <a:r>
                        <a:rPr lang="en-IN" sz="1800" b="0" i="0" kern="1200" dirty="0" smtClean="0">
                          <a:solidFill>
                            <a:schemeClr val="dk1"/>
                          </a:solidFill>
                          <a:latin typeface="+mn-lt"/>
                          <a:ea typeface="+mn-ea"/>
                          <a:cs typeface="+mn-cs"/>
                        </a:rPr>
                        <a:t> </a:t>
                      </a:r>
                    </a:p>
                  </a:txBody>
                  <a:tcPr/>
                </a:tc>
              </a:tr>
              <a:tr h="536779">
                <a:tc>
                  <a:txBody>
                    <a:bodyPr/>
                    <a:lstStyle/>
                    <a:p>
                      <a:r>
                        <a:rPr lang="en-IN" sz="1800" dirty="0" smtClean="0"/>
                        <a:t>21</a:t>
                      </a:r>
                      <a:endParaRPr lang="en-IN" sz="1800" dirty="0"/>
                    </a:p>
                  </a:txBody>
                  <a:tcPr/>
                </a:tc>
                <a:tc>
                  <a:txBody>
                    <a:bodyPr/>
                    <a:lstStyle/>
                    <a:p>
                      <a:r>
                        <a:rPr lang="en-IN" sz="1800" b="0" dirty="0" smtClean="0"/>
                        <a:t>Safflower (</a:t>
                      </a:r>
                      <a:r>
                        <a:rPr lang="en-IN" sz="1800" b="0" dirty="0" err="1" smtClean="0"/>
                        <a:t>Kar</a:t>
                      </a:r>
                      <a:r>
                        <a:rPr lang="en-IN" sz="1800" b="0" dirty="0" smtClean="0"/>
                        <a:t> </a:t>
                      </a:r>
                      <a:r>
                        <a:rPr lang="en-IN" sz="1800" b="0" dirty="0" err="1" smtClean="0"/>
                        <a:t>dai</a:t>
                      </a:r>
                      <a:r>
                        <a:rPr lang="en-IN" sz="1800" b="0" dirty="0" smtClean="0"/>
                        <a:t>)</a:t>
                      </a:r>
                      <a:endParaRPr lang="en-IN" sz="1800" b="0" dirty="0"/>
                    </a:p>
                  </a:txBody>
                  <a:tcPr/>
                </a:tc>
                <a:tc>
                  <a:txBody>
                    <a:bodyPr/>
                    <a:lstStyle/>
                    <a:p>
                      <a:r>
                        <a:rPr lang="en-IN" sz="1800" dirty="0" smtClean="0"/>
                        <a:t>For 1 Kg</a:t>
                      </a:r>
                      <a:r>
                        <a:rPr lang="en-IN" sz="1800" baseline="0" dirty="0" smtClean="0"/>
                        <a:t> seeds  rub 2.5 </a:t>
                      </a:r>
                      <a:r>
                        <a:rPr lang="en-IN" sz="1800" baseline="0" dirty="0" err="1" smtClean="0"/>
                        <a:t>gms</a:t>
                      </a:r>
                      <a:r>
                        <a:rPr lang="en-IN" sz="1800" baseline="0" dirty="0" smtClean="0"/>
                        <a:t> </a:t>
                      </a:r>
                      <a:r>
                        <a:rPr lang="en-IN" sz="1800" b="0" i="0" kern="1200" dirty="0" err="1" smtClean="0">
                          <a:solidFill>
                            <a:schemeClr val="dk1"/>
                          </a:solidFill>
                          <a:latin typeface="+mn-lt"/>
                          <a:ea typeface="+mn-ea"/>
                          <a:cs typeface="+mn-cs"/>
                        </a:rPr>
                        <a:t>Thirum</a:t>
                      </a:r>
                      <a:r>
                        <a:rPr lang="en-IN" sz="1800" b="0" i="0" kern="1200" dirty="0" smtClean="0">
                          <a:solidFill>
                            <a:schemeClr val="dk1"/>
                          </a:solidFill>
                          <a:latin typeface="+mn-lt"/>
                          <a:ea typeface="+mn-ea"/>
                          <a:cs typeface="+mn-cs"/>
                        </a:rPr>
                        <a:t> </a:t>
                      </a:r>
                      <a:r>
                        <a:rPr lang="en-IN" sz="1800" baseline="0" dirty="0" smtClean="0"/>
                        <a:t> </a:t>
                      </a:r>
                      <a:r>
                        <a:rPr lang="en-IN" sz="1800" b="0" i="0" kern="1200" dirty="0" smtClean="0">
                          <a:solidFill>
                            <a:schemeClr val="dk1"/>
                          </a:solidFill>
                          <a:latin typeface="+mn-lt"/>
                          <a:ea typeface="+mn-ea"/>
                          <a:cs typeface="+mn-cs"/>
                        </a:rPr>
                        <a:t>or captain</a:t>
                      </a:r>
                    </a:p>
                    <a:p>
                      <a:r>
                        <a:rPr lang="en-IN" sz="1800" b="0" i="0" kern="1200" dirty="0" smtClean="0">
                          <a:solidFill>
                            <a:schemeClr val="dk1"/>
                          </a:solidFill>
                          <a:latin typeface="+mn-lt"/>
                          <a:ea typeface="+mn-ea"/>
                          <a:cs typeface="+mn-cs"/>
                        </a:rPr>
                        <a:t> Use </a:t>
                      </a:r>
                      <a:r>
                        <a:rPr lang="en-IN" sz="1800" b="0" i="0" kern="1200" dirty="0" err="1" smtClean="0">
                          <a:solidFill>
                            <a:schemeClr val="dk1"/>
                          </a:solidFill>
                          <a:latin typeface="+mn-lt"/>
                          <a:ea typeface="+mn-ea"/>
                          <a:cs typeface="+mn-cs"/>
                        </a:rPr>
                        <a:t>Azotobacter</a:t>
                      </a:r>
                      <a:r>
                        <a:rPr lang="en-IN" sz="1800" b="0" i="0" kern="1200" dirty="0" smtClean="0">
                          <a:solidFill>
                            <a:schemeClr val="dk1"/>
                          </a:solidFill>
                          <a:latin typeface="+mn-lt"/>
                          <a:ea typeface="+mn-ea"/>
                          <a:cs typeface="+mn-cs"/>
                        </a:rPr>
                        <a:t> -1 packet (250 gm) for 10-15 kg seed</a:t>
                      </a:r>
                      <a:r>
                        <a:rPr lang="en-IN" dirty="0" smtClean="0"/>
                        <a:t/>
                      </a:r>
                      <a:br>
                        <a:rPr lang="en-IN" dirty="0" smtClean="0"/>
                      </a:br>
                      <a:r>
                        <a:rPr lang="en-IN" sz="1800" b="0" i="0" kern="1200" dirty="0" smtClean="0">
                          <a:solidFill>
                            <a:schemeClr val="dk1"/>
                          </a:solidFill>
                          <a:latin typeface="+mn-lt"/>
                          <a:ea typeface="+mn-ea"/>
                          <a:cs typeface="+mn-cs"/>
                        </a:rPr>
                        <a:t>PSB-1 packet (250 gm) for 10-15 kg seed</a:t>
                      </a:r>
                    </a:p>
                    <a:p>
                      <a:endParaRPr lang="en-IN" sz="1800" b="0" i="0" kern="1200" dirty="0">
                        <a:solidFill>
                          <a:schemeClr val="dk1"/>
                        </a:solidFill>
                        <a:latin typeface="+mn-lt"/>
                        <a:ea typeface="+mn-ea"/>
                        <a:cs typeface="+mn-cs"/>
                      </a:endParaRPr>
                    </a:p>
                  </a:txBody>
                  <a:tcPr/>
                </a:tc>
              </a:tr>
            </a:tbl>
          </a:graphicData>
        </a:graphic>
      </p:graphicFrame>
      <p:sp>
        <p:nvSpPr>
          <p:cNvPr id="4" name="Footer Placeholder 3"/>
          <p:cNvSpPr>
            <a:spLocks noGrp="1"/>
          </p:cNvSpPr>
          <p:nvPr>
            <p:ph type="ftr" sz="quarter" idx="11"/>
          </p:nvPr>
        </p:nvSpPr>
        <p:spPr>
          <a:xfrm>
            <a:off x="3124200" y="6324600"/>
            <a:ext cx="2895600" cy="365125"/>
          </a:xfrm>
        </p:spPr>
        <p:txBody>
          <a:bodyPr/>
          <a:lstStyle/>
          <a:p>
            <a:r>
              <a:rPr lang="en-IN" dirty="0" smtClean="0"/>
              <a:t>| </a:t>
            </a:r>
            <a:r>
              <a:rPr lang="en-IN" dirty="0" err="1" smtClean="0"/>
              <a:t>Vigyan</a:t>
            </a:r>
            <a:r>
              <a:rPr lang="en-IN" dirty="0" smtClean="0"/>
              <a:t> Ashram | INDUSA PTI |</a:t>
            </a:r>
            <a:endParaRPr lang="en-IN" dirty="0"/>
          </a:p>
        </p:txBody>
      </p:sp>
      <p:sp>
        <p:nvSpPr>
          <p:cNvPr id="5" name="Slide Number Placeholder 4"/>
          <p:cNvSpPr>
            <a:spLocks noGrp="1"/>
          </p:cNvSpPr>
          <p:nvPr>
            <p:ph type="sldNum" sz="quarter" idx="12"/>
          </p:nvPr>
        </p:nvSpPr>
        <p:spPr/>
        <p:txBody>
          <a:bodyPr/>
          <a:lstStyle/>
          <a:p>
            <a:fld id="{1F68CD27-F250-44A2-BCBA-F6217D121699}" type="slidenum">
              <a:rPr lang="en-IN" smtClean="0"/>
              <a:pPr/>
              <a:t>11</a:t>
            </a:fld>
            <a:endParaRPr lang="en-IN" dirty="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228600"/>
            <a:ext cx="6858000" cy="1143000"/>
          </a:xfrm>
        </p:spPr>
        <p:txBody>
          <a:bodyPr/>
          <a:lstStyle/>
          <a:p>
            <a:r>
              <a:rPr lang="en-IN" dirty="0" smtClean="0"/>
              <a:t>Seed treatment : Cash Crops</a:t>
            </a:r>
            <a:endParaRPr lang="en-IN" dirty="0"/>
          </a:p>
        </p:txBody>
      </p:sp>
      <p:graphicFrame>
        <p:nvGraphicFramePr>
          <p:cNvPr id="6" name="Content Placeholder 5"/>
          <p:cNvGraphicFramePr>
            <a:graphicFrameLocks noGrp="1"/>
          </p:cNvGraphicFramePr>
          <p:nvPr>
            <p:ph idx="1"/>
          </p:nvPr>
        </p:nvGraphicFramePr>
        <p:xfrm>
          <a:off x="0" y="1905000"/>
          <a:ext cx="8915400" cy="3828619"/>
        </p:xfrm>
        <a:graphic>
          <a:graphicData uri="http://schemas.openxmlformats.org/drawingml/2006/table">
            <a:tbl>
              <a:tblPr firstRow="1" bandRow="1">
                <a:tableStyleId>{5C22544A-7EE6-4342-B048-85BDC9FD1C3A}</a:tableStyleId>
              </a:tblPr>
              <a:tblGrid>
                <a:gridCol w="1137240"/>
                <a:gridCol w="2106000"/>
                <a:gridCol w="5672160"/>
              </a:tblGrid>
              <a:tr h="536779">
                <a:tc>
                  <a:txBody>
                    <a:bodyPr/>
                    <a:lstStyle/>
                    <a:p>
                      <a:r>
                        <a:rPr lang="en-IN" sz="1800" dirty="0" smtClean="0"/>
                        <a:t>S. No</a:t>
                      </a:r>
                      <a:endParaRPr lang="en-IN" sz="1800" dirty="0"/>
                    </a:p>
                  </a:txBody>
                  <a:tcPr/>
                </a:tc>
                <a:tc>
                  <a:txBody>
                    <a:bodyPr/>
                    <a:lstStyle/>
                    <a:p>
                      <a:r>
                        <a:rPr lang="en-IN" sz="1800" dirty="0" smtClean="0"/>
                        <a:t>Crop Name </a:t>
                      </a:r>
                      <a:endParaRPr lang="en-IN" sz="1800" dirty="0"/>
                    </a:p>
                  </a:txBody>
                  <a:tcPr/>
                </a:tc>
                <a:tc>
                  <a:txBody>
                    <a:bodyPr/>
                    <a:lstStyle/>
                    <a:p>
                      <a:r>
                        <a:rPr lang="en-IN" sz="1800" dirty="0" smtClean="0"/>
                        <a:t>                                    Treatment </a:t>
                      </a:r>
                      <a:endParaRPr lang="en-IN" sz="1800" dirty="0"/>
                    </a:p>
                  </a:txBody>
                  <a:tcPr/>
                </a:tc>
              </a:tr>
              <a:tr h="453821">
                <a:tc>
                  <a:txBody>
                    <a:bodyPr/>
                    <a:lstStyle/>
                    <a:p>
                      <a:r>
                        <a:rPr lang="en-IN" sz="1800" dirty="0" smtClean="0"/>
                        <a:t>22</a:t>
                      </a:r>
                      <a:endParaRPr lang="en-IN" sz="1800" dirty="0"/>
                    </a:p>
                  </a:txBody>
                  <a:tcPr/>
                </a:tc>
                <a:tc>
                  <a:txBody>
                    <a:bodyPr/>
                    <a:lstStyle/>
                    <a:p>
                      <a:r>
                        <a:rPr lang="en-IN" sz="1800" dirty="0" smtClean="0"/>
                        <a:t>Groundnut</a:t>
                      </a:r>
                      <a:endParaRPr lang="en-IN" sz="1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800" dirty="0" smtClean="0"/>
                        <a:t>Before sowing  -  Carry out a seed treatment using 100 </a:t>
                      </a:r>
                      <a:r>
                        <a:rPr lang="en-IN" sz="1800" dirty="0" err="1" smtClean="0"/>
                        <a:t>Ltr</a:t>
                      </a:r>
                      <a:r>
                        <a:rPr lang="en-IN" sz="1800" dirty="0" smtClean="0"/>
                        <a:t> water + 300 ml  </a:t>
                      </a:r>
                      <a:r>
                        <a:rPr lang="en-IN" sz="1800" dirty="0" err="1" smtClean="0"/>
                        <a:t>m</a:t>
                      </a:r>
                      <a:r>
                        <a:rPr lang="en-IN" sz="1800" b="0" i="0" kern="1200" dirty="0" err="1" smtClean="0">
                          <a:solidFill>
                            <a:schemeClr val="dk1"/>
                          </a:solidFill>
                          <a:latin typeface="+mn-lt"/>
                          <a:ea typeface="+mn-ea"/>
                          <a:cs typeface="+mn-cs"/>
                        </a:rPr>
                        <a:t>alathion</a:t>
                      </a:r>
                      <a:r>
                        <a:rPr lang="en-IN" sz="1800" b="0" i="0" kern="1200" dirty="0" smtClean="0">
                          <a:solidFill>
                            <a:schemeClr val="dk1"/>
                          </a:solidFill>
                          <a:latin typeface="+mn-lt"/>
                          <a:ea typeface="+mn-ea"/>
                          <a:cs typeface="+mn-cs"/>
                        </a:rPr>
                        <a:t> +</a:t>
                      </a:r>
                      <a:r>
                        <a:rPr lang="en-IN" sz="1800" b="0" i="0" kern="1200" baseline="0" dirty="0" smtClean="0">
                          <a:solidFill>
                            <a:schemeClr val="dk1"/>
                          </a:solidFill>
                          <a:latin typeface="+mn-lt"/>
                          <a:ea typeface="+mn-ea"/>
                          <a:cs typeface="+mn-cs"/>
                        </a:rPr>
                        <a:t> 100 gm  </a:t>
                      </a:r>
                      <a:r>
                        <a:rPr lang="en-IN" sz="1800" b="0" i="0" kern="1200" baseline="0" dirty="0" err="1" smtClean="0">
                          <a:solidFill>
                            <a:schemeClr val="dk1"/>
                          </a:solidFill>
                          <a:latin typeface="+mn-lt"/>
                          <a:ea typeface="+mn-ea"/>
                          <a:cs typeface="+mn-cs"/>
                        </a:rPr>
                        <a:t>Bavistin</a:t>
                      </a:r>
                      <a:r>
                        <a:rPr lang="en-IN" sz="1800" b="0" i="0" kern="1200" baseline="0" dirty="0" smtClean="0">
                          <a:solidFill>
                            <a:schemeClr val="dk1"/>
                          </a:solidFill>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en-IN" sz="1800" b="0" i="0" kern="1200" baseline="0" dirty="0" smtClean="0">
                        <a:solidFill>
                          <a:schemeClr val="dk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IN" sz="1800" b="0" i="0" kern="1200" dirty="0" smtClean="0">
                          <a:solidFill>
                            <a:schemeClr val="dk1"/>
                          </a:solidFill>
                          <a:latin typeface="+mn-lt"/>
                          <a:ea typeface="+mn-ea"/>
                          <a:cs typeface="+mn-cs"/>
                        </a:rPr>
                        <a:t>Soak seeds for 30 </a:t>
                      </a:r>
                      <a:r>
                        <a:rPr lang="en-IN" sz="1800" b="0" i="0" kern="1200" dirty="0" err="1" smtClean="0">
                          <a:solidFill>
                            <a:schemeClr val="dk1"/>
                          </a:solidFill>
                          <a:latin typeface="+mn-lt"/>
                          <a:ea typeface="+mn-ea"/>
                          <a:cs typeface="+mn-cs"/>
                        </a:rPr>
                        <a:t>mins</a:t>
                      </a:r>
                      <a:r>
                        <a:rPr lang="en-IN" sz="1800" b="0" i="0" kern="1200" dirty="0" smtClean="0">
                          <a:solidFill>
                            <a:schemeClr val="dk1"/>
                          </a:solidFill>
                          <a:latin typeface="+mn-lt"/>
                          <a:ea typeface="+mn-ea"/>
                          <a:cs typeface="+mn-cs"/>
                        </a:rPr>
                        <a:t>  in a solution- </a:t>
                      </a:r>
                      <a:r>
                        <a:rPr lang="en-IN" sz="1800" b="0" i="0" kern="1200" dirty="0" err="1" smtClean="0">
                          <a:solidFill>
                            <a:schemeClr val="dk1"/>
                          </a:solidFill>
                          <a:latin typeface="+mn-lt"/>
                          <a:ea typeface="+mn-ea"/>
                          <a:cs typeface="+mn-cs"/>
                        </a:rPr>
                        <a:t>Azotobacter</a:t>
                      </a:r>
                      <a:r>
                        <a:rPr lang="en-IN" sz="1800" b="0" i="0" kern="1200" dirty="0" smtClean="0">
                          <a:solidFill>
                            <a:schemeClr val="dk1"/>
                          </a:solidFill>
                          <a:latin typeface="+mn-lt"/>
                          <a:ea typeface="+mn-ea"/>
                          <a:cs typeface="+mn-cs"/>
                        </a:rPr>
                        <a:t> -10 Kg and</a:t>
                      </a:r>
                      <a:r>
                        <a:rPr lang="en-IN" sz="1800" b="0" i="0" kern="1200" baseline="0" dirty="0" smtClean="0">
                          <a:solidFill>
                            <a:schemeClr val="dk1"/>
                          </a:solidFill>
                          <a:latin typeface="+mn-lt"/>
                          <a:ea typeface="+mn-ea"/>
                          <a:cs typeface="+mn-cs"/>
                        </a:rPr>
                        <a:t> </a:t>
                      </a:r>
                      <a:r>
                        <a:rPr lang="en-IN" sz="1800" b="0" i="0" kern="1200" dirty="0" smtClean="0">
                          <a:solidFill>
                            <a:schemeClr val="dk1"/>
                          </a:solidFill>
                          <a:latin typeface="+mn-lt"/>
                          <a:ea typeface="+mn-ea"/>
                          <a:cs typeface="+mn-cs"/>
                        </a:rPr>
                        <a:t>PSB-1.25 Kg</a:t>
                      </a:r>
                      <a:r>
                        <a:rPr lang="en-IN" sz="1800" b="0" i="0" kern="1200" baseline="0" dirty="0" smtClean="0">
                          <a:solidFill>
                            <a:schemeClr val="dk1"/>
                          </a:solidFill>
                          <a:latin typeface="+mn-lt"/>
                          <a:ea typeface="+mn-ea"/>
                          <a:cs typeface="+mn-cs"/>
                        </a:rPr>
                        <a:t> in 100 </a:t>
                      </a:r>
                      <a:r>
                        <a:rPr lang="en-IN" sz="1800" b="0" i="0" kern="1200" baseline="0" dirty="0" err="1" smtClean="0">
                          <a:solidFill>
                            <a:schemeClr val="dk1"/>
                          </a:solidFill>
                          <a:latin typeface="+mn-lt"/>
                          <a:ea typeface="+mn-ea"/>
                          <a:cs typeface="+mn-cs"/>
                        </a:rPr>
                        <a:t>Ltr</a:t>
                      </a:r>
                      <a:r>
                        <a:rPr lang="en-IN" sz="1800" b="0" i="0" kern="1200" baseline="0" dirty="0" smtClean="0">
                          <a:solidFill>
                            <a:schemeClr val="dk1"/>
                          </a:solidFill>
                          <a:latin typeface="+mn-lt"/>
                          <a:ea typeface="+mn-ea"/>
                          <a:cs typeface="+mn-cs"/>
                        </a:rPr>
                        <a:t> water</a:t>
                      </a:r>
                      <a:endParaRPr lang="en-IN" sz="18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IN" sz="1800" baseline="0" dirty="0" smtClean="0"/>
                    </a:p>
                  </a:txBody>
                  <a:tcPr/>
                </a:tc>
              </a:tr>
              <a:tr h="536779">
                <a:tc>
                  <a:txBody>
                    <a:bodyPr/>
                    <a:lstStyle/>
                    <a:p>
                      <a:r>
                        <a:rPr lang="en-IN" sz="1800" dirty="0" smtClean="0"/>
                        <a:t>23</a:t>
                      </a:r>
                      <a:endParaRPr lang="en-IN" sz="1800" dirty="0"/>
                    </a:p>
                  </a:txBody>
                  <a:tcPr/>
                </a:tc>
                <a:tc>
                  <a:txBody>
                    <a:bodyPr/>
                    <a:lstStyle/>
                    <a:p>
                      <a:r>
                        <a:rPr lang="en-IN" sz="1800" b="0" dirty="0" smtClean="0"/>
                        <a:t>Cotton</a:t>
                      </a:r>
                      <a:endParaRPr lang="en-IN" sz="1800" b="0" dirty="0"/>
                    </a:p>
                  </a:txBody>
                  <a:tcPr/>
                </a:tc>
                <a:tc>
                  <a:txBody>
                    <a:bodyPr/>
                    <a:lstStyle/>
                    <a:p>
                      <a:r>
                        <a:rPr lang="en-IN" sz="1800" dirty="0" smtClean="0"/>
                        <a:t>For 1 Kg</a:t>
                      </a:r>
                      <a:r>
                        <a:rPr lang="en-IN" sz="1800" baseline="0" dirty="0" smtClean="0"/>
                        <a:t> seeds  rub </a:t>
                      </a:r>
                      <a:r>
                        <a:rPr lang="en-IN" sz="1800" b="0" i="0" kern="1200" dirty="0" smtClean="0">
                          <a:solidFill>
                            <a:schemeClr val="dk1"/>
                          </a:solidFill>
                          <a:latin typeface="+mn-lt"/>
                          <a:ea typeface="+mn-ea"/>
                          <a:cs typeface="+mn-cs"/>
                        </a:rPr>
                        <a:t>2.5 </a:t>
                      </a:r>
                      <a:r>
                        <a:rPr lang="en-IN" sz="1800" b="0" i="0" kern="1200" dirty="0" err="1" smtClean="0">
                          <a:solidFill>
                            <a:schemeClr val="dk1"/>
                          </a:solidFill>
                          <a:latin typeface="+mn-lt"/>
                          <a:ea typeface="+mn-ea"/>
                          <a:cs typeface="+mn-cs"/>
                        </a:rPr>
                        <a:t>gms</a:t>
                      </a:r>
                      <a:r>
                        <a:rPr lang="en-IN" sz="1800" b="0" i="0" kern="1200" dirty="0" smtClean="0">
                          <a:solidFill>
                            <a:schemeClr val="dk1"/>
                          </a:solidFill>
                          <a:latin typeface="+mn-lt"/>
                          <a:ea typeface="+mn-ea"/>
                          <a:cs typeface="+mn-cs"/>
                        </a:rPr>
                        <a:t> </a:t>
                      </a:r>
                      <a:r>
                        <a:rPr lang="en-IN" sz="1800" b="0" i="0" kern="1200" dirty="0" err="1" smtClean="0">
                          <a:solidFill>
                            <a:schemeClr val="dk1"/>
                          </a:solidFill>
                          <a:latin typeface="+mn-lt"/>
                          <a:ea typeface="+mn-ea"/>
                          <a:cs typeface="+mn-cs"/>
                        </a:rPr>
                        <a:t>carbendazim</a:t>
                      </a:r>
                      <a:r>
                        <a:rPr lang="en-IN" sz="1800" b="0" i="0" kern="1200" dirty="0" smtClean="0">
                          <a:solidFill>
                            <a:schemeClr val="dk1"/>
                          </a:solidFill>
                          <a:latin typeface="+mn-lt"/>
                          <a:ea typeface="+mn-ea"/>
                          <a:cs typeface="+mn-cs"/>
                        </a:rPr>
                        <a:t> OR rub </a:t>
                      </a:r>
                      <a:r>
                        <a:rPr lang="en-IN" sz="1800" b="0" i="0" kern="1200" baseline="0" dirty="0" smtClean="0">
                          <a:solidFill>
                            <a:schemeClr val="dk1"/>
                          </a:solidFill>
                          <a:latin typeface="+mn-lt"/>
                          <a:ea typeface="+mn-ea"/>
                          <a:cs typeface="+mn-cs"/>
                        </a:rPr>
                        <a:t>5 </a:t>
                      </a:r>
                      <a:r>
                        <a:rPr lang="en-IN" sz="1800" b="0" i="0" kern="1200" baseline="0" dirty="0" err="1" smtClean="0">
                          <a:solidFill>
                            <a:schemeClr val="dk1"/>
                          </a:solidFill>
                          <a:latin typeface="+mn-lt"/>
                          <a:ea typeface="+mn-ea"/>
                          <a:cs typeface="+mn-cs"/>
                        </a:rPr>
                        <a:t>gms</a:t>
                      </a:r>
                      <a:r>
                        <a:rPr lang="en-IN" sz="1800" b="0" i="0" kern="1200" baseline="0" dirty="0" smtClean="0">
                          <a:solidFill>
                            <a:schemeClr val="dk1"/>
                          </a:solidFill>
                          <a:latin typeface="+mn-lt"/>
                          <a:ea typeface="+mn-ea"/>
                          <a:cs typeface="+mn-cs"/>
                        </a:rPr>
                        <a:t> </a:t>
                      </a:r>
                      <a:r>
                        <a:rPr lang="en-IN" sz="1800" b="0" i="0" kern="1200" dirty="0" err="1" smtClean="0">
                          <a:solidFill>
                            <a:schemeClr val="dk1"/>
                          </a:solidFill>
                          <a:latin typeface="+mn-lt"/>
                          <a:ea typeface="+mn-ea"/>
                          <a:cs typeface="+mn-cs"/>
                        </a:rPr>
                        <a:t>Trichoderma</a:t>
                      </a:r>
                      <a:endParaRPr lang="en-IN" sz="1800" b="0" i="0" kern="1200" dirty="0">
                        <a:solidFill>
                          <a:schemeClr val="dk1"/>
                        </a:solidFill>
                        <a:latin typeface="+mn-lt"/>
                        <a:ea typeface="+mn-ea"/>
                        <a:cs typeface="+mn-cs"/>
                      </a:endParaRPr>
                    </a:p>
                  </a:txBody>
                  <a:tcPr/>
                </a:tc>
              </a:tr>
              <a:tr h="536779">
                <a:tc>
                  <a:txBody>
                    <a:bodyPr/>
                    <a:lstStyle/>
                    <a:p>
                      <a:r>
                        <a:rPr lang="en-IN" sz="1800" dirty="0" smtClean="0"/>
                        <a:t>24</a:t>
                      </a:r>
                      <a:endParaRPr lang="en-IN" sz="1800" dirty="0"/>
                    </a:p>
                  </a:txBody>
                  <a:tcPr/>
                </a:tc>
                <a:tc>
                  <a:txBody>
                    <a:bodyPr/>
                    <a:lstStyle/>
                    <a:p>
                      <a:r>
                        <a:rPr lang="en-IN" sz="1800" dirty="0" smtClean="0"/>
                        <a:t>Turmeric </a:t>
                      </a:r>
                      <a:endParaRPr lang="en-IN" sz="1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800" b="0" i="0" u="none" strike="noStrike" kern="1200" dirty="0" smtClean="0">
                          <a:solidFill>
                            <a:schemeClr val="dk1"/>
                          </a:solidFill>
                          <a:latin typeface="+mn-lt"/>
                          <a:ea typeface="+mn-ea"/>
                          <a:cs typeface="+mn-cs"/>
                        </a:rPr>
                        <a:t>For 100-120 Kg seeds </a:t>
                      </a:r>
                      <a:r>
                        <a:rPr lang="en-IN" sz="1800" baseline="0" dirty="0" err="1" smtClean="0"/>
                        <a:t>Quinalphos</a:t>
                      </a:r>
                      <a:r>
                        <a:rPr lang="en-IN" sz="1800" baseline="0" dirty="0" smtClean="0"/>
                        <a:t> 25 EC (25ml) + </a:t>
                      </a:r>
                      <a:r>
                        <a:rPr lang="en-IN" sz="1800" b="0" i="0" kern="1200" dirty="0" smtClean="0">
                          <a:solidFill>
                            <a:schemeClr val="dk1"/>
                          </a:solidFill>
                          <a:latin typeface="+mn-lt"/>
                          <a:ea typeface="+mn-ea"/>
                          <a:cs typeface="+mn-cs"/>
                        </a:rPr>
                        <a:t> </a:t>
                      </a:r>
                      <a:r>
                        <a:rPr lang="en-IN" sz="1800" b="0" i="0" kern="1200" dirty="0" err="1" smtClean="0">
                          <a:solidFill>
                            <a:schemeClr val="dk1"/>
                          </a:solidFill>
                          <a:latin typeface="+mn-lt"/>
                          <a:ea typeface="+mn-ea"/>
                          <a:cs typeface="+mn-cs"/>
                        </a:rPr>
                        <a:t>carbendazim</a:t>
                      </a:r>
                      <a:r>
                        <a:rPr lang="en-IN" sz="1800" b="0" i="0" kern="1200" dirty="0" smtClean="0">
                          <a:solidFill>
                            <a:schemeClr val="dk1"/>
                          </a:solidFill>
                          <a:latin typeface="+mn-lt"/>
                          <a:ea typeface="+mn-ea"/>
                          <a:cs typeface="+mn-cs"/>
                        </a:rPr>
                        <a:t>  50 WP (10 </a:t>
                      </a:r>
                      <a:r>
                        <a:rPr lang="en-IN" sz="1800" b="0" i="0" kern="1200" dirty="0" err="1" smtClean="0">
                          <a:solidFill>
                            <a:schemeClr val="dk1"/>
                          </a:solidFill>
                          <a:latin typeface="+mn-lt"/>
                          <a:ea typeface="+mn-ea"/>
                          <a:cs typeface="+mn-cs"/>
                        </a:rPr>
                        <a:t>gms</a:t>
                      </a:r>
                      <a:r>
                        <a:rPr lang="en-IN" sz="1800" b="0" i="0" kern="1200" dirty="0" smtClean="0">
                          <a:solidFill>
                            <a:schemeClr val="dk1"/>
                          </a:solidFill>
                          <a:latin typeface="+mn-lt"/>
                          <a:ea typeface="+mn-ea"/>
                          <a:cs typeface="+mn-cs"/>
                        </a:rPr>
                        <a:t>) + 10 </a:t>
                      </a:r>
                      <a:r>
                        <a:rPr lang="en-IN" sz="1800" b="0" i="0" kern="1200" dirty="0" err="1" smtClean="0">
                          <a:solidFill>
                            <a:schemeClr val="dk1"/>
                          </a:solidFill>
                          <a:latin typeface="+mn-lt"/>
                          <a:ea typeface="+mn-ea"/>
                          <a:cs typeface="+mn-cs"/>
                        </a:rPr>
                        <a:t>ltr</a:t>
                      </a:r>
                      <a:r>
                        <a:rPr lang="en-IN" sz="1800" b="0" i="0" kern="1200" baseline="0" dirty="0" smtClean="0">
                          <a:solidFill>
                            <a:schemeClr val="dk1"/>
                          </a:solidFill>
                          <a:latin typeface="+mn-lt"/>
                          <a:ea typeface="+mn-ea"/>
                          <a:cs typeface="+mn-cs"/>
                        </a:rPr>
                        <a:t> water + </a:t>
                      </a:r>
                      <a:r>
                        <a:rPr lang="en-IN" sz="1800" b="0" i="0" kern="1200" dirty="0" smtClean="0">
                          <a:solidFill>
                            <a:schemeClr val="dk1"/>
                          </a:solidFill>
                          <a:latin typeface="+mn-lt"/>
                          <a:ea typeface="+mn-ea"/>
                          <a:cs typeface="+mn-cs"/>
                        </a:rPr>
                        <a:t> </a:t>
                      </a:r>
                      <a:r>
                        <a:rPr lang="en-IN" sz="1800" b="0" i="0" u="none" strike="noStrike" kern="1200" dirty="0" err="1" smtClean="0">
                          <a:solidFill>
                            <a:schemeClr val="dk1"/>
                          </a:solidFill>
                          <a:latin typeface="+mn-lt"/>
                          <a:ea typeface="+mn-ea"/>
                          <a:cs typeface="+mn-cs"/>
                        </a:rPr>
                        <a:t>mancozeb</a:t>
                      </a:r>
                      <a:r>
                        <a:rPr lang="en-IN" sz="1800" b="0" i="0" u="none" strike="noStrike" kern="1200" dirty="0" smtClean="0">
                          <a:solidFill>
                            <a:schemeClr val="dk1"/>
                          </a:solidFill>
                          <a:latin typeface="+mn-lt"/>
                          <a:ea typeface="+mn-ea"/>
                          <a:cs typeface="+mn-cs"/>
                        </a:rPr>
                        <a:t> 75 WP (30 </a:t>
                      </a:r>
                      <a:r>
                        <a:rPr lang="en-IN" sz="1800" b="0" i="0" u="none" strike="noStrike" kern="1200" dirty="0" err="1" smtClean="0">
                          <a:solidFill>
                            <a:schemeClr val="dk1"/>
                          </a:solidFill>
                          <a:latin typeface="+mn-lt"/>
                          <a:ea typeface="+mn-ea"/>
                          <a:cs typeface="+mn-cs"/>
                        </a:rPr>
                        <a:t>gms</a:t>
                      </a:r>
                      <a:r>
                        <a:rPr lang="en-IN" sz="1800" b="0" i="0" u="none" strike="noStrike" kern="1200" dirty="0" smtClean="0">
                          <a:solidFill>
                            <a:schemeClr val="dk1"/>
                          </a:solidFill>
                          <a:latin typeface="+mn-lt"/>
                          <a:ea typeface="+mn-ea"/>
                          <a:cs typeface="+mn-cs"/>
                        </a:rPr>
                        <a:t>) solution</a:t>
                      </a:r>
                      <a:endParaRPr lang="en-IN" sz="1800" dirty="0"/>
                    </a:p>
                  </a:txBody>
                  <a:tcPr/>
                </a:tc>
              </a:tr>
            </a:tbl>
          </a:graphicData>
        </a:graphic>
      </p:graphicFrame>
      <p:sp>
        <p:nvSpPr>
          <p:cNvPr id="4" name="Footer Placeholder 3"/>
          <p:cNvSpPr>
            <a:spLocks noGrp="1"/>
          </p:cNvSpPr>
          <p:nvPr>
            <p:ph type="ftr" sz="quarter" idx="11"/>
          </p:nvPr>
        </p:nvSpPr>
        <p:spPr>
          <a:xfrm>
            <a:off x="3124200" y="6324600"/>
            <a:ext cx="2895600" cy="365125"/>
          </a:xfrm>
        </p:spPr>
        <p:txBody>
          <a:bodyPr/>
          <a:lstStyle/>
          <a:p>
            <a:r>
              <a:rPr lang="en-IN" dirty="0" smtClean="0"/>
              <a:t>| </a:t>
            </a:r>
            <a:r>
              <a:rPr lang="en-IN" dirty="0" err="1" smtClean="0"/>
              <a:t>Vigyan</a:t>
            </a:r>
            <a:r>
              <a:rPr lang="en-IN" dirty="0" smtClean="0"/>
              <a:t> Ashram | INDUSA PTI |</a:t>
            </a:r>
            <a:endParaRPr lang="en-IN" dirty="0"/>
          </a:p>
        </p:txBody>
      </p:sp>
      <p:sp>
        <p:nvSpPr>
          <p:cNvPr id="5" name="Slide Number Placeholder 4"/>
          <p:cNvSpPr>
            <a:spLocks noGrp="1"/>
          </p:cNvSpPr>
          <p:nvPr>
            <p:ph type="sldNum" sz="quarter" idx="12"/>
          </p:nvPr>
        </p:nvSpPr>
        <p:spPr/>
        <p:txBody>
          <a:bodyPr/>
          <a:lstStyle/>
          <a:p>
            <a:fld id="{1F68CD27-F250-44A2-BCBA-F6217D121699}" type="slidenum">
              <a:rPr lang="en-IN" smtClean="0"/>
              <a:pPr/>
              <a:t>12</a:t>
            </a:fld>
            <a:endParaRPr lang="en-IN" dirty="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4080" y="2819400"/>
            <a:ext cx="6480720" cy="1143000"/>
          </a:xfrm>
        </p:spPr>
        <p:txBody>
          <a:bodyPr/>
          <a:lstStyle/>
          <a:p>
            <a:r>
              <a:rPr lang="en-US" dirty="0" smtClean="0"/>
              <a:t>Thank you</a:t>
            </a:r>
            <a:endParaRPr lang="en-US" dirty="0"/>
          </a:p>
        </p:txBody>
      </p:sp>
      <p:sp>
        <p:nvSpPr>
          <p:cNvPr id="4" name="Footer Placeholder 3"/>
          <p:cNvSpPr>
            <a:spLocks noGrp="1"/>
          </p:cNvSpPr>
          <p:nvPr>
            <p:ph type="ftr" sz="quarter" idx="11"/>
          </p:nvPr>
        </p:nvSpPr>
        <p:spPr/>
        <p:txBody>
          <a:bodyPr/>
          <a:lstStyle/>
          <a:p>
            <a:r>
              <a:rPr lang="en-IN" smtClean="0"/>
              <a:t>| Vigyan Ashram | INDUSA PTI |</a:t>
            </a:r>
            <a:endParaRPr lang="en-IN"/>
          </a:p>
        </p:txBody>
      </p:sp>
      <p:sp>
        <p:nvSpPr>
          <p:cNvPr id="5" name="Slide Number Placeholder 4"/>
          <p:cNvSpPr>
            <a:spLocks noGrp="1"/>
          </p:cNvSpPr>
          <p:nvPr>
            <p:ph type="sldNum" sz="quarter" idx="12"/>
          </p:nvPr>
        </p:nvSpPr>
        <p:spPr/>
        <p:txBody>
          <a:bodyPr/>
          <a:lstStyle/>
          <a:p>
            <a:fld id="{1F68CD27-F250-44A2-BCBA-F6217D121699}" type="slidenum">
              <a:rPr lang="en-IN" smtClean="0"/>
              <a:pPr/>
              <a:t>13</a:t>
            </a:fld>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smtClean="0"/>
              <a:t>Seed Treatment</a:t>
            </a:r>
            <a:endParaRPr lang="en-US" dirty="0"/>
          </a:p>
        </p:txBody>
      </p:sp>
      <p:sp>
        <p:nvSpPr>
          <p:cNvPr id="5" name="Footer Placeholder 4"/>
          <p:cNvSpPr>
            <a:spLocks noGrp="1"/>
          </p:cNvSpPr>
          <p:nvPr>
            <p:ph type="ftr" sz="quarter" idx="11"/>
          </p:nvPr>
        </p:nvSpPr>
        <p:spPr/>
        <p:txBody>
          <a:bodyPr/>
          <a:lstStyle/>
          <a:p>
            <a:r>
              <a:rPr lang="en-IN" smtClean="0"/>
              <a:t>| Vigyan Ashram | INDUSA PTI |</a:t>
            </a:r>
            <a:endParaRPr lang="en-IN"/>
          </a:p>
        </p:txBody>
      </p:sp>
      <p:sp>
        <p:nvSpPr>
          <p:cNvPr id="4" name="Slide Number Placeholder 3"/>
          <p:cNvSpPr>
            <a:spLocks noGrp="1"/>
          </p:cNvSpPr>
          <p:nvPr>
            <p:ph type="sldNum" sz="quarter" idx="12"/>
          </p:nvPr>
        </p:nvSpPr>
        <p:spPr/>
        <p:txBody>
          <a:bodyPr/>
          <a:lstStyle/>
          <a:p>
            <a:fld id="{1F68CD27-F250-44A2-BCBA-F6217D121699}" type="slidenum">
              <a:rPr lang="en-IN" smtClean="0"/>
              <a:pPr/>
              <a:t>2</a:t>
            </a:fld>
            <a:endParaRPr lang="en-IN" dirty="0"/>
          </a:p>
        </p:txBody>
      </p:sp>
      <p:sp>
        <p:nvSpPr>
          <p:cNvPr id="13" name="Content Placeholder 2"/>
          <p:cNvSpPr>
            <a:spLocks noGrp="1"/>
          </p:cNvSpPr>
          <p:nvPr>
            <p:ph idx="1"/>
          </p:nvPr>
        </p:nvSpPr>
        <p:spPr>
          <a:xfrm>
            <a:off x="494840" y="2306216"/>
            <a:ext cx="8064896" cy="1884784"/>
          </a:xfrm>
        </p:spPr>
        <p:txBody>
          <a:bodyPr>
            <a:normAutofit/>
          </a:bodyPr>
          <a:lstStyle/>
          <a:p>
            <a:pPr algn="just">
              <a:buFont typeface="Arial" charset="0"/>
              <a:buNone/>
            </a:pPr>
            <a:r>
              <a:rPr lang="en-US" sz="2400" dirty="0" smtClean="0">
                <a:solidFill>
                  <a:schemeClr val="tx1"/>
                </a:solidFill>
              </a:rPr>
              <a:t>	Seed treatments, in broad terms, are the application of biological, physical and chemical agents and techniques to seed that provide protection to seeds and plants and improve the establishment of healthy crops. </a:t>
            </a:r>
            <a:endParaRPr lang="en-US" sz="2400" b="1" dirty="0" smtClean="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a:t>
            </a:r>
            <a:endParaRPr lang="en-US" dirty="0"/>
          </a:p>
        </p:txBody>
      </p:sp>
      <p:sp>
        <p:nvSpPr>
          <p:cNvPr id="3" name="Content Placeholder 2"/>
          <p:cNvSpPr>
            <a:spLocks noGrp="1"/>
          </p:cNvSpPr>
          <p:nvPr>
            <p:ph idx="1"/>
          </p:nvPr>
        </p:nvSpPr>
        <p:spPr>
          <a:xfrm>
            <a:off x="494840" y="2548136"/>
            <a:ext cx="8064896" cy="2404864"/>
          </a:xfrm>
        </p:spPr>
        <p:txBody>
          <a:bodyPr>
            <a:normAutofit/>
          </a:bodyPr>
          <a:lstStyle/>
          <a:p>
            <a:pPr marL="274320" indent="-274320">
              <a:buSzPct val="121000"/>
              <a:defRPr/>
            </a:pPr>
            <a:r>
              <a:rPr lang="en-US" sz="2800" b="1" dirty="0" smtClean="0">
                <a:solidFill>
                  <a:srgbClr val="002060"/>
                </a:solidFill>
                <a:latin typeface="+mj-lt"/>
                <a:cs typeface="Arial" pitchFamily="34" charset="0"/>
              </a:rPr>
              <a:t>To study the importance of seed treatment and methods of treating seed and </a:t>
            </a:r>
            <a:r>
              <a:rPr lang="en-US" sz="2800" b="1" dirty="0" smtClean="0">
                <a:solidFill>
                  <a:srgbClr val="002060"/>
                </a:solidFill>
                <a:latin typeface="+mj-lt"/>
                <a:cs typeface="Arial" pitchFamily="34" charset="0"/>
              </a:rPr>
              <a:t>seedling.</a:t>
            </a:r>
            <a:endParaRPr lang="en-US" sz="2800" b="1" dirty="0" smtClean="0">
              <a:solidFill>
                <a:srgbClr val="002060"/>
              </a:solidFill>
              <a:latin typeface="+mj-lt"/>
              <a:cs typeface="Arial" pitchFamily="34" charset="0"/>
            </a:endParaRPr>
          </a:p>
        </p:txBody>
      </p:sp>
      <p:sp>
        <p:nvSpPr>
          <p:cNvPr id="4" name="Footer Placeholder 3"/>
          <p:cNvSpPr>
            <a:spLocks noGrp="1"/>
          </p:cNvSpPr>
          <p:nvPr>
            <p:ph type="ftr" sz="quarter" idx="11"/>
          </p:nvPr>
        </p:nvSpPr>
        <p:spPr/>
        <p:txBody>
          <a:bodyPr/>
          <a:lstStyle/>
          <a:p>
            <a:r>
              <a:rPr lang="en-IN" smtClean="0"/>
              <a:t>| Vigyan Ashram | INDUSA PTI |</a:t>
            </a:r>
            <a:endParaRPr lang="en-IN"/>
          </a:p>
        </p:txBody>
      </p:sp>
      <p:sp>
        <p:nvSpPr>
          <p:cNvPr id="5" name="Slide Number Placeholder 4"/>
          <p:cNvSpPr>
            <a:spLocks noGrp="1"/>
          </p:cNvSpPr>
          <p:nvPr>
            <p:ph type="sldNum" sz="quarter" idx="12"/>
          </p:nvPr>
        </p:nvSpPr>
        <p:spPr/>
        <p:txBody>
          <a:bodyPr/>
          <a:lstStyle/>
          <a:p>
            <a:fld id="{1F68CD27-F250-44A2-BCBA-F6217D121699}" type="slidenum">
              <a:rPr lang="en-IN" smtClean="0"/>
              <a:pPr/>
              <a:t>3</a:t>
            </a:fld>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HOW SEED TREATMENTS ARE APPLIED?</a:t>
            </a:r>
            <a:endParaRPr lang="en-IN" sz="3200" dirty="0"/>
          </a:p>
        </p:txBody>
      </p:sp>
      <p:sp>
        <p:nvSpPr>
          <p:cNvPr id="5" name="Footer Placeholder 4"/>
          <p:cNvSpPr>
            <a:spLocks noGrp="1"/>
          </p:cNvSpPr>
          <p:nvPr>
            <p:ph type="ftr" sz="quarter" idx="11"/>
          </p:nvPr>
        </p:nvSpPr>
        <p:spPr/>
        <p:txBody>
          <a:bodyPr/>
          <a:lstStyle/>
          <a:p>
            <a:r>
              <a:rPr lang="en-IN" smtClean="0"/>
              <a:t>| Vigyan Ashram | INDUSA PTI |</a:t>
            </a:r>
            <a:endParaRPr lang="en-IN"/>
          </a:p>
        </p:txBody>
      </p:sp>
      <p:sp>
        <p:nvSpPr>
          <p:cNvPr id="4" name="Slide Number Placeholder 3"/>
          <p:cNvSpPr>
            <a:spLocks noGrp="1"/>
          </p:cNvSpPr>
          <p:nvPr>
            <p:ph type="sldNum" sz="quarter" idx="12"/>
          </p:nvPr>
        </p:nvSpPr>
        <p:spPr/>
        <p:txBody>
          <a:bodyPr/>
          <a:lstStyle/>
          <a:p>
            <a:fld id="{1F68CD27-F250-44A2-BCBA-F6217D121699}" type="slidenum">
              <a:rPr lang="en-IN" smtClean="0"/>
              <a:pPr/>
              <a:t>4</a:t>
            </a:fld>
            <a:endParaRPr lang="en-IN" dirty="0"/>
          </a:p>
        </p:txBody>
      </p:sp>
      <p:sp>
        <p:nvSpPr>
          <p:cNvPr id="7" name="Content Placeholder 2"/>
          <p:cNvSpPr>
            <a:spLocks noGrp="1"/>
          </p:cNvSpPr>
          <p:nvPr>
            <p:ph idx="1"/>
          </p:nvPr>
        </p:nvSpPr>
        <p:spPr>
          <a:xfrm>
            <a:off x="228600" y="1772816"/>
            <a:ext cx="8610600" cy="4399384"/>
          </a:xfrm>
        </p:spPr>
        <p:txBody>
          <a:bodyPr>
            <a:noAutofit/>
          </a:bodyPr>
          <a:lstStyle/>
          <a:p>
            <a:pPr algn="just"/>
            <a:r>
              <a:rPr lang="en-US" sz="1900" dirty="0" smtClean="0">
                <a:solidFill>
                  <a:schemeClr val="tx1"/>
                </a:solidFill>
              </a:rPr>
              <a:t>Seed treatment is a term that describes both products and processes. Processes range from basic dressing to coating and </a:t>
            </a:r>
            <a:r>
              <a:rPr lang="en-US" sz="1900" dirty="0" err="1" smtClean="0">
                <a:solidFill>
                  <a:schemeClr val="tx1"/>
                </a:solidFill>
              </a:rPr>
              <a:t>pelleting</a:t>
            </a:r>
            <a:r>
              <a:rPr lang="en-US" sz="1900" dirty="0" smtClean="0">
                <a:solidFill>
                  <a:schemeClr val="tx1"/>
                </a:solidFill>
              </a:rPr>
              <a:t>. In all cases, the basis of good application techniques is to deliver the product to the seed at the correct dose and as uniformly as possible from seed to seed.</a:t>
            </a:r>
          </a:p>
          <a:p>
            <a:pPr algn="just"/>
            <a:r>
              <a:rPr lang="en-US" sz="1900" b="1" dirty="0" smtClean="0">
                <a:solidFill>
                  <a:schemeClr val="tx1"/>
                </a:solidFill>
              </a:rPr>
              <a:t>Seed Dressing: </a:t>
            </a:r>
            <a:r>
              <a:rPr lang="en-US" sz="1900" dirty="0" smtClean="0">
                <a:solidFill>
                  <a:schemeClr val="tx1"/>
                </a:solidFill>
              </a:rPr>
              <a:t>The most common method of seed treatment. The seed is either dressed with a dry formulation or wet treated with a slurry or liquid formulation. Dressings are applied both on-farm or in specialized seed treatment facilities.</a:t>
            </a:r>
          </a:p>
          <a:p>
            <a:pPr algn="just"/>
            <a:r>
              <a:rPr lang="en-US" sz="1900" b="1" dirty="0" smtClean="0">
                <a:solidFill>
                  <a:schemeClr val="tx1"/>
                </a:solidFill>
              </a:rPr>
              <a:t>Seed Coating: </a:t>
            </a:r>
            <a:r>
              <a:rPr lang="en-US" sz="1900" dirty="0" smtClean="0">
                <a:solidFill>
                  <a:schemeClr val="tx1"/>
                </a:solidFill>
              </a:rPr>
              <a:t>A special binder is used with a formulation to enhance adherence to the seed and begin to impact seed size and shape. Coatings require advanced treatment application technology.</a:t>
            </a:r>
          </a:p>
          <a:p>
            <a:pPr algn="just"/>
            <a:r>
              <a:rPr lang="en-US" sz="1900" b="1" dirty="0" smtClean="0">
                <a:solidFill>
                  <a:schemeClr val="tx1"/>
                </a:solidFill>
              </a:rPr>
              <a:t>Seed </a:t>
            </a:r>
            <a:r>
              <a:rPr lang="en-US" sz="1900" b="1" dirty="0" err="1" smtClean="0">
                <a:solidFill>
                  <a:schemeClr val="tx1"/>
                </a:solidFill>
              </a:rPr>
              <a:t>Pelleting</a:t>
            </a:r>
            <a:r>
              <a:rPr lang="en-US" sz="1900" b="1" dirty="0" smtClean="0">
                <a:solidFill>
                  <a:schemeClr val="tx1"/>
                </a:solidFill>
              </a:rPr>
              <a:t>: </a:t>
            </a:r>
            <a:r>
              <a:rPr lang="en-US" sz="1900" dirty="0" smtClean="0">
                <a:solidFill>
                  <a:schemeClr val="tx1"/>
                </a:solidFill>
              </a:rPr>
              <a:t>The most sophisticated seed treatment technology, resulting in changing the physical shape of a seed to enhance </a:t>
            </a:r>
            <a:r>
              <a:rPr lang="en-US" sz="1900" dirty="0" err="1" smtClean="0">
                <a:solidFill>
                  <a:schemeClr val="tx1"/>
                </a:solidFill>
              </a:rPr>
              <a:t>plantability</a:t>
            </a:r>
            <a:r>
              <a:rPr lang="en-US" sz="1900" dirty="0" smtClean="0">
                <a:solidFill>
                  <a:schemeClr val="tx1"/>
                </a:solidFill>
              </a:rPr>
              <a:t> and handling. </a:t>
            </a:r>
            <a:r>
              <a:rPr lang="en-US" sz="1900" dirty="0" err="1" smtClean="0">
                <a:solidFill>
                  <a:schemeClr val="tx1"/>
                </a:solidFill>
              </a:rPr>
              <a:t>Pelleting</a:t>
            </a:r>
            <a:r>
              <a:rPr lang="en-US" sz="1900" dirty="0" smtClean="0">
                <a:solidFill>
                  <a:schemeClr val="tx1"/>
                </a:solidFill>
              </a:rPr>
              <a:t> requires specialized application machinery and techniques and is the most expensive of the applications.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ENVIRONMENTAL FACTORS AND</a:t>
            </a:r>
            <a:br>
              <a:rPr lang="en-US" sz="3600" dirty="0" smtClean="0"/>
            </a:br>
            <a:r>
              <a:rPr lang="en-US" sz="3600" dirty="0" smtClean="0"/>
              <a:t>SEED GERMINATION</a:t>
            </a:r>
            <a:endParaRPr lang="en-IN" sz="3600" dirty="0"/>
          </a:p>
        </p:txBody>
      </p:sp>
      <p:sp>
        <p:nvSpPr>
          <p:cNvPr id="7" name="Content Placeholder 6"/>
          <p:cNvSpPr>
            <a:spLocks noGrp="1"/>
          </p:cNvSpPr>
          <p:nvPr>
            <p:ph sz="half" idx="1"/>
          </p:nvPr>
        </p:nvSpPr>
        <p:spPr>
          <a:xfrm>
            <a:off x="457200" y="2667000"/>
            <a:ext cx="2590800" cy="2209800"/>
          </a:xfrm>
        </p:spPr>
        <p:txBody>
          <a:bodyPr/>
          <a:lstStyle/>
          <a:p>
            <a:r>
              <a:rPr lang="en-US" dirty="0" smtClean="0">
                <a:solidFill>
                  <a:schemeClr val="tx1"/>
                </a:solidFill>
              </a:rPr>
              <a:t>Water</a:t>
            </a:r>
          </a:p>
          <a:p>
            <a:r>
              <a:rPr lang="en-US" dirty="0" smtClean="0">
                <a:solidFill>
                  <a:schemeClr val="tx1"/>
                </a:solidFill>
              </a:rPr>
              <a:t>Temperature</a:t>
            </a:r>
          </a:p>
          <a:p>
            <a:r>
              <a:rPr lang="en-US" dirty="0" smtClean="0">
                <a:solidFill>
                  <a:schemeClr val="tx1"/>
                </a:solidFill>
              </a:rPr>
              <a:t>Oxygen</a:t>
            </a:r>
          </a:p>
          <a:p>
            <a:r>
              <a:rPr lang="en-US" dirty="0" smtClean="0">
                <a:solidFill>
                  <a:schemeClr val="tx1"/>
                </a:solidFill>
              </a:rPr>
              <a:t>Light</a:t>
            </a:r>
            <a:endParaRPr lang="en-US" dirty="0" smtClean="0">
              <a:solidFill>
                <a:schemeClr val="tx1"/>
              </a:solidFill>
            </a:endParaRPr>
          </a:p>
        </p:txBody>
      </p:sp>
      <p:sp>
        <p:nvSpPr>
          <p:cNvPr id="5" name="Footer Placeholder 4"/>
          <p:cNvSpPr>
            <a:spLocks noGrp="1"/>
          </p:cNvSpPr>
          <p:nvPr>
            <p:ph type="ftr" sz="quarter" idx="11"/>
          </p:nvPr>
        </p:nvSpPr>
        <p:spPr/>
        <p:txBody>
          <a:bodyPr/>
          <a:lstStyle/>
          <a:p>
            <a:r>
              <a:rPr lang="en-IN" smtClean="0"/>
              <a:t>| Vigyan Ashram | INDUSA PTI |</a:t>
            </a:r>
            <a:endParaRPr lang="en-IN"/>
          </a:p>
        </p:txBody>
      </p:sp>
      <p:sp>
        <p:nvSpPr>
          <p:cNvPr id="4" name="Slide Number Placeholder 3"/>
          <p:cNvSpPr>
            <a:spLocks noGrp="1"/>
          </p:cNvSpPr>
          <p:nvPr>
            <p:ph type="sldNum" sz="quarter" idx="12"/>
          </p:nvPr>
        </p:nvSpPr>
        <p:spPr/>
        <p:txBody>
          <a:bodyPr/>
          <a:lstStyle/>
          <a:p>
            <a:fld id="{1F68CD27-F250-44A2-BCBA-F6217D121699}" type="slidenum">
              <a:rPr lang="en-IN" smtClean="0"/>
              <a:pPr/>
              <a:t>5</a:t>
            </a:fld>
            <a:endParaRPr lang="en-IN" dirty="0"/>
          </a:p>
        </p:txBody>
      </p:sp>
      <p:pic>
        <p:nvPicPr>
          <p:cNvPr id="9" name="Picture 3"/>
          <p:cNvPicPr>
            <a:picLocks noGrp="1" noChangeAspect="1" noChangeArrowheads="1"/>
          </p:cNvPicPr>
          <p:nvPr>
            <p:ph sz="half" idx="2"/>
          </p:nvPr>
        </p:nvPicPr>
        <p:blipFill>
          <a:blip r:embed="rId2"/>
          <a:srcRect/>
          <a:stretch>
            <a:fillRect/>
          </a:stretch>
        </p:blipFill>
        <p:spPr bwMode="auto">
          <a:xfrm>
            <a:off x="4648200" y="2362200"/>
            <a:ext cx="3657600" cy="2819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Seed Treatment</a:t>
            </a:r>
            <a:endParaRPr lang="en-US" dirty="0"/>
          </a:p>
        </p:txBody>
      </p:sp>
      <p:sp>
        <p:nvSpPr>
          <p:cNvPr id="5" name="Footer Placeholder 4"/>
          <p:cNvSpPr>
            <a:spLocks noGrp="1"/>
          </p:cNvSpPr>
          <p:nvPr>
            <p:ph type="ftr" sz="quarter" idx="11"/>
          </p:nvPr>
        </p:nvSpPr>
        <p:spPr/>
        <p:txBody>
          <a:bodyPr/>
          <a:lstStyle/>
          <a:p>
            <a:r>
              <a:rPr lang="en-IN" smtClean="0"/>
              <a:t>| Vigyan Ashram | INDUSA PTI |</a:t>
            </a:r>
            <a:endParaRPr lang="en-IN"/>
          </a:p>
        </p:txBody>
      </p:sp>
      <p:sp>
        <p:nvSpPr>
          <p:cNvPr id="4" name="Slide Number Placeholder 3"/>
          <p:cNvSpPr>
            <a:spLocks noGrp="1"/>
          </p:cNvSpPr>
          <p:nvPr>
            <p:ph type="sldNum" sz="quarter" idx="12"/>
          </p:nvPr>
        </p:nvSpPr>
        <p:spPr/>
        <p:txBody>
          <a:bodyPr/>
          <a:lstStyle/>
          <a:p>
            <a:fld id="{1F68CD27-F250-44A2-BCBA-F6217D121699}" type="slidenum">
              <a:rPr lang="en-IN" smtClean="0"/>
              <a:pPr/>
              <a:t>6</a:t>
            </a:fld>
            <a:endParaRPr lang="en-IN" dirty="0"/>
          </a:p>
        </p:txBody>
      </p:sp>
      <p:sp>
        <p:nvSpPr>
          <p:cNvPr id="8" name="Content Placeholder 3"/>
          <p:cNvSpPr>
            <a:spLocks noGrp="1"/>
          </p:cNvSpPr>
          <p:nvPr>
            <p:ph idx="1"/>
          </p:nvPr>
        </p:nvSpPr>
        <p:spPr>
          <a:xfrm>
            <a:off x="304800" y="1676400"/>
            <a:ext cx="8534400" cy="4572000"/>
          </a:xfrm>
        </p:spPr>
        <p:txBody>
          <a:bodyPr>
            <a:noAutofit/>
          </a:bodyPr>
          <a:lstStyle/>
          <a:p>
            <a:pPr marL="274320" indent="-274320" eaLnBrk="1" fontAlgn="auto" hangingPunct="1">
              <a:spcAft>
                <a:spcPts val="0"/>
              </a:spcAft>
              <a:buSzPct val="121000"/>
              <a:buFont typeface="Arial" pitchFamily="34" charset="0"/>
              <a:buChar char="•"/>
              <a:defRPr/>
            </a:pPr>
            <a:r>
              <a:rPr lang="en-US" sz="2000" dirty="0" smtClean="0">
                <a:solidFill>
                  <a:schemeClr val="tx1"/>
                </a:solidFill>
                <a:latin typeface="+mj-lt"/>
                <a:cs typeface="Arial" pitchFamily="34" charset="0"/>
              </a:rPr>
              <a:t>Good quality seeds are the most important inputs in agriculture. </a:t>
            </a:r>
          </a:p>
          <a:p>
            <a:pPr marL="274320" indent="-274320" eaLnBrk="1" fontAlgn="auto" hangingPunct="1">
              <a:spcAft>
                <a:spcPts val="0"/>
              </a:spcAft>
              <a:buSzPct val="121000"/>
              <a:buFont typeface="Arial" pitchFamily="34" charset="0"/>
              <a:buChar char="•"/>
              <a:defRPr/>
            </a:pPr>
            <a:r>
              <a:rPr lang="en-US" sz="2000" dirty="0" smtClean="0">
                <a:solidFill>
                  <a:schemeClr val="tx1"/>
                </a:solidFill>
                <a:latin typeface="+mj-lt"/>
                <a:cs typeface="Arial" pitchFamily="34" charset="0"/>
              </a:rPr>
              <a:t>Seeds are treated before sowing for different purposes.</a:t>
            </a:r>
          </a:p>
          <a:p>
            <a:pPr marL="274320" indent="-274320" eaLnBrk="1" fontAlgn="auto" hangingPunct="1">
              <a:spcAft>
                <a:spcPts val="0"/>
              </a:spcAft>
              <a:buSzPct val="121000"/>
              <a:buFont typeface="Arial" pitchFamily="34" charset="0"/>
              <a:buChar char="•"/>
              <a:defRPr/>
            </a:pPr>
            <a:r>
              <a:rPr lang="en-US" sz="2000" dirty="0" smtClean="0">
                <a:solidFill>
                  <a:schemeClr val="tx1"/>
                </a:solidFill>
                <a:latin typeface="+mj-lt"/>
                <a:cs typeface="Arial" pitchFamily="34" charset="0"/>
              </a:rPr>
              <a:t>Seeds are treated with cow dung or red earth by the ancestors.</a:t>
            </a:r>
          </a:p>
          <a:p>
            <a:pPr marL="274320" indent="-274320" eaLnBrk="1" fontAlgn="auto" hangingPunct="1">
              <a:spcAft>
                <a:spcPts val="0"/>
              </a:spcAft>
              <a:buSzPct val="121000"/>
              <a:buFont typeface="Arial" pitchFamily="34" charset="0"/>
              <a:buChar char="•"/>
              <a:defRPr/>
            </a:pPr>
            <a:r>
              <a:rPr lang="en-US" sz="2000" dirty="0" smtClean="0">
                <a:solidFill>
                  <a:schemeClr val="tx1"/>
                </a:solidFill>
                <a:latin typeface="+mj-lt"/>
                <a:cs typeface="Arial" pitchFamily="34" charset="0"/>
              </a:rPr>
              <a:t>Cottons seeds are treated with cow dung, red earth, H</a:t>
            </a:r>
            <a:r>
              <a:rPr lang="en-US" sz="2000" baseline="-25000" dirty="0" smtClean="0">
                <a:solidFill>
                  <a:schemeClr val="tx1"/>
                </a:solidFill>
                <a:latin typeface="+mj-lt"/>
                <a:cs typeface="Arial" pitchFamily="34" charset="0"/>
              </a:rPr>
              <a:t>2</a:t>
            </a:r>
            <a:r>
              <a:rPr lang="en-US" sz="2000" dirty="0" smtClean="0">
                <a:solidFill>
                  <a:schemeClr val="tx1"/>
                </a:solidFill>
                <a:latin typeface="+mj-lt"/>
                <a:cs typeface="Arial" pitchFamily="34" charset="0"/>
              </a:rPr>
              <a:t>SO</a:t>
            </a:r>
            <a:r>
              <a:rPr lang="en-US" sz="2000" baseline="-25000" dirty="0" smtClean="0">
                <a:solidFill>
                  <a:schemeClr val="tx1"/>
                </a:solidFill>
                <a:latin typeface="+mj-lt"/>
                <a:cs typeface="Arial" pitchFamily="34" charset="0"/>
              </a:rPr>
              <a:t>4</a:t>
            </a:r>
            <a:r>
              <a:rPr lang="en-US" sz="2000" dirty="0" smtClean="0">
                <a:solidFill>
                  <a:schemeClr val="tx1"/>
                </a:solidFill>
                <a:latin typeface="+mj-lt"/>
                <a:cs typeface="Arial" pitchFamily="34" charset="0"/>
              </a:rPr>
              <a:t> which makes easy during sowing.</a:t>
            </a:r>
          </a:p>
          <a:p>
            <a:pPr marL="274320" indent="-274320" eaLnBrk="1" fontAlgn="auto" hangingPunct="1">
              <a:spcAft>
                <a:spcPts val="0"/>
              </a:spcAft>
              <a:buSzPct val="121000"/>
              <a:buFont typeface="Arial" pitchFamily="34" charset="0"/>
              <a:buChar char="•"/>
              <a:defRPr/>
            </a:pPr>
            <a:r>
              <a:rPr lang="en-US" sz="2000" dirty="0" smtClean="0">
                <a:solidFill>
                  <a:schemeClr val="tx1"/>
                </a:solidFill>
                <a:latin typeface="+mj-lt"/>
                <a:cs typeface="Arial" pitchFamily="34" charset="0"/>
              </a:rPr>
              <a:t>Fungicides or insecticides are used to control the pest and diseases of crops and treating with small quantity may reduce the ill effects besides reducing the chemicals and spraying cost. </a:t>
            </a:r>
          </a:p>
          <a:p>
            <a:pPr marL="274320" indent="-274320" eaLnBrk="1" fontAlgn="auto" hangingPunct="1">
              <a:spcAft>
                <a:spcPts val="0"/>
              </a:spcAft>
              <a:buSzPct val="121000"/>
              <a:buFont typeface="Arial" pitchFamily="34" charset="0"/>
              <a:buChar char="•"/>
              <a:defRPr/>
            </a:pPr>
            <a:r>
              <a:rPr lang="en-US" sz="2000" dirty="0" smtClean="0">
                <a:solidFill>
                  <a:schemeClr val="tx1"/>
                </a:solidFill>
                <a:latin typeface="+mj-lt"/>
                <a:cs typeface="Arial" pitchFamily="34" charset="0"/>
              </a:rPr>
              <a:t>Seeds are treated with hot water or acid or hormones etc. to break the dormancy. </a:t>
            </a:r>
          </a:p>
          <a:p>
            <a:pPr marL="274320" indent="-274320" eaLnBrk="1" fontAlgn="auto" hangingPunct="1">
              <a:spcAft>
                <a:spcPts val="0"/>
              </a:spcAft>
              <a:buSzPct val="121000"/>
              <a:buFont typeface="Arial" pitchFamily="34" charset="0"/>
              <a:buChar char="•"/>
              <a:defRPr/>
            </a:pPr>
            <a:r>
              <a:rPr lang="en-US" sz="2000" dirty="0" smtClean="0">
                <a:solidFill>
                  <a:schemeClr val="tx1"/>
                </a:solidFill>
                <a:latin typeface="+mj-lt"/>
                <a:cs typeface="Arial" pitchFamily="34" charset="0"/>
              </a:rPr>
              <a:t>Planting methods vary with individual crops. Broadcasting is the most predominant method of sowing besides drilling, planting and transplanting.</a:t>
            </a:r>
          </a:p>
          <a:p>
            <a:pPr marL="274320" indent="-274320" eaLnBrk="1" fontAlgn="auto" hangingPunct="1">
              <a:spcAft>
                <a:spcPts val="0"/>
              </a:spcAft>
              <a:buSzPct val="121000"/>
              <a:buFont typeface="Arial" pitchFamily="34" charset="0"/>
              <a:buChar char="•"/>
              <a:defRPr/>
            </a:pPr>
            <a:r>
              <a:rPr lang="en-US" sz="2000" dirty="0" smtClean="0">
                <a:solidFill>
                  <a:schemeClr val="tx1"/>
                </a:solidFill>
                <a:latin typeface="+mj-lt"/>
                <a:cs typeface="Arial" pitchFamily="34" charset="0"/>
              </a:rPr>
              <a:t>Seeds are sown either wet or dry condition according to the type of crops. </a:t>
            </a:r>
          </a:p>
          <a:p>
            <a:pPr marL="274320" indent="-274320" eaLnBrk="1" fontAlgn="auto" hangingPunct="1">
              <a:spcAft>
                <a:spcPts val="0"/>
              </a:spcAft>
              <a:buFont typeface="Wingdings"/>
              <a:buChar char=""/>
              <a:defRPr/>
            </a:pPr>
            <a:endParaRPr lang="en-US" sz="2000" dirty="0">
              <a:solidFill>
                <a:schemeClr val="tx1"/>
              </a:solidFill>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2000"/>
                                        <p:tgtEl>
                                          <p:spTgt spid="8">
                                            <p:txEl>
                                              <p:pRg st="0" end="0"/>
                                            </p:txEl>
                                          </p:spTgt>
                                        </p:tgtEl>
                                      </p:cBhvr>
                                    </p:animEffect>
                                  </p:childTnLst>
                                </p:cTn>
                              </p:par>
                            </p:childTnLst>
                          </p:cTn>
                        </p:par>
                        <p:par>
                          <p:cTn id="8" fill="hold">
                            <p:stCondLst>
                              <p:cond delay="2000"/>
                            </p:stCondLst>
                            <p:childTnLst>
                              <p:par>
                                <p:cTn id="9" presetID="10" presetClass="entr" presetSubtype="0" fill="hold" nodeType="after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animEffect transition="in" filter="fade">
                                      <p:cBhvr>
                                        <p:cTn id="11" dur="2000"/>
                                        <p:tgtEl>
                                          <p:spTgt spid="8">
                                            <p:txEl>
                                              <p:pRg st="1" end="1"/>
                                            </p:txEl>
                                          </p:spTgt>
                                        </p:tgtEl>
                                      </p:cBhvr>
                                    </p:animEffect>
                                  </p:childTnLst>
                                </p:cTn>
                              </p:par>
                            </p:childTnLst>
                          </p:cTn>
                        </p:par>
                        <p:par>
                          <p:cTn id="12" fill="hold">
                            <p:stCondLst>
                              <p:cond delay="4000"/>
                            </p:stCondLst>
                            <p:childTnLst>
                              <p:par>
                                <p:cTn id="13" presetID="10" presetClass="entr" presetSubtype="0" fill="hold" nodeType="after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animEffect transition="in" filter="fade">
                                      <p:cBhvr>
                                        <p:cTn id="15" dur="2000"/>
                                        <p:tgtEl>
                                          <p:spTgt spid="8">
                                            <p:txEl>
                                              <p:pRg st="2" end="2"/>
                                            </p:txEl>
                                          </p:spTgt>
                                        </p:tgtEl>
                                      </p:cBhvr>
                                    </p:animEffect>
                                  </p:childTnLst>
                                </p:cTn>
                              </p:par>
                            </p:childTnLst>
                          </p:cTn>
                        </p:par>
                        <p:par>
                          <p:cTn id="16" fill="hold">
                            <p:stCondLst>
                              <p:cond delay="6000"/>
                            </p:stCondLst>
                            <p:childTnLst>
                              <p:par>
                                <p:cTn id="17" presetID="10" presetClass="entr" presetSubtype="0" fill="hold" nodeType="after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animEffect transition="in" filter="fade">
                                      <p:cBhvr>
                                        <p:cTn id="19" dur="2000"/>
                                        <p:tgtEl>
                                          <p:spTgt spid="8">
                                            <p:txEl>
                                              <p:pRg st="3" end="3"/>
                                            </p:txEl>
                                          </p:spTgt>
                                        </p:tgtEl>
                                      </p:cBhvr>
                                    </p:animEffect>
                                  </p:childTnLst>
                                </p:cTn>
                              </p:par>
                            </p:childTnLst>
                          </p:cTn>
                        </p:par>
                        <p:par>
                          <p:cTn id="20" fill="hold">
                            <p:stCondLst>
                              <p:cond delay="8000"/>
                            </p:stCondLst>
                            <p:childTnLst>
                              <p:par>
                                <p:cTn id="21" presetID="10" presetClass="entr" presetSubtype="0" fill="hold" nodeType="after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animEffect transition="in" filter="fade">
                                      <p:cBhvr>
                                        <p:cTn id="23" dur="2000"/>
                                        <p:tgtEl>
                                          <p:spTgt spid="8">
                                            <p:txEl>
                                              <p:pRg st="4" end="4"/>
                                            </p:txEl>
                                          </p:spTgt>
                                        </p:tgtEl>
                                      </p:cBhvr>
                                    </p:animEffect>
                                  </p:childTnLst>
                                </p:cTn>
                              </p:par>
                            </p:childTnLst>
                          </p:cTn>
                        </p:par>
                        <p:par>
                          <p:cTn id="24" fill="hold">
                            <p:stCondLst>
                              <p:cond delay="10000"/>
                            </p:stCondLst>
                            <p:childTnLst>
                              <p:par>
                                <p:cTn id="25" presetID="10" presetClass="entr" presetSubtype="0" fill="hold" nodeType="afterEffect">
                                  <p:stCondLst>
                                    <p:cond delay="0"/>
                                  </p:stCondLst>
                                  <p:childTnLst>
                                    <p:set>
                                      <p:cBhvr>
                                        <p:cTn id="26" dur="1" fill="hold">
                                          <p:stCondLst>
                                            <p:cond delay="0"/>
                                          </p:stCondLst>
                                        </p:cTn>
                                        <p:tgtEl>
                                          <p:spTgt spid="8">
                                            <p:txEl>
                                              <p:pRg st="5" end="5"/>
                                            </p:txEl>
                                          </p:spTgt>
                                        </p:tgtEl>
                                        <p:attrNameLst>
                                          <p:attrName>style.visibility</p:attrName>
                                        </p:attrNameLst>
                                      </p:cBhvr>
                                      <p:to>
                                        <p:strVal val="visible"/>
                                      </p:to>
                                    </p:set>
                                    <p:animEffect transition="in" filter="fade">
                                      <p:cBhvr>
                                        <p:cTn id="27" dur="2000"/>
                                        <p:tgtEl>
                                          <p:spTgt spid="8">
                                            <p:txEl>
                                              <p:pRg st="5" end="5"/>
                                            </p:txEl>
                                          </p:spTgt>
                                        </p:tgtEl>
                                      </p:cBhvr>
                                    </p:animEffect>
                                  </p:childTnLst>
                                </p:cTn>
                              </p:par>
                            </p:childTnLst>
                          </p:cTn>
                        </p:par>
                        <p:par>
                          <p:cTn id="28" fill="hold">
                            <p:stCondLst>
                              <p:cond delay="12000"/>
                            </p:stCondLst>
                            <p:childTnLst>
                              <p:par>
                                <p:cTn id="29" presetID="10" presetClass="entr" presetSubtype="0" fill="hold" nodeType="afterEffect">
                                  <p:stCondLst>
                                    <p:cond delay="0"/>
                                  </p:stCondLst>
                                  <p:childTnLst>
                                    <p:set>
                                      <p:cBhvr>
                                        <p:cTn id="30" dur="1" fill="hold">
                                          <p:stCondLst>
                                            <p:cond delay="0"/>
                                          </p:stCondLst>
                                        </p:cTn>
                                        <p:tgtEl>
                                          <p:spTgt spid="8">
                                            <p:txEl>
                                              <p:pRg st="6" end="6"/>
                                            </p:txEl>
                                          </p:spTgt>
                                        </p:tgtEl>
                                        <p:attrNameLst>
                                          <p:attrName>style.visibility</p:attrName>
                                        </p:attrNameLst>
                                      </p:cBhvr>
                                      <p:to>
                                        <p:strVal val="visible"/>
                                      </p:to>
                                    </p:set>
                                    <p:animEffect transition="in" filter="fade">
                                      <p:cBhvr>
                                        <p:cTn id="31" dur="2000"/>
                                        <p:tgtEl>
                                          <p:spTgt spid="8">
                                            <p:txEl>
                                              <p:pRg st="6" end="6"/>
                                            </p:txEl>
                                          </p:spTgt>
                                        </p:tgtEl>
                                      </p:cBhvr>
                                    </p:animEffect>
                                  </p:childTnLst>
                                </p:cTn>
                              </p:par>
                            </p:childTnLst>
                          </p:cTn>
                        </p:par>
                        <p:par>
                          <p:cTn id="32" fill="hold">
                            <p:stCondLst>
                              <p:cond delay="14000"/>
                            </p:stCondLst>
                            <p:childTnLst>
                              <p:par>
                                <p:cTn id="33" presetID="10" presetClass="entr" presetSubtype="0" fill="hold" nodeType="afterEffect">
                                  <p:stCondLst>
                                    <p:cond delay="0"/>
                                  </p:stCondLst>
                                  <p:childTnLst>
                                    <p:set>
                                      <p:cBhvr>
                                        <p:cTn id="34" dur="1" fill="hold">
                                          <p:stCondLst>
                                            <p:cond delay="0"/>
                                          </p:stCondLst>
                                        </p:cTn>
                                        <p:tgtEl>
                                          <p:spTgt spid="8">
                                            <p:txEl>
                                              <p:pRg st="7" end="7"/>
                                            </p:txEl>
                                          </p:spTgt>
                                        </p:tgtEl>
                                        <p:attrNameLst>
                                          <p:attrName>style.visibility</p:attrName>
                                        </p:attrNameLst>
                                      </p:cBhvr>
                                      <p:to>
                                        <p:strVal val="visible"/>
                                      </p:to>
                                    </p:set>
                                    <p:animEffect transition="in" filter="fade">
                                      <p:cBhvr>
                                        <p:cTn id="35" dur="2000"/>
                                        <p:tgtEl>
                                          <p:spTgt spid="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0280" y="2667000"/>
            <a:ext cx="6480720" cy="1143000"/>
          </a:xfrm>
        </p:spPr>
        <p:txBody>
          <a:bodyPr/>
          <a:lstStyle/>
          <a:p>
            <a:r>
              <a:rPr lang="en-IN" sz="4400" dirty="0" smtClean="0"/>
              <a:t>Seed treatments based on crop classification</a:t>
            </a:r>
            <a:endParaRPr lang="en-IN" sz="4400" dirty="0"/>
          </a:p>
        </p:txBody>
      </p:sp>
      <p:sp>
        <p:nvSpPr>
          <p:cNvPr id="4" name="Footer Placeholder 3"/>
          <p:cNvSpPr>
            <a:spLocks noGrp="1"/>
          </p:cNvSpPr>
          <p:nvPr>
            <p:ph type="ftr" sz="quarter" idx="11"/>
          </p:nvPr>
        </p:nvSpPr>
        <p:spPr/>
        <p:txBody>
          <a:bodyPr/>
          <a:lstStyle/>
          <a:p>
            <a:r>
              <a:rPr lang="en-IN" smtClean="0"/>
              <a:t>| Vigyan Ashram | INDUSA PTI |</a:t>
            </a:r>
            <a:endParaRPr lang="en-IN"/>
          </a:p>
        </p:txBody>
      </p:sp>
      <p:sp>
        <p:nvSpPr>
          <p:cNvPr id="5" name="Slide Number Placeholder 4"/>
          <p:cNvSpPr>
            <a:spLocks noGrp="1"/>
          </p:cNvSpPr>
          <p:nvPr>
            <p:ph type="sldNum" sz="quarter" idx="12"/>
          </p:nvPr>
        </p:nvSpPr>
        <p:spPr/>
        <p:txBody>
          <a:bodyPr/>
          <a:lstStyle/>
          <a:p>
            <a:fld id="{1F68CD27-F250-44A2-BCBA-F6217D121699}" type="slidenum">
              <a:rPr lang="en-IN" smtClean="0"/>
              <a:pPr/>
              <a:t>7</a:t>
            </a:fld>
            <a:endParaRPr lang="en-IN"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0" y="381000"/>
            <a:ext cx="6172200" cy="1143000"/>
          </a:xfrm>
        </p:spPr>
        <p:txBody>
          <a:bodyPr/>
          <a:lstStyle/>
          <a:p>
            <a:r>
              <a:rPr lang="en-IN" dirty="0" smtClean="0"/>
              <a:t>Seed treatment : Vegetables </a:t>
            </a:r>
            <a:endParaRPr lang="en-IN" dirty="0"/>
          </a:p>
        </p:txBody>
      </p:sp>
      <p:graphicFrame>
        <p:nvGraphicFramePr>
          <p:cNvPr id="6" name="Content Placeholder 5"/>
          <p:cNvGraphicFramePr>
            <a:graphicFrameLocks noGrp="1"/>
          </p:cNvGraphicFramePr>
          <p:nvPr>
            <p:ph idx="1"/>
          </p:nvPr>
        </p:nvGraphicFramePr>
        <p:xfrm>
          <a:off x="495300" y="2001838"/>
          <a:ext cx="8191500" cy="3636962"/>
        </p:xfrm>
        <a:graphic>
          <a:graphicData uri="http://schemas.openxmlformats.org/drawingml/2006/table">
            <a:tbl>
              <a:tblPr firstRow="1" bandRow="1">
                <a:tableStyleId>{5C22544A-7EE6-4342-B048-85BDC9FD1C3A}</a:tableStyleId>
              </a:tblPr>
              <a:tblGrid>
                <a:gridCol w="1044900"/>
                <a:gridCol w="1935000"/>
                <a:gridCol w="5211600"/>
              </a:tblGrid>
              <a:tr h="507355">
                <a:tc>
                  <a:txBody>
                    <a:bodyPr/>
                    <a:lstStyle/>
                    <a:p>
                      <a:r>
                        <a:rPr lang="en-IN" sz="2000" dirty="0" smtClean="0"/>
                        <a:t>S. No</a:t>
                      </a:r>
                      <a:endParaRPr lang="en-IN" sz="2000" dirty="0"/>
                    </a:p>
                  </a:txBody>
                  <a:tcPr/>
                </a:tc>
                <a:tc>
                  <a:txBody>
                    <a:bodyPr/>
                    <a:lstStyle/>
                    <a:p>
                      <a:r>
                        <a:rPr lang="en-IN" sz="2000" dirty="0" smtClean="0"/>
                        <a:t>Crop Name </a:t>
                      </a:r>
                      <a:endParaRPr lang="en-IN" sz="2000" dirty="0"/>
                    </a:p>
                  </a:txBody>
                  <a:tcPr/>
                </a:tc>
                <a:tc>
                  <a:txBody>
                    <a:bodyPr/>
                    <a:lstStyle/>
                    <a:p>
                      <a:r>
                        <a:rPr lang="en-IN" sz="2000" dirty="0" smtClean="0"/>
                        <a:t>                                    Treatment </a:t>
                      </a:r>
                      <a:endParaRPr lang="en-IN" sz="2000" dirty="0"/>
                    </a:p>
                  </a:txBody>
                  <a:tcPr/>
                </a:tc>
              </a:tr>
              <a:tr h="507355">
                <a:tc>
                  <a:txBody>
                    <a:bodyPr/>
                    <a:lstStyle/>
                    <a:p>
                      <a:r>
                        <a:rPr lang="en-IN" sz="2000" dirty="0" smtClean="0"/>
                        <a:t>1</a:t>
                      </a:r>
                      <a:endParaRPr lang="en-IN" sz="2000" dirty="0"/>
                    </a:p>
                  </a:txBody>
                  <a:tcPr/>
                </a:tc>
                <a:tc>
                  <a:txBody>
                    <a:bodyPr/>
                    <a:lstStyle/>
                    <a:p>
                      <a:r>
                        <a:rPr lang="en-IN" sz="2000" dirty="0" err="1" smtClean="0"/>
                        <a:t>Brinjal</a:t>
                      </a:r>
                      <a:endParaRPr lang="en-IN" sz="2000" dirty="0"/>
                    </a:p>
                  </a:txBody>
                  <a:tcPr/>
                </a:tc>
                <a:tc>
                  <a:txBody>
                    <a:bodyPr/>
                    <a:lstStyle/>
                    <a:p>
                      <a:r>
                        <a:rPr lang="en-IN" sz="2000" dirty="0" smtClean="0"/>
                        <a:t>For 1 Kg</a:t>
                      </a:r>
                      <a:r>
                        <a:rPr lang="en-IN" sz="2000" baseline="0" dirty="0" smtClean="0"/>
                        <a:t> seeds  rub 3 </a:t>
                      </a:r>
                      <a:r>
                        <a:rPr lang="en-IN" sz="2000" baseline="0" dirty="0" err="1" smtClean="0"/>
                        <a:t>gms</a:t>
                      </a:r>
                      <a:r>
                        <a:rPr lang="en-IN" sz="2000" baseline="0" dirty="0" smtClean="0"/>
                        <a:t>  </a:t>
                      </a:r>
                      <a:r>
                        <a:rPr lang="en-IN" sz="2000" b="0" i="0" kern="1200" dirty="0" err="1" smtClean="0">
                          <a:solidFill>
                            <a:schemeClr val="dk1"/>
                          </a:solidFill>
                          <a:latin typeface="+mn-lt"/>
                          <a:ea typeface="+mn-ea"/>
                          <a:cs typeface="+mn-cs"/>
                        </a:rPr>
                        <a:t>Thirum</a:t>
                      </a:r>
                      <a:endParaRPr lang="en-IN" sz="2000" dirty="0"/>
                    </a:p>
                  </a:txBody>
                  <a:tcPr/>
                </a:tc>
              </a:tr>
              <a:tr h="507355">
                <a:tc>
                  <a:txBody>
                    <a:bodyPr/>
                    <a:lstStyle/>
                    <a:p>
                      <a:r>
                        <a:rPr lang="en-IN" sz="2000" dirty="0" smtClean="0"/>
                        <a:t>2</a:t>
                      </a:r>
                      <a:endParaRPr lang="en-IN" sz="2000" dirty="0"/>
                    </a:p>
                  </a:txBody>
                  <a:tcPr/>
                </a:tc>
                <a:tc>
                  <a:txBody>
                    <a:bodyPr/>
                    <a:lstStyle/>
                    <a:p>
                      <a:r>
                        <a:rPr lang="en-IN" sz="2000" b="0" i="0" u="none" strike="noStrike" kern="1200" dirty="0" smtClean="0">
                          <a:solidFill>
                            <a:schemeClr val="dk1"/>
                          </a:solidFill>
                          <a:latin typeface="+mn-lt"/>
                          <a:ea typeface="+mn-ea"/>
                          <a:cs typeface="+mn-cs"/>
                        </a:rPr>
                        <a:t>Tomato</a:t>
                      </a:r>
                      <a:endParaRPr lang="en-IN" sz="2000" b="0" dirty="0"/>
                    </a:p>
                  </a:txBody>
                  <a:tcPr/>
                </a:tc>
                <a:tc>
                  <a:txBody>
                    <a:bodyPr/>
                    <a:lstStyle/>
                    <a:p>
                      <a:r>
                        <a:rPr lang="en-IN" sz="2000" dirty="0" smtClean="0"/>
                        <a:t>For 1 Kg</a:t>
                      </a:r>
                      <a:r>
                        <a:rPr lang="en-IN" sz="2000" baseline="0" dirty="0" smtClean="0"/>
                        <a:t> seeds  rub 3 </a:t>
                      </a:r>
                      <a:r>
                        <a:rPr lang="en-IN" sz="2000" baseline="0" dirty="0" err="1" smtClean="0"/>
                        <a:t>gms</a:t>
                      </a:r>
                      <a:r>
                        <a:rPr lang="en-IN" sz="2000" baseline="0" dirty="0" smtClean="0"/>
                        <a:t>  </a:t>
                      </a:r>
                      <a:r>
                        <a:rPr lang="en-IN" sz="2000" b="0" i="0" kern="1200" dirty="0" err="1" smtClean="0">
                          <a:solidFill>
                            <a:schemeClr val="dk1"/>
                          </a:solidFill>
                          <a:latin typeface="+mn-lt"/>
                          <a:ea typeface="+mn-ea"/>
                          <a:cs typeface="+mn-cs"/>
                        </a:rPr>
                        <a:t>Thirum</a:t>
                      </a:r>
                      <a:endParaRPr lang="en-IN" sz="2000" dirty="0"/>
                    </a:p>
                  </a:txBody>
                  <a:tcPr/>
                </a:tc>
              </a:tr>
              <a:tr h="507355">
                <a:tc>
                  <a:txBody>
                    <a:bodyPr/>
                    <a:lstStyle/>
                    <a:p>
                      <a:r>
                        <a:rPr lang="en-IN" sz="2000" dirty="0" smtClean="0"/>
                        <a:t>3</a:t>
                      </a:r>
                      <a:endParaRPr lang="en-IN" sz="2000" dirty="0"/>
                    </a:p>
                  </a:txBody>
                  <a:tcPr/>
                </a:tc>
                <a:tc>
                  <a:txBody>
                    <a:bodyPr/>
                    <a:lstStyle/>
                    <a:p>
                      <a:r>
                        <a:rPr lang="en-IN" sz="2000" dirty="0" smtClean="0"/>
                        <a:t>Chilli</a:t>
                      </a:r>
                      <a:endParaRPr lang="en-IN" sz="2000" dirty="0"/>
                    </a:p>
                  </a:txBody>
                  <a:tcPr/>
                </a:tc>
                <a:tc>
                  <a:txBody>
                    <a:bodyPr/>
                    <a:lstStyle/>
                    <a:p>
                      <a:r>
                        <a:rPr lang="en-IN" sz="2000" dirty="0" smtClean="0"/>
                        <a:t>For 1 Kg</a:t>
                      </a:r>
                      <a:r>
                        <a:rPr lang="en-IN" sz="2000" baseline="0" dirty="0" smtClean="0"/>
                        <a:t> seeds  rub 3 </a:t>
                      </a:r>
                      <a:r>
                        <a:rPr lang="en-IN" sz="2000" baseline="0" dirty="0" err="1" smtClean="0"/>
                        <a:t>gms</a:t>
                      </a:r>
                      <a:r>
                        <a:rPr lang="en-IN" sz="2000" baseline="0" dirty="0" smtClean="0"/>
                        <a:t>  </a:t>
                      </a:r>
                      <a:r>
                        <a:rPr lang="en-IN" sz="2000" b="0" i="0" kern="1200" dirty="0" err="1" smtClean="0">
                          <a:solidFill>
                            <a:schemeClr val="dk1"/>
                          </a:solidFill>
                          <a:latin typeface="+mn-lt"/>
                          <a:ea typeface="+mn-ea"/>
                          <a:cs typeface="+mn-cs"/>
                        </a:rPr>
                        <a:t>Thirum</a:t>
                      </a:r>
                      <a:endParaRPr lang="en-IN" sz="2000" dirty="0"/>
                    </a:p>
                  </a:txBody>
                  <a:tcPr/>
                </a:tc>
              </a:tr>
              <a:tr h="507355">
                <a:tc>
                  <a:txBody>
                    <a:bodyPr/>
                    <a:lstStyle/>
                    <a:p>
                      <a:r>
                        <a:rPr lang="en-IN" sz="2000" dirty="0" smtClean="0"/>
                        <a:t>4</a:t>
                      </a:r>
                      <a:endParaRPr lang="en-IN" sz="2000" dirty="0"/>
                    </a:p>
                  </a:txBody>
                  <a:tcPr/>
                </a:tc>
                <a:tc>
                  <a:txBody>
                    <a:bodyPr/>
                    <a:lstStyle/>
                    <a:p>
                      <a:r>
                        <a:rPr lang="en-IN" sz="2000" dirty="0" err="1" smtClean="0"/>
                        <a:t>Methi</a:t>
                      </a:r>
                      <a:endParaRPr lang="en-IN" sz="2000" dirty="0"/>
                    </a:p>
                  </a:txBody>
                  <a:tcPr/>
                </a:tc>
                <a:tc>
                  <a:txBody>
                    <a:bodyPr/>
                    <a:lstStyle/>
                    <a:p>
                      <a:r>
                        <a:rPr lang="en-IN" sz="2000" dirty="0" smtClean="0"/>
                        <a:t>For 1 Kg</a:t>
                      </a:r>
                      <a:r>
                        <a:rPr lang="en-IN" sz="2000" baseline="0" dirty="0" smtClean="0"/>
                        <a:t> seeds  rub 3 </a:t>
                      </a:r>
                      <a:r>
                        <a:rPr lang="en-IN" sz="2000" baseline="0" dirty="0" err="1" smtClean="0"/>
                        <a:t>gms</a:t>
                      </a:r>
                      <a:r>
                        <a:rPr lang="en-IN" sz="2000" baseline="0" dirty="0" smtClean="0"/>
                        <a:t> </a:t>
                      </a:r>
                      <a:r>
                        <a:rPr lang="en-IN" sz="2000" b="0" i="0" kern="1200" dirty="0" smtClean="0">
                          <a:solidFill>
                            <a:schemeClr val="dk1"/>
                          </a:solidFill>
                          <a:latin typeface="+mn-lt"/>
                          <a:ea typeface="+mn-ea"/>
                          <a:cs typeface="+mn-cs"/>
                        </a:rPr>
                        <a:t> captain</a:t>
                      </a:r>
                      <a:endParaRPr lang="en-IN" sz="2000" dirty="0"/>
                    </a:p>
                  </a:txBody>
                  <a:tcPr/>
                </a:tc>
              </a:tr>
              <a:tr h="507355">
                <a:tc>
                  <a:txBody>
                    <a:bodyPr/>
                    <a:lstStyle/>
                    <a:p>
                      <a:r>
                        <a:rPr lang="en-IN" sz="2000" dirty="0" smtClean="0"/>
                        <a:t>5</a:t>
                      </a:r>
                      <a:endParaRPr lang="en-IN" sz="2000" dirty="0"/>
                    </a:p>
                  </a:txBody>
                  <a:tcPr/>
                </a:tc>
                <a:tc>
                  <a:txBody>
                    <a:bodyPr/>
                    <a:lstStyle/>
                    <a:p>
                      <a:r>
                        <a:rPr lang="en-IN" sz="2000" b="0" i="0" u="none" strike="noStrike" kern="1200" dirty="0" smtClean="0">
                          <a:solidFill>
                            <a:schemeClr val="dk1"/>
                          </a:solidFill>
                          <a:latin typeface="+mn-lt"/>
                          <a:ea typeface="+mn-ea"/>
                          <a:cs typeface="+mn-cs"/>
                        </a:rPr>
                        <a:t>French Beans</a:t>
                      </a:r>
                      <a:endParaRPr lang="en-IN" sz="2000" b="0" dirty="0"/>
                    </a:p>
                  </a:txBody>
                  <a:tcPr/>
                </a:tc>
                <a:tc>
                  <a:txBody>
                    <a:bodyPr/>
                    <a:lstStyle/>
                    <a:p>
                      <a:r>
                        <a:rPr lang="en-IN" sz="2000" dirty="0" smtClean="0"/>
                        <a:t>For  10-15 Kg</a:t>
                      </a:r>
                      <a:r>
                        <a:rPr lang="en-IN" sz="2000" baseline="0" dirty="0" smtClean="0"/>
                        <a:t> seeds  rub </a:t>
                      </a:r>
                      <a:r>
                        <a:rPr lang="en-IN" sz="2000" dirty="0" smtClean="0"/>
                        <a:t>10-15 </a:t>
                      </a:r>
                      <a:r>
                        <a:rPr lang="en-IN" sz="2000" baseline="0" dirty="0" err="1" smtClean="0"/>
                        <a:t>gms</a:t>
                      </a:r>
                      <a:r>
                        <a:rPr lang="en-IN" sz="2000" baseline="0" dirty="0" smtClean="0"/>
                        <a:t> </a:t>
                      </a:r>
                      <a:r>
                        <a:rPr lang="en-IN" sz="2000" baseline="0" dirty="0" err="1" smtClean="0"/>
                        <a:t>R</a:t>
                      </a:r>
                      <a:r>
                        <a:rPr lang="en-IN" sz="2000" dirty="0" err="1" smtClean="0"/>
                        <a:t>izobium</a:t>
                      </a:r>
                      <a:r>
                        <a:rPr lang="en-IN" sz="2000" dirty="0" smtClean="0"/>
                        <a:t> </a:t>
                      </a:r>
                      <a:endParaRPr lang="en-IN" sz="2000" dirty="0"/>
                    </a:p>
                  </a:txBody>
                  <a:tcPr/>
                </a:tc>
              </a:tr>
              <a:tr h="592832">
                <a:tc>
                  <a:txBody>
                    <a:bodyPr/>
                    <a:lstStyle/>
                    <a:p>
                      <a:r>
                        <a:rPr lang="en-IN" sz="2000" dirty="0" smtClean="0"/>
                        <a:t>6</a:t>
                      </a:r>
                      <a:endParaRPr lang="en-IN" sz="2000" dirty="0"/>
                    </a:p>
                  </a:txBody>
                  <a:tcPr/>
                </a:tc>
                <a:tc>
                  <a:txBody>
                    <a:bodyPr/>
                    <a:lstStyle/>
                    <a:p>
                      <a:r>
                        <a:rPr lang="en-IN" sz="2000" dirty="0" smtClean="0"/>
                        <a:t>Spinach </a:t>
                      </a:r>
                      <a:endParaRPr lang="en-IN" sz="2000" dirty="0"/>
                    </a:p>
                  </a:txBody>
                  <a:tcPr/>
                </a:tc>
                <a:tc>
                  <a:txBody>
                    <a:bodyPr/>
                    <a:lstStyle/>
                    <a:p>
                      <a:r>
                        <a:rPr lang="en-IN" sz="2000" dirty="0" smtClean="0"/>
                        <a:t>For 1 Kg</a:t>
                      </a:r>
                      <a:r>
                        <a:rPr lang="en-IN" sz="2000" baseline="0" dirty="0" smtClean="0"/>
                        <a:t> seeds  rub 3 </a:t>
                      </a:r>
                      <a:r>
                        <a:rPr lang="en-IN" sz="2000" baseline="0" dirty="0" err="1" smtClean="0"/>
                        <a:t>gms</a:t>
                      </a:r>
                      <a:r>
                        <a:rPr lang="en-IN" sz="2000" baseline="0" dirty="0" smtClean="0"/>
                        <a:t> </a:t>
                      </a:r>
                      <a:r>
                        <a:rPr lang="en-IN" sz="2000" b="0" i="0" kern="1200" dirty="0" smtClean="0">
                          <a:solidFill>
                            <a:schemeClr val="dk1"/>
                          </a:solidFill>
                          <a:latin typeface="+mn-lt"/>
                          <a:ea typeface="+mn-ea"/>
                          <a:cs typeface="+mn-cs"/>
                        </a:rPr>
                        <a:t> captain</a:t>
                      </a:r>
                      <a:endParaRPr lang="en-IN" sz="2000" dirty="0"/>
                    </a:p>
                  </a:txBody>
                  <a:tcPr/>
                </a:tc>
              </a:tr>
            </a:tbl>
          </a:graphicData>
        </a:graphic>
      </p:graphicFrame>
      <p:sp>
        <p:nvSpPr>
          <p:cNvPr id="4" name="Footer Placeholder 3"/>
          <p:cNvSpPr>
            <a:spLocks noGrp="1"/>
          </p:cNvSpPr>
          <p:nvPr>
            <p:ph type="ftr" sz="quarter" idx="11"/>
          </p:nvPr>
        </p:nvSpPr>
        <p:spPr/>
        <p:txBody>
          <a:bodyPr/>
          <a:lstStyle/>
          <a:p>
            <a:r>
              <a:rPr lang="en-IN" smtClean="0"/>
              <a:t>| Vigyan Ashram | INDUSA PTI |</a:t>
            </a:r>
            <a:endParaRPr lang="en-IN"/>
          </a:p>
        </p:txBody>
      </p:sp>
      <p:sp>
        <p:nvSpPr>
          <p:cNvPr id="5" name="Slide Number Placeholder 4"/>
          <p:cNvSpPr>
            <a:spLocks noGrp="1"/>
          </p:cNvSpPr>
          <p:nvPr>
            <p:ph type="sldNum" sz="quarter" idx="12"/>
          </p:nvPr>
        </p:nvSpPr>
        <p:spPr/>
        <p:txBody>
          <a:bodyPr/>
          <a:lstStyle/>
          <a:p>
            <a:fld id="{1F68CD27-F250-44A2-BCBA-F6217D121699}" type="slidenum">
              <a:rPr lang="en-IN" smtClean="0"/>
              <a:pPr/>
              <a:t>8</a:t>
            </a:fld>
            <a:endParaRPr lang="en-IN"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0" y="228600"/>
            <a:ext cx="6172200" cy="1143000"/>
          </a:xfrm>
        </p:spPr>
        <p:txBody>
          <a:bodyPr/>
          <a:lstStyle/>
          <a:p>
            <a:r>
              <a:rPr lang="en-IN" dirty="0" smtClean="0"/>
              <a:t>Seed treatment : Vegetables </a:t>
            </a:r>
            <a:endParaRPr lang="en-IN" dirty="0"/>
          </a:p>
        </p:txBody>
      </p:sp>
      <p:graphicFrame>
        <p:nvGraphicFramePr>
          <p:cNvPr id="6" name="Content Placeholder 5"/>
          <p:cNvGraphicFramePr>
            <a:graphicFrameLocks noGrp="1"/>
          </p:cNvGraphicFramePr>
          <p:nvPr>
            <p:ph idx="1"/>
          </p:nvPr>
        </p:nvGraphicFramePr>
        <p:xfrm>
          <a:off x="76200" y="1632404"/>
          <a:ext cx="8915400" cy="4615996"/>
        </p:xfrm>
        <a:graphic>
          <a:graphicData uri="http://schemas.openxmlformats.org/drawingml/2006/table">
            <a:tbl>
              <a:tblPr firstRow="1" bandRow="1">
                <a:tableStyleId>{5C22544A-7EE6-4342-B048-85BDC9FD1C3A}</a:tableStyleId>
              </a:tblPr>
              <a:tblGrid>
                <a:gridCol w="1137240"/>
                <a:gridCol w="1910760"/>
                <a:gridCol w="5867400"/>
              </a:tblGrid>
              <a:tr h="536779">
                <a:tc>
                  <a:txBody>
                    <a:bodyPr/>
                    <a:lstStyle/>
                    <a:p>
                      <a:r>
                        <a:rPr lang="en-IN" sz="1800" dirty="0" smtClean="0"/>
                        <a:t>S. No</a:t>
                      </a:r>
                      <a:endParaRPr lang="en-IN" sz="1800" dirty="0"/>
                    </a:p>
                  </a:txBody>
                  <a:tcPr/>
                </a:tc>
                <a:tc>
                  <a:txBody>
                    <a:bodyPr/>
                    <a:lstStyle/>
                    <a:p>
                      <a:r>
                        <a:rPr lang="en-IN" sz="1800" dirty="0" smtClean="0"/>
                        <a:t>Crop Name </a:t>
                      </a:r>
                      <a:endParaRPr lang="en-IN" sz="1800" dirty="0"/>
                    </a:p>
                  </a:txBody>
                  <a:tcPr/>
                </a:tc>
                <a:tc>
                  <a:txBody>
                    <a:bodyPr/>
                    <a:lstStyle/>
                    <a:p>
                      <a:r>
                        <a:rPr lang="en-IN" sz="1800" dirty="0" smtClean="0"/>
                        <a:t>                                    Treatment </a:t>
                      </a:r>
                      <a:endParaRPr lang="en-IN" sz="1800" dirty="0"/>
                    </a:p>
                  </a:txBody>
                  <a:tcPr/>
                </a:tc>
              </a:tr>
              <a:tr h="453821">
                <a:tc>
                  <a:txBody>
                    <a:bodyPr/>
                    <a:lstStyle/>
                    <a:p>
                      <a:r>
                        <a:rPr lang="en-IN" sz="1800" dirty="0" smtClean="0"/>
                        <a:t>7</a:t>
                      </a:r>
                      <a:endParaRPr lang="en-IN" sz="1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800" b="0" i="0" kern="1200" dirty="0" smtClean="0">
                          <a:solidFill>
                            <a:schemeClr val="dk1"/>
                          </a:solidFill>
                          <a:latin typeface="+mn-lt"/>
                          <a:ea typeface="+mn-ea"/>
                          <a:cs typeface="+mn-cs"/>
                        </a:rPr>
                        <a:t>Cluster Beans</a:t>
                      </a:r>
                    </a:p>
                    <a:p>
                      <a:endParaRPr lang="en-IN" sz="1800" dirty="0"/>
                    </a:p>
                  </a:txBody>
                  <a:tcPr/>
                </a:tc>
                <a:tc>
                  <a:txBody>
                    <a:bodyPr/>
                    <a:lstStyle/>
                    <a:p>
                      <a:r>
                        <a:rPr lang="en-IN" sz="1800" dirty="0" smtClean="0"/>
                        <a:t>For  10-15 Kg</a:t>
                      </a:r>
                      <a:r>
                        <a:rPr lang="en-IN" sz="1800" baseline="0" dirty="0" smtClean="0"/>
                        <a:t> seeds  rub 250</a:t>
                      </a:r>
                      <a:r>
                        <a:rPr lang="en-IN" sz="1800" dirty="0" smtClean="0"/>
                        <a:t> </a:t>
                      </a:r>
                      <a:r>
                        <a:rPr lang="en-IN" sz="1800" baseline="0" dirty="0" err="1" smtClean="0"/>
                        <a:t>gms</a:t>
                      </a:r>
                      <a:r>
                        <a:rPr lang="en-IN" sz="1800" baseline="0" dirty="0" smtClean="0"/>
                        <a:t> </a:t>
                      </a:r>
                      <a:r>
                        <a:rPr lang="en-IN" sz="1800" baseline="0" dirty="0" err="1" smtClean="0"/>
                        <a:t>R</a:t>
                      </a:r>
                      <a:r>
                        <a:rPr lang="en-IN" sz="1800" dirty="0" err="1" smtClean="0"/>
                        <a:t>izobium</a:t>
                      </a:r>
                      <a:r>
                        <a:rPr lang="en-IN" sz="1800" dirty="0" smtClean="0"/>
                        <a:t> </a:t>
                      </a:r>
                      <a:endParaRPr lang="en-IN" sz="1800" dirty="0"/>
                    </a:p>
                  </a:txBody>
                  <a:tcPr/>
                </a:tc>
              </a:tr>
              <a:tr h="536779">
                <a:tc>
                  <a:txBody>
                    <a:bodyPr/>
                    <a:lstStyle/>
                    <a:p>
                      <a:r>
                        <a:rPr lang="en-IN" sz="1800" dirty="0" smtClean="0"/>
                        <a:t>8</a:t>
                      </a:r>
                      <a:endParaRPr lang="en-IN" sz="1800" dirty="0"/>
                    </a:p>
                  </a:txBody>
                  <a:tcPr/>
                </a:tc>
                <a:tc>
                  <a:txBody>
                    <a:bodyPr/>
                    <a:lstStyle/>
                    <a:p>
                      <a:r>
                        <a:rPr lang="en-IN" sz="1800" b="0" dirty="0" smtClean="0"/>
                        <a:t>Ridge Gourd</a:t>
                      </a:r>
                      <a:endParaRPr lang="en-IN" sz="1800" b="0" dirty="0"/>
                    </a:p>
                  </a:txBody>
                  <a:tcPr/>
                </a:tc>
                <a:tc>
                  <a:txBody>
                    <a:bodyPr/>
                    <a:lstStyle/>
                    <a:p>
                      <a:r>
                        <a:rPr lang="en-IN" sz="1800" dirty="0" smtClean="0"/>
                        <a:t>For 1 Kg</a:t>
                      </a:r>
                      <a:r>
                        <a:rPr lang="en-IN" sz="1800" baseline="0" dirty="0" smtClean="0"/>
                        <a:t> seeds  rub 3 </a:t>
                      </a:r>
                      <a:r>
                        <a:rPr lang="en-IN" sz="1800" baseline="0" dirty="0" err="1" smtClean="0"/>
                        <a:t>gms</a:t>
                      </a:r>
                      <a:r>
                        <a:rPr lang="en-IN" sz="1800" baseline="0" dirty="0" smtClean="0"/>
                        <a:t> </a:t>
                      </a:r>
                      <a:r>
                        <a:rPr lang="en-IN" sz="1800" b="0" i="0" kern="1200" dirty="0" smtClean="0">
                          <a:solidFill>
                            <a:schemeClr val="dk1"/>
                          </a:solidFill>
                          <a:latin typeface="+mn-lt"/>
                          <a:ea typeface="+mn-ea"/>
                          <a:cs typeface="+mn-cs"/>
                        </a:rPr>
                        <a:t> </a:t>
                      </a:r>
                      <a:r>
                        <a:rPr lang="en-IN" sz="1800" b="0" i="0" kern="1200" dirty="0" err="1" smtClean="0">
                          <a:solidFill>
                            <a:schemeClr val="dk1"/>
                          </a:solidFill>
                          <a:latin typeface="+mn-lt"/>
                          <a:ea typeface="+mn-ea"/>
                          <a:cs typeface="+mn-cs"/>
                        </a:rPr>
                        <a:t>carbendazim</a:t>
                      </a:r>
                      <a:r>
                        <a:rPr lang="en-IN" sz="1800" b="0" i="0" kern="1200" dirty="0" smtClean="0">
                          <a:solidFill>
                            <a:schemeClr val="dk1"/>
                          </a:solidFill>
                          <a:latin typeface="+mn-lt"/>
                          <a:ea typeface="+mn-ea"/>
                          <a:cs typeface="+mn-cs"/>
                        </a:rPr>
                        <a:t> or captain</a:t>
                      </a:r>
                      <a:endParaRPr lang="en-IN" sz="1800" b="0" i="0" kern="1200" dirty="0">
                        <a:solidFill>
                          <a:schemeClr val="dk1"/>
                        </a:solidFill>
                        <a:latin typeface="+mn-lt"/>
                        <a:ea typeface="+mn-ea"/>
                        <a:cs typeface="+mn-cs"/>
                      </a:endParaRPr>
                    </a:p>
                  </a:txBody>
                  <a:tcPr/>
                </a:tc>
              </a:tr>
              <a:tr h="536779">
                <a:tc>
                  <a:txBody>
                    <a:bodyPr/>
                    <a:lstStyle/>
                    <a:p>
                      <a:r>
                        <a:rPr lang="en-IN" sz="1800" dirty="0" smtClean="0"/>
                        <a:t>9</a:t>
                      </a:r>
                      <a:endParaRPr lang="en-IN" sz="1800" dirty="0"/>
                    </a:p>
                  </a:txBody>
                  <a:tcPr/>
                </a:tc>
                <a:tc>
                  <a:txBody>
                    <a:bodyPr/>
                    <a:lstStyle/>
                    <a:p>
                      <a:r>
                        <a:rPr lang="en-IN" sz="1800" smtClean="0"/>
                        <a:t>Radish</a:t>
                      </a:r>
                      <a:endParaRPr lang="en-IN" sz="1800" dirty="0"/>
                    </a:p>
                  </a:txBody>
                  <a:tcPr/>
                </a:tc>
                <a:tc>
                  <a:txBody>
                    <a:bodyPr/>
                    <a:lstStyle/>
                    <a:p>
                      <a:r>
                        <a:rPr lang="en-IN" sz="1800" dirty="0" smtClean="0"/>
                        <a:t>For 1 Kg</a:t>
                      </a:r>
                      <a:r>
                        <a:rPr lang="en-IN" sz="1800" baseline="0" dirty="0" smtClean="0"/>
                        <a:t> seeds  rub 3 </a:t>
                      </a:r>
                      <a:r>
                        <a:rPr lang="en-IN" sz="1800" baseline="0" dirty="0" err="1" smtClean="0"/>
                        <a:t>gms</a:t>
                      </a:r>
                      <a:r>
                        <a:rPr lang="en-IN" sz="1800" baseline="0" dirty="0" smtClean="0"/>
                        <a:t> </a:t>
                      </a:r>
                      <a:r>
                        <a:rPr lang="en-IN" sz="1800" b="0" i="0" kern="1200" dirty="0" smtClean="0">
                          <a:solidFill>
                            <a:schemeClr val="dk1"/>
                          </a:solidFill>
                          <a:latin typeface="+mn-lt"/>
                          <a:ea typeface="+mn-ea"/>
                          <a:cs typeface="+mn-cs"/>
                        </a:rPr>
                        <a:t> captain</a:t>
                      </a:r>
                      <a:endParaRPr lang="en-IN" sz="1800" dirty="0" smtClean="0"/>
                    </a:p>
                  </a:txBody>
                  <a:tcPr/>
                </a:tc>
              </a:tr>
              <a:tr h="536779">
                <a:tc>
                  <a:txBody>
                    <a:bodyPr/>
                    <a:lstStyle/>
                    <a:p>
                      <a:r>
                        <a:rPr lang="en-IN" sz="1800" dirty="0" smtClean="0"/>
                        <a:t>10</a:t>
                      </a:r>
                      <a:endParaRPr lang="en-IN" sz="1800" dirty="0"/>
                    </a:p>
                  </a:txBody>
                  <a:tcPr/>
                </a:tc>
                <a:tc>
                  <a:txBody>
                    <a:bodyPr/>
                    <a:lstStyle/>
                    <a:p>
                      <a:r>
                        <a:rPr lang="en-IN" sz="1800" dirty="0" smtClean="0"/>
                        <a:t>Peas</a:t>
                      </a:r>
                      <a:endParaRPr lang="en-IN" sz="1800" dirty="0"/>
                    </a:p>
                  </a:txBody>
                  <a:tcPr/>
                </a:tc>
                <a:tc>
                  <a:txBody>
                    <a:bodyPr/>
                    <a:lstStyle/>
                    <a:p>
                      <a:r>
                        <a:rPr lang="en-IN" sz="1800" dirty="0" smtClean="0"/>
                        <a:t>For 1 Kg</a:t>
                      </a:r>
                      <a:r>
                        <a:rPr lang="en-IN" sz="1800" baseline="0" dirty="0" smtClean="0"/>
                        <a:t> seeds  rub 3 </a:t>
                      </a:r>
                      <a:r>
                        <a:rPr lang="en-IN" sz="1800" baseline="0" dirty="0" err="1" smtClean="0"/>
                        <a:t>gms</a:t>
                      </a:r>
                      <a:r>
                        <a:rPr lang="en-IN" sz="1800" baseline="0" dirty="0" smtClean="0"/>
                        <a:t> </a:t>
                      </a:r>
                      <a:r>
                        <a:rPr lang="en-IN" sz="1800" b="0" i="0" kern="1200" dirty="0" smtClean="0">
                          <a:solidFill>
                            <a:schemeClr val="dk1"/>
                          </a:solidFill>
                          <a:latin typeface="+mn-lt"/>
                          <a:ea typeface="+mn-ea"/>
                          <a:cs typeface="+mn-cs"/>
                        </a:rPr>
                        <a:t> </a:t>
                      </a:r>
                      <a:r>
                        <a:rPr lang="en-IN" sz="1800" b="0" i="0" kern="1200" dirty="0" err="1" smtClean="0">
                          <a:solidFill>
                            <a:schemeClr val="dk1"/>
                          </a:solidFill>
                          <a:latin typeface="+mn-lt"/>
                          <a:ea typeface="+mn-ea"/>
                          <a:cs typeface="+mn-cs"/>
                        </a:rPr>
                        <a:t>carbendazim</a:t>
                      </a:r>
                      <a:r>
                        <a:rPr lang="en-IN" sz="1800" b="0" i="0" kern="1200" dirty="0" smtClean="0">
                          <a:solidFill>
                            <a:schemeClr val="dk1"/>
                          </a:solidFill>
                          <a:latin typeface="+mn-lt"/>
                          <a:ea typeface="+mn-ea"/>
                          <a:cs typeface="+mn-cs"/>
                        </a:rPr>
                        <a:t> or captain</a:t>
                      </a:r>
                      <a:endParaRPr lang="en-IN" sz="1800" b="0" i="0" kern="1200" dirty="0">
                        <a:solidFill>
                          <a:schemeClr val="dk1"/>
                        </a:solidFill>
                        <a:latin typeface="+mn-lt"/>
                        <a:ea typeface="+mn-ea"/>
                        <a:cs typeface="+mn-cs"/>
                      </a:endParaRPr>
                    </a:p>
                  </a:txBody>
                  <a:tcPr/>
                </a:tc>
              </a:tr>
              <a:tr h="536779">
                <a:tc>
                  <a:txBody>
                    <a:bodyPr/>
                    <a:lstStyle/>
                    <a:p>
                      <a:r>
                        <a:rPr lang="en-IN" sz="1800" dirty="0" smtClean="0"/>
                        <a:t>11</a:t>
                      </a:r>
                      <a:endParaRPr lang="en-IN" sz="1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800" b="0" i="0" kern="1200" dirty="0" smtClean="0">
                          <a:solidFill>
                            <a:schemeClr val="dk1"/>
                          </a:solidFill>
                          <a:latin typeface="+mn-lt"/>
                          <a:ea typeface="+mn-ea"/>
                          <a:cs typeface="+mn-cs"/>
                        </a:rPr>
                        <a:t>Bottle Gourd</a:t>
                      </a:r>
                    </a:p>
                    <a:p>
                      <a:endParaRPr lang="en-IN" sz="1800" b="0" dirty="0"/>
                    </a:p>
                  </a:txBody>
                  <a:tcPr/>
                </a:tc>
                <a:tc>
                  <a:txBody>
                    <a:bodyPr/>
                    <a:lstStyle/>
                    <a:p>
                      <a:r>
                        <a:rPr lang="en-IN" sz="1800" dirty="0" smtClean="0"/>
                        <a:t>For 1 Kg</a:t>
                      </a:r>
                      <a:r>
                        <a:rPr lang="en-IN" sz="1800" baseline="0" dirty="0" smtClean="0"/>
                        <a:t> seeds  rub 2.5 </a:t>
                      </a:r>
                      <a:r>
                        <a:rPr lang="en-IN" sz="1800" baseline="0" dirty="0" err="1" smtClean="0"/>
                        <a:t>gms</a:t>
                      </a:r>
                      <a:r>
                        <a:rPr lang="en-IN" sz="1800" baseline="0" dirty="0" smtClean="0"/>
                        <a:t> </a:t>
                      </a:r>
                      <a:r>
                        <a:rPr lang="en-IN" sz="1800" b="0" i="0" kern="1200" dirty="0" smtClean="0">
                          <a:solidFill>
                            <a:schemeClr val="dk1"/>
                          </a:solidFill>
                          <a:latin typeface="+mn-lt"/>
                          <a:ea typeface="+mn-ea"/>
                          <a:cs typeface="+mn-cs"/>
                        </a:rPr>
                        <a:t> </a:t>
                      </a:r>
                      <a:r>
                        <a:rPr lang="en-IN" sz="1800" b="0" i="0" kern="1200" dirty="0" err="1" smtClean="0">
                          <a:solidFill>
                            <a:schemeClr val="dk1"/>
                          </a:solidFill>
                          <a:latin typeface="+mn-lt"/>
                          <a:ea typeface="+mn-ea"/>
                          <a:cs typeface="+mn-cs"/>
                        </a:rPr>
                        <a:t>carbendazim</a:t>
                      </a:r>
                      <a:r>
                        <a:rPr lang="en-IN" sz="1800" b="0" i="0" kern="1200" dirty="0" smtClean="0">
                          <a:solidFill>
                            <a:schemeClr val="dk1"/>
                          </a:solidFill>
                          <a:latin typeface="+mn-lt"/>
                          <a:ea typeface="+mn-ea"/>
                          <a:cs typeface="+mn-cs"/>
                        </a:rPr>
                        <a:t> or captain</a:t>
                      </a:r>
                      <a:endParaRPr lang="en-IN" sz="1800" b="0" i="0" kern="1200" dirty="0">
                        <a:solidFill>
                          <a:schemeClr val="dk1"/>
                        </a:solidFill>
                        <a:latin typeface="+mn-lt"/>
                        <a:ea typeface="+mn-ea"/>
                        <a:cs typeface="+mn-cs"/>
                      </a:endParaRPr>
                    </a:p>
                  </a:txBody>
                  <a:tcPr/>
                </a:tc>
              </a:tr>
              <a:tr h="949686">
                <a:tc>
                  <a:txBody>
                    <a:bodyPr/>
                    <a:lstStyle/>
                    <a:p>
                      <a:r>
                        <a:rPr lang="en-IN" sz="1800" dirty="0" smtClean="0"/>
                        <a:t>12</a:t>
                      </a:r>
                      <a:endParaRPr lang="en-IN" sz="1800" dirty="0"/>
                    </a:p>
                  </a:txBody>
                  <a:tcPr/>
                </a:tc>
                <a:tc>
                  <a:txBody>
                    <a:bodyPr/>
                    <a:lstStyle/>
                    <a:p>
                      <a:r>
                        <a:rPr lang="en-IN" sz="1800" dirty="0" smtClean="0"/>
                        <a:t>Potato</a:t>
                      </a:r>
                      <a:endParaRPr lang="en-IN" sz="1800" dirty="0"/>
                    </a:p>
                  </a:txBody>
                  <a:tcPr/>
                </a:tc>
                <a:tc>
                  <a:txBody>
                    <a:bodyPr/>
                    <a:lstStyle/>
                    <a:p>
                      <a:r>
                        <a:rPr lang="en-IN" sz="1800" dirty="0" smtClean="0"/>
                        <a:t>1. Seed</a:t>
                      </a:r>
                      <a:r>
                        <a:rPr lang="en-IN" sz="1800" baseline="0" dirty="0" smtClean="0"/>
                        <a:t> tuber</a:t>
                      </a:r>
                      <a:r>
                        <a:rPr lang="en-IN" sz="1800" dirty="0" smtClean="0"/>
                        <a:t>  potatoes are</a:t>
                      </a:r>
                      <a:r>
                        <a:rPr lang="en-IN" sz="1800" baseline="0" dirty="0" smtClean="0"/>
                        <a:t> dipped in  0.3 % </a:t>
                      </a:r>
                      <a:r>
                        <a:rPr lang="en-IN" sz="1800" baseline="0" dirty="0" err="1" smtClean="0"/>
                        <a:t>blitox</a:t>
                      </a:r>
                      <a:r>
                        <a:rPr lang="en-IN" sz="1800" baseline="0" dirty="0" smtClean="0"/>
                        <a:t> solution, drained and dried before storage</a:t>
                      </a:r>
                    </a:p>
                    <a:p>
                      <a:r>
                        <a:rPr lang="en-IN" sz="1800" baseline="0" dirty="0" smtClean="0"/>
                        <a:t>2.  Before sowing  soak the seeds in a mixture of  this (</a:t>
                      </a:r>
                      <a:r>
                        <a:rPr lang="en-IN" sz="1800" b="0" i="0" kern="1200" dirty="0" smtClean="0">
                          <a:solidFill>
                            <a:schemeClr val="dk1"/>
                          </a:solidFill>
                          <a:latin typeface="+mn-lt"/>
                          <a:ea typeface="+mn-ea"/>
                          <a:cs typeface="+mn-cs"/>
                        </a:rPr>
                        <a:t>carbendazim-10gm  captain -30 gm in 10 </a:t>
                      </a:r>
                      <a:r>
                        <a:rPr lang="en-IN" sz="1800" b="0" i="0" kern="1200" dirty="0" err="1" smtClean="0">
                          <a:solidFill>
                            <a:schemeClr val="dk1"/>
                          </a:solidFill>
                          <a:latin typeface="+mn-lt"/>
                          <a:ea typeface="+mn-ea"/>
                          <a:cs typeface="+mn-cs"/>
                        </a:rPr>
                        <a:t>ltr</a:t>
                      </a:r>
                      <a:r>
                        <a:rPr lang="en-IN" sz="1800" b="0" i="0" kern="1200" dirty="0" smtClean="0">
                          <a:solidFill>
                            <a:schemeClr val="dk1"/>
                          </a:solidFill>
                          <a:latin typeface="+mn-lt"/>
                          <a:ea typeface="+mn-ea"/>
                          <a:cs typeface="+mn-cs"/>
                        </a:rPr>
                        <a:t> water) solution</a:t>
                      </a:r>
                      <a:endParaRPr lang="en-IN" sz="1800" dirty="0"/>
                    </a:p>
                  </a:txBody>
                  <a:tcPr/>
                </a:tc>
              </a:tr>
            </a:tbl>
          </a:graphicData>
        </a:graphic>
      </p:graphicFrame>
      <p:sp>
        <p:nvSpPr>
          <p:cNvPr id="4" name="Footer Placeholder 3"/>
          <p:cNvSpPr>
            <a:spLocks noGrp="1"/>
          </p:cNvSpPr>
          <p:nvPr>
            <p:ph type="ftr" sz="quarter" idx="11"/>
          </p:nvPr>
        </p:nvSpPr>
        <p:spPr>
          <a:xfrm>
            <a:off x="3124200" y="6324600"/>
            <a:ext cx="2895600" cy="365125"/>
          </a:xfrm>
        </p:spPr>
        <p:txBody>
          <a:bodyPr/>
          <a:lstStyle/>
          <a:p>
            <a:r>
              <a:rPr lang="en-IN" dirty="0" smtClean="0"/>
              <a:t>| </a:t>
            </a:r>
            <a:r>
              <a:rPr lang="en-IN" dirty="0" err="1" smtClean="0"/>
              <a:t>Vigyan</a:t>
            </a:r>
            <a:r>
              <a:rPr lang="en-IN" dirty="0" smtClean="0"/>
              <a:t> Ashram | INDUSA PTI |</a:t>
            </a:r>
            <a:endParaRPr lang="en-IN" dirty="0"/>
          </a:p>
        </p:txBody>
      </p:sp>
      <p:sp>
        <p:nvSpPr>
          <p:cNvPr id="5" name="Slide Number Placeholder 4"/>
          <p:cNvSpPr>
            <a:spLocks noGrp="1"/>
          </p:cNvSpPr>
          <p:nvPr>
            <p:ph type="sldNum" sz="quarter" idx="12"/>
          </p:nvPr>
        </p:nvSpPr>
        <p:spPr/>
        <p:txBody>
          <a:bodyPr/>
          <a:lstStyle/>
          <a:p>
            <a:fld id="{1F68CD27-F250-44A2-BCBA-F6217D121699}" type="slidenum">
              <a:rPr lang="en-IN" smtClean="0"/>
              <a:pPr/>
              <a:t>9</a:t>
            </a:fld>
            <a:endParaRPr lang="en-IN" dirty="0"/>
          </a:p>
        </p:txBody>
      </p:sp>
    </p:spTree>
  </p:cSld>
  <p:clrMapOvr>
    <a:masterClrMapping/>
  </p:clrMapOvr>
  <p:transition/>
</p:sld>
</file>

<file path=ppt/theme/theme1.xml><?xml version="1.0" encoding="utf-8"?>
<a:theme xmlns:a="http://schemas.openxmlformats.org/drawingml/2006/main" name="OER Pp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OER Ppt</Template>
  <TotalTime>51</TotalTime>
  <Words>894</Words>
  <Application>Microsoft Office PowerPoint</Application>
  <PresentationFormat>On-screen Show (4:3)</PresentationFormat>
  <Paragraphs>149</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OER Ppt</vt:lpstr>
      <vt:lpstr>Seed Treatment</vt:lpstr>
      <vt:lpstr>Seed Treatment</vt:lpstr>
      <vt:lpstr>Learning Objective</vt:lpstr>
      <vt:lpstr>HOW SEED TREATMENTS ARE APPLIED?</vt:lpstr>
      <vt:lpstr>ENVIRONMENTAL FACTORS AND SEED GERMINATION</vt:lpstr>
      <vt:lpstr>Seed Treatment</vt:lpstr>
      <vt:lpstr>Seed treatments based on crop classification</vt:lpstr>
      <vt:lpstr>Seed treatment : Vegetables </vt:lpstr>
      <vt:lpstr>Seed treatment : Vegetables </vt:lpstr>
      <vt:lpstr>Seed treatment : Grain crops</vt:lpstr>
      <vt:lpstr>Seed treatment : Oil seed crops</vt:lpstr>
      <vt:lpstr>Seed treatment : Cash Crops</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 O H I T</dc:creator>
  <cp:lastModifiedBy>Pallavi</cp:lastModifiedBy>
  <cp:revision>6</cp:revision>
  <dcterms:created xsi:type="dcterms:W3CDTF">2014-01-14T17:55:13Z</dcterms:created>
  <dcterms:modified xsi:type="dcterms:W3CDTF">2014-07-09T11:08:05Z</dcterms:modified>
</cp:coreProperties>
</file>