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56" r:id="rId3"/>
    <p:sldId id="269" r:id="rId4"/>
    <p:sldId id="266" r:id="rId5"/>
    <p:sldId id="267" r:id="rId6"/>
    <p:sldId id="268" r:id="rId7"/>
    <p:sldId id="260" r:id="rId8"/>
    <p:sldId id="261" r:id="rId9"/>
    <p:sldId id="262" r:id="rId10"/>
    <p:sldId id="263" r:id="rId11"/>
    <p:sldId id="264" r:id="rId12"/>
    <p:sldId id="259"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09-07-2014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09-07-2014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09-07-2014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09-07-2014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09-07-2014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09-07-2014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09-07-2014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09-07-2014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09-07-2014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Seed Treatment</a:t>
            </a:r>
            <a:endParaRPr lang="en-US"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a:t>
            </a:fld>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28600"/>
            <a:ext cx="6400800" cy="1143000"/>
          </a:xfrm>
        </p:spPr>
        <p:txBody>
          <a:bodyPr/>
          <a:lstStyle/>
          <a:p>
            <a:r>
              <a:rPr lang="en-IN" dirty="0" smtClean="0"/>
              <a:t>Seed treatment : Grain crops</a:t>
            </a:r>
            <a:endParaRPr lang="en-IN" dirty="0"/>
          </a:p>
        </p:txBody>
      </p:sp>
      <p:graphicFrame>
        <p:nvGraphicFramePr>
          <p:cNvPr id="6" name="Content Placeholder 5"/>
          <p:cNvGraphicFramePr>
            <a:graphicFrameLocks noGrp="1"/>
          </p:cNvGraphicFramePr>
          <p:nvPr>
            <p:ph idx="1"/>
          </p:nvPr>
        </p:nvGraphicFramePr>
        <p:xfrm>
          <a:off x="304800" y="1828800"/>
          <a:ext cx="8686800" cy="3505200"/>
        </p:xfrm>
        <a:graphic>
          <a:graphicData uri="http://schemas.openxmlformats.org/drawingml/2006/table">
            <a:tbl>
              <a:tblPr firstRow="1" bandRow="1">
                <a:tableStyleId>{5C22544A-7EE6-4342-B048-85BDC9FD1C3A}</a:tableStyleId>
              </a:tblPr>
              <a:tblGrid>
                <a:gridCol w="1108080"/>
                <a:gridCol w="2052000"/>
                <a:gridCol w="5526720"/>
              </a:tblGrid>
              <a:tr h="723400">
                <a:tc>
                  <a:txBody>
                    <a:bodyPr/>
                    <a:lstStyle/>
                    <a:p>
                      <a:r>
                        <a:rPr lang="en-IN" sz="1800" dirty="0" smtClean="0"/>
                        <a:t>S. No</a:t>
                      </a:r>
                      <a:endParaRPr lang="en-IN" sz="1800" dirty="0"/>
                    </a:p>
                  </a:txBody>
                  <a:tcPr/>
                </a:tc>
                <a:tc>
                  <a:txBody>
                    <a:bodyPr/>
                    <a:lstStyle/>
                    <a:p>
                      <a:r>
                        <a:rPr lang="en-IN" sz="1800" dirty="0" smtClean="0"/>
                        <a:t>Crop Name </a:t>
                      </a:r>
                      <a:endParaRPr lang="en-IN" sz="1800" dirty="0"/>
                    </a:p>
                  </a:txBody>
                  <a:tcPr/>
                </a:tc>
                <a:tc>
                  <a:txBody>
                    <a:bodyPr/>
                    <a:lstStyle/>
                    <a:p>
                      <a:r>
                        <a:rPr lang="en-IN" sz="1800" dirty="0" smtClean="0"/>
                        <a:t>                                    Treatment </a:t>
                      </a:r>
                      <a:endParaRPr lang="en-IN" sz="1800" dirty="0"/>
                    </a:p>
                  </a:txBody>
                  <a:tcPr/>
                </a:tc>
              </a:tr>
              <a:tr h="611600">
                <a:tc>
                  <a:txBody>
                    <a:bodyPr/>
                    <a:lstStyle/>
                    <a:p>
                      <a:r>
                        <a:rPr lang="en-IN" sz="1800" dirty="0" smtClean="0"/>
                        <a:t>13</a:t>
                      </a:r>
                      <a:endParaRPr lang="en-IN" sz="1800" dirty="0"/>
                    </a:p>
                  </a:txBody>
                  <a:tcPr/>
                </a:tc>
                <a:tc>
                  <a:txBody>
                    <a:bodyPr/>
                    <a:lstStyle/>
                    <a:p>
                      <a:r>
                        <a:rPr lang="en-IN" sz="1800" dirty="0" err="1" smtClean="0"/>
                        <a:t>Jowar</a:t>
                      </a:r>
                      <a:endParaRPr lang="en-IN" sz="1800" dirty="0"/>
                    </a:p>
                  </a:txBody>
                  <a:tcPr/>
                </a:tc>
                <a:tc>
                  <a:txBody>
                    <a:bodyPr/>
                    <a:lstStyle/>
                    <a:p>
                      <a:r>
                        <a:rPr lang="en-IN" sz="1800" dirty="0" smtClean="0"/>
                        <a:t>For  1 Kg</a:t>
                      </a:r>
                      <a:r>
                        <a:rPr lang="en-IN" sz="1800" baseline="0" dirty="0" smtClean="0"/>
                        <a:t> seeds  rub 3gms sulphur</a:t>
                      </a:r>
                      <a:endParaRPr lang="en-IN" sz="1800" dirty="0"/>
                    </a:p>
                  </a:txBody>
                  <a:tcPr/>
                </a:tc>
              </a:tr>
              <a:tr h="723400">
                <a:tc>
                  <a:txBody>
                    <a:bodyPr/>
                    <a:lstStyle/>
                    <a:p>
                      <a:r>
                        <a:rPr lang="en-IN" sz="1800" dirty="0" smtClean="0"/>
                        <a:t>14</a:t>
                      </a:r>
                      <a:endParaRPr lang="en-IN" sz="1800" dirty="0"/>
                    </a:p>
                  </a:txBody>
                  <a:tcPr/>
                </a:tc>
                <a:tc>
                  <a:txBody>
                    <a:bodyPr/>
                    <a:lstStyle/>
                    <a:p>
                      <a:r>
                        <a:rPr lang="en-IN" sz="1800" b="0" dirty="0" err="1" smtClean="0"/>
                        <a:t>Bajara</a:t>
                      </a:r>
                      <a:endParaRPr lang="en-IN" sz="1800" b="0" dirty="0"/>
                    </a:p>
                  </a:txBody>
                  <a:tcPr/>
                </a:tc>
                <a:tc>
                  <a:txBody>
                    <a:bodyPr/>
                    <a:lstStyle/>
                    <a:p>
                      <a:r>
                        <a:rPr lang="en-IN" sz="1800" baseline="0" dirty="0" smtClean="0"/>
                        <a:t>Before sowing  soak the seeds  in </a:t>
                      </a:r>
                      <a:r>
                        <a:rPr lang="en-IN" sz="1800" b="0" i="0" kern="1200" dirty="0" smtClean="0">
                          <a:solidFill>
                            <a:schemeClr val="dk1"/>
                          </a:solidFill>
                          <a:latin typeface="+mn-lt"/>
                          <a:ea typeface="+mn-ea"/>
                          <a:cs typeface="+mn-cs"/>
                        </a:rPr>
                        <a:t>20% salt</a:t>
                      </a:r>
                      <a:r>
                        <a:rPr lang="en-IN" sz="1800" b="0" i="0" kern="1200" baseline="0" dirty="0" smtClean="0">
                          <a:solidFill>
                            <a:schemeClr val="dk1"/>
                          </a:solidFill>
                          <a:latin typeface="+mn-lt"/>
                          <a:ea typeface="+mn-ea"/>
                          <a:cs typeface="+mn-cs"/>
                        </a:rPr>
                        <a:t> </a:t>
                      </a:r>
                      <a:r>
                        <a:rPr lang="en-IN" sz="1800" b="0" i="0" kern="1200" dirty="0" smtClean="0">
                          <a:solidFill>
                            <a:schemeClr val="dk1"/>
                          </a:solidFill>
                          <a:latin typeface="+mn-lt"/>
                          <a:ea typeface="+mn-ea"/>
                          <a:cs typeface="+mn-cs"/>
                        </a:rPr>
                        <a:t>solution</a:t>
                      </a:r>
                      <a:endParaRPr lang="en-IN" sz="1800" b="0" i="0" kern="1200" dirty="0">
                        <a:solidFill>
                          <a:schemeClr val="dk1"/>
                        </a:solidFill>
                        <a:latin typeface="+mn-lt"/>
                        <a:ea typeface="+mn-ea"/>
                        <a:cs typeface="+mn-cs"/>
                      </a:endParaRPr>
                    </a:p>
                  </a:txBody>
                  <a:tcPr/>
                </a:tc>
              </a:tr>
              <a:tr h="723400">
                <a:tc>
                  <a:txBody>
                    <a:bodyPr/>
                    <a:lstStyle/>
                    <a:p>
                      <a:r>
                        <a:rPr lang="en-IN" sz="1800" dirty="0" smtClean="0"/>
                        <a:t>15</a:t>
                      </a:r>
                      <a:endParaRPr lang="en-IN" sz="1800" dirty="0"/>
                    </a:p>
                  </a:txBody>
                  <a:tcPr/>
                </a:tc>
                <a:tc>
                  <a:txBody>
                    <a:bodyPr/>
                    <a:lstStyle/>
                    <a:p>
                      <a:r>
                        <a:rPr lang="en-IN" sz="1800" smtClean="0"/>
                        <a:t>Wheat</a:t>
                      </a:r>
                      <a:endParaRPr lang="en-IN" sz="1800" dirty="0"/>
                    </a:p>
                  </a:txBody>
                  <a:tcPr/>
                </a:tc>
                <a:tc>
                  <a:txBody>
                    <a:bodyPr/>
                    <a:lstStyle/>
                    <a:p>
                      <a:r>
                        <a:rPr lang="en-IN" sz="1800" dirty="0" smtClean="0"/>
                        <a:t>For 1 Kg</a:t>
                      </a:r>
                      <a:r>
                        <a:rPr lang="en-IN" sz="1800" baseline="0" dirty="0" smtClean="0"/>
                        <a:t> seeds  rub 3 </a:t>
                      </a:r>
                      <a:r>
                        <a:rPr lang="en-IN" sz="1800" baseline="0" dirty="0" err="1" smtClean="0"/>
                        <a:t>gms</a:t>
                      </a:r>
                      <a:r>
                        <a:rPr lang="en-IN" sz="1800" baseline="0" dirty="0" smtClean="0"/>
                        <a:t>  </a:t>
                      </a:r>
                      <a:r>
                        <a:rPr lang="en-IN" sz="1800" b="0" i="0" kern="1200" dirty="0" err="1" smtClean="0">
                          <a:solidFill>
                            <a:schemeClr val="dk1"/>
                          </a:solidFill>
                          <a:latin typeface="+mn-lt"/>
                          <a:ea typeface="+mn-ea"/>
                          <a:cs typeface="+mn-cs"/>
                        </a:rPr>
                        <a:t>Thirum</a:t>
                      </a:r>
                      <a:endParaRPr lang="en-IN" sz="1800" dirty="0"/>
                    </a:p>
                  </a:txBody>
                  <a:tcPr/>
                </a:tc>
              </a:tr>
              <a:tr h="723400">
                <a:tc>
                  <a:txBody>
                    <a:bodyPr/>
                    <a:lstStyle/>
                    <a:p>
                      <a:r>
                        <a:rPr lang="en-IN" sz="1800" dirty="0" smtClean="0"/>
                        <a:t>16</a:t>
                      </a:r>
                      <a:endParaRPr lang="en-IN" sz="1800" dirty="0"/>
                    </a:p>
                  </a:txBody>
                  <a:tcPr/>
                </a:tc>
                <a:tc>
                  <a:txBody>
                    <a:bodyPr/>
                    <a:lstStyle/>
                    <a:p>
                      <a:r>
                        <a:rPr lang="en-IN" sz="1800" dirty="0" smtClean="0"/>
                        <a:t>Paddy</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For 1 Kg</a:t>
                      </a:r>
                      <a:r>
                        <a:rPr lang="en-IN" sz="1800" baseline="0" dirty="0" smtClean="0"/>
                        <a:t> seeds  rub 2.5 </a:t>
                      </a:r>
                      <a:r>
                        <a:rPr lang="en-IN" sz="1800" baseline="0" dirty="0" err="1" smtClean="0"/>
                        <a:t>gms</a:t>
                      </a:r>
                      <a:r>
                        <a:rPr lang="en-IN" sz="1800" baseline="0" dirty="0" smtClean="0"/>
                        <a:t>  </a:t>
                      </a:r>
                      <a:r>
                        <a:rPr lang="en-IN" sz="1800" b="0" i="0" kern="1200" dirty="0" err="1" smtClean="0">
                          <a:solidFill>
                            <a:schemeClr val="dk1"/>
                          </a:solidFill>
                          <a:latin typeface="+mn-lt"/>
                          <a:ea typeface="+mn-ea"/>
                          <a:cs typeface="+mn-cs"/>
                        </a:rPr>
                        <a:t>Thirum</a:t>
                      </a:r>
                      <a:r>
                        <a:rPr lang="en-IN" sz="1800" b="0" i="0" kern="1200" dirty="0" smtClean="0">
                          <a:solidFill>
                            <a:schemeClr val="dk1"/>
                          </a:solidFill>
                          <a:latin typeface="+mn-lt"/>
                          <a:ea typeface="+mn-ea"/>
                          <a:cs typeface="+mn-cs"/>
                        </a:rPr>
                        <a:t> or captain</a:t>
                      </a:r>
                      <a:endParaRPr lang="en-IN" sz="1800" b="0" i="0" kern="1200" dirty="0">
                        <a:solidFill>
                          <a:schemeClr val="dk1"/>
                        </a:solidFill>
                        <a:latin typeface="+mn-lt"/>
                        <a:ea typeface="+mn-ea"/>
                        <a:cs typeface="+mn-cs"/>
                      </a:endParaRPr>
                    </a:p>
                  </a:txBody>
                  <a:tcPr/>
                </a:tc>
              </a:tr>
            </a:tbl>
          </a:graphicData>
        </a:graphic>
      </p:graphicFrame>
      <p:sp>
        <p:nvSpPr>
          <p:cNvPr id="4" name="Footer Placeholder 3"/>
          <p:cNvSpPr>
            <a:spLocks noGrp="1"/>
          </p:cNvSpPr>
          <p:nvPr>
            <p:ph type="ftr" sz="quarter" idx="11"/>
          </p:nvPr>
        </p:nvSpPr>
        <p:spPr>
          <a:xfrm>
            <a:off x="3124200" y="632460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10</a:t>
            </a:fld>
            <a:endParaRPr lang="en-IN"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7010400" cy="1143000"/>
          </a:xfrm>
        </p:spPr>
        <p:txBody>
          <a:bodyPr/>
          <a:lstStyle/>
          <a:p>
            <a:r>
              <a:rPr lang="en-IN" dirty="0" smtClean="0"/>
              <a:t>Seed treatment : Oil seed crops</a:t>
            </a:r>
            <a:endParaRPr lang="en-IN" dirty="0"/>
          </a:p>
        </p:txBody>
      </p:sp>
      <p:graphicFrame>
        <p:nvGraphicFramePr>
          <p:cNvPr id="6" name="Content Placeholder 5"/>
          <p:cNvGraphicFramePr>
            <a:graphicFrameLocks noGrp="1"/>
          </p:cNvGraphicFramePr>
          <p:nvPr>
            <p:ph idx="1"/>
          </p:nvPr>
        </p:nvGraphicFramePr>
        <p:xfrm>
          <a:off x="0" y="1447800"/>
          <a:ext cx="8915400" cy="5005478"/>
        </p:xfrm>
        <a:graphic>
          <a:graphicData uri="http://schemas.openxmlformats.org/drawingml/2006/table">
            <a:tbl>
              <a:tblPr firstRow="1" bandRow="1">
                <a:tableStyleId>{5C22544A-7EE6-4342-B048-85BDC9FD1C3A}</a:tableStyleId>
              </a:tblPr>
              <a:tblGrid>
                <a:gridCol w="1137240"/>
                <a:gridCol w="2106000"/>
                <a:gridCol w="5672160"/>
              </a:tblGrid>
              <a:tr h="536779">
                <a:tc>
                  <a:txBody>
                    <a:bodyPr/>
                    <a:lstStyle/>
                    <a:p>
                      <a:r>
                        <a:rPr lang="en-IN" sz="1800" dirty="0" smtClean="0"/>
                        <a:t>S. No</a:t>
                      </a:r>
                      <a:endParaRPr lang="en-IN" sz="1800" dirty="0"/>
                    </a:p>
                  </a:txBody>
                  <a:tcPr/>
                </a:tc>
                <a:tc>
                  <a:txBody>
                    <a:bodyPr/>
                    <a:lstStyle/>
                    <a:p>
                      <a:r>
                        <a:rPr lang="en-IN" sz="1800" dirty="0" smtClean="0"/>
                        <a:t>Crop Name </a:t>
                      </a:r>
                      <a:endParaRPr lang="en-IN" sz="1800" dirty="0"/>
                    </a:p>
                  </a:txBody>
                  <a:tcPr/>
                </a:tc>
                <a:tc>
                  <a:txBody>
                    <a:bodyPr/>
                    <a:lstStyle/>
                    <a:p>
                      <a:r>
                        <a:rPr lang="en-IN" sz="1800" dirty="0" smtClean="0"/>
                        <a:t>                                    Treatment </a:t>
                      </a:r>
                      <a:endParaRPr lang="en-IN" sz="1800" dirty="0"/>
                    </a:p>
                  </a:txBody>
                  <a:tcPr/>
                </a:tc>
              </a:tr>
              <a:tr h="453821">
                <a:tc>
                  <a:txBody>
                    <a:bodyPr/>
                    <a:lstStyle/>
                    <a:p>
                      <a:r>
                        <a:rPr lang="en-IN" sz="1800" dirty="0" smtClean="0"/>
                        <a:t>17</a:t>
                      </a:r>
                      <a:endParaRPr lang="en-IN" sz="1800" dirty="0"/>
                    </a:p>
                  </a:txBody>
                  <a:tcPr/>
                </a:tc>
                <a:tc>
                  <a:txBody>
                    <a:bodyPr/>
                    <a:lstStyle/>
                    <a:p>
                      <a:r>
                        <a:rPr lang="en-IN" sz="1800" dirty="0" smtClean="0"/>
                        <a:t>Groundnut</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For 1 Kg</a:t>
                      </a:r>
                      <a:r>
                        <a:rPr lang="en-IN" sz="1800" baseline="0" dirty="0" smtClean="0"/>
                        <a:t> seeds  rub 5 </a:t>
                      </a:r>
                      <a:r>
                        <a:rPr lang="en-IN" sz="1800" baseline="0" dirty="0" err="1" smtClean="0"/>
                        <a:t>gms</a:t>
                      </a:r>
                      <a:r>
                        <a:rPr lang="en-IN" sz="1800" baseline="0" dirty="0" smtClean="0"/>
                        <a:t>  </a:t>
                      </a:r>
                      <a:r>
                        <a:rPr lang="en-IN" sz="1800" b="0" i="0" kern="1200" dirty="0" err="1" smtClean="0">
                          <a:solidFill>
                            <a:schemeClr val="dk1"/>
                          </a:solidFill>
                          <a:latin typeface="+mn-lt"/>
                          <a:ea typeface="+mn-ea"/>
                          <a:cs typeface="+mn-cs"/>
                        </a:rPr>
                        <a:t>Thirum</a:t>
                      </a:r>
                      <a:r>
                        <a:rPr lang="en-IN" sz="1800" b="0" i="0" kern="1200" dirty="0" smtClean="0">
                          <a:solidFill>
                            <a:schemeClr val="dk1"/>
                          </a:solidFill>
                          <a:latin typeface="+mn-lt"/>
                          <a:ea typeface="+mn-ea"/>
                          <a:cs typeface="+mn-cs"/>
                        </a:rPr>
                        <a:t> or 2 </a:t>
                      </a:r>
                      <a:r>
                        <a:rPr lang="en-IN" sz="1800" b="0" i="0" kern="1200" dirty="0" err="1" smtClean="0">
                          <a:solidFill>
                            <a:schemeClr val="dk1"/>
                          </a:solidFill>
                          <a:latin typeface="+mn-lt"/>
                          <a:ea typeface="+mn-ea"/>
                          <a:cs typeface="+mn-cs"/>
                        </a:rPr>
                        <a:t>gms</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OR rub</a:t>
                      </a:r>
                      <a:r>
                        <a:rPr lang="en-IN" sz="1800" b="0" i="0" kern="1200" baseline="0" dirty="0" smtClean="0">
                          <a:solidFill>
                            <a:schemeClr val="dk1"/>
                          </a:solidFill>
                          <a:latin typeface="+mn-lt"/>
                          <a:ea typeface="+mn-ea"/>
                          <a:cs typeface="+mn-cs"/>
                        </a:rPr>
                        <a:t> 3 </a:t>
                      </a:r>
                      <a:r>
                        <a:rPr lang="en-IN" sz="1800" b="0" i="0" kern="1200" baseline="0" dirty="0" err="1" smtClean="0">
                          <a:solidFill>
                            <a:schemeClr val="dk1"/>
                          </a:solidFill>
                          <a:latin typeface="+mn-lt"/>
                          <a:ea typeface="+mn-ea"/>
                          <a:cs typeface="+mn-cs"/>
                        </a:rPr>
                        <a:t>gms</a:t>
                      </a:r>
                      <a:r>
                        <a:rPr lang="en-IN" sz="1800" b="0" i="0" kern="1200" baseline="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Trichoderma</a:t>
                      </a:r>
                      <a:r>
                        <a:rPr lang="en-IN" sz="1800" b="0" i="0" kern="1200" dirty="0" smtClean="0">
                          <a:solidFill>
                            <a:schemeClr val="dk1"/>
                          </a:solidFill>
                          <a:latin typeface="+mn-lt"/>
                          <a:ea typeface="+mn-ea"/>
                          <a:cs typeface="+mn-cs"/>
                        </a:rPr>
                        <a:t>. Then for  </a:t>
                      </a:r>
                      <a:r>
                        <a:rPr lang="en-IN" sz="1800" dirty="0" smtClean="0"/>
                        <a:t>1 Kg</a:t>
                      </a:r>
                      <a:r>
                        <a:rPr lang="en-IN" sz="1800" baseline="0" dirty="0" smtClean="0"/>
                        <a:t> seeds  rub 25gms </a:t>
                      </a:r>
                      <a:r>
                        <a:rPr lang="en-IN" sz="1800" baseline="0" dirty="0" err="1" smtClean="0"/>
                        <a:t>R</a:t>
                      </a:r>
                      <a:r>
                        <a:rPr lang="en-IN" sz="1800" dirty="0" err="1" smtClean="0"/>
                        <a:t>izobium</a:t>
                      </a:r>
                      <a:r>
                        <a:rPr lang="en-IN" sz="1800" dirty="0" smtClean="0"/>
                        <a:t> + PSB (</a:t>
                      </a:r>
                      <a:r>
                        <a:rPr lang="en-IN" sz="1800" b="0" u="none" dirty="0" smtClean="0"/>
                        <a:t>Phosphorus </a:t>
                      </a:r>
                      <a:r>
                        <a:rPr lang="en-IN" sz="1800" b="0" u="none" dirty="0" err="1" smtClean="0"/>
                        <a:t>Solubilizing</a:t>
                      </a:r>
                      <a:r>
                        <a:rPr lang="en-IN" sz="1800" b="0" u="none" dirty="0" smtClean="0"/>
                        <a:t> </a:t>
                      </a:r>
                      <a:r>
                        <a:rPr lang="en-IN" sz="1800" b="0" u="none" dirty="0" err="1" smtClean="0"/>
                        <a:t>biofertilizers</a:t>
                      </a:r>
                      <a:r>
                        <a:rPr lang="en-IN" sz="1800" b="0" u="none" dirty="0" smtClean="0"/>
                        <a:t> ) and dry</a:t>
                      </a:r>
                      <a:r>
                        <a:rPr lang="en-IN" sz="1800" b="0" u="none" baseline="0" dirty="0" smtClean="0"/>
                        <a:t> the seeds under shade</a:t>
                      </a:r>
                      <a:endParaRPr lang="en-IN" sz="1800" b="0" i="0" u="none" kern="1200" dirty="0">
                        <a:solidFill>
                          <a:schemeClr val="dk1"/>
                        </a:solidFill>
                        <a:latin typeface="+mn-lt"/>
                        <a:ea typeface="+mn-ea"/>
                        <a:cs typeface="+mn-cs"/>
                      </a:endParaRPr>
                    </a:p>
                  </a:txBody>
                  <a:tcPr/>
                </a:tc>
              </a:tr>
              <a:tr h="536779">
                <a:tc>
                  <a:txBody>
                    <a:bodyPr/>
                    <a:lstStyle/>
                    <a:p>
                      <a:r>
                        <a:rPr lang="en-IN" sz="1800" dirty="0" smtClean="0"/>
                        <a:t>18</a:t>
                      </a:r>
                      <a:endParaRPr lang="en-IN" sz="1800" dirty="0"/>
                    </a:p>
                  </a:txBody>
                  <a:tcPr/>
                </a:tc>
                <a:tc>
                  <a:txBody>
                    <a:bodyPr/>
                    <a:lstStyle/>
                    <a:p>
                      <a:r>
                        <a:rPr lang="en-IN" sz="1800" b="0" dirty="0" smtClean="0"/>
                        <a:t>Soybean </a:t>
                      </a:r>
                      <a:endParaRPr lang="en-IN" sz="1800" b="0" dirty="0"/>
                    </a:p>
                  </a:txBody>
                  <a:tcPr/>
                </a:tc>
                <a:tc>
                  <a:txBody>
                    <a:bodyPr/>
                    <a:lstStyle/>
                    <a:p>
                      <a:r>
                        <a:rPr lang="en-IN" sz="1800" dirty="0" smtClean="0"/>
                        <a:t>For 1 Kg</a:t>
                      </a:r>
                      <a:r>
                        <a:rPr lang="en-IN" sz="1800" baseline="0" dirty="0" smtClean="0"/>
                        <a:t> seeds  rub </a:t>
                      </a:r>
                      <a:r>
                        <a:rPr lang="en-IN" sz="1800" b="0" i="0" kern="1200" dirty="0" smtClean="0">
                          <a:solidFill>
                            <a:schemeClr val="dk1"/>
                          </a:solidFill>
                          <a:latin typeface="+mn-lt"/>
                          <a:ea typeface="+mn-ea"/>
                          <a:cs typeface="+mn-cs"/>
                        </a:rPr>
                        <a:t>2.5 </a:t>
                      </a:r>
                      <a:r>
                        <a:rPr lang="en-IN" sz="1800" b="0" i="0" kern="1200" dirty="0" err="1" smtClean="0">
                          <a:solidFill>
                            <a:schemeClr val="dk1"/>
                          </a:solidFill>
                          <a:latin typeface="+mn-lt"/>
                          <a:ea typeface="+mn-ea"/>
                          <a:cs typeface="+mn-cs"/>
                        </a:rPr>
                        <a:t>gms</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OR rub </a:t>
                      </a:r>
                      <a:r>
                        <a:rPr lang="en-IN" sz="1800" b="0" i="0" kern="1200" baseline="0" dirty="0" smtClean="0">
                          <a:solidFill>
                            <a:schemeClr val="dk1"/>
                          </a:solidFill>
                          <a:latin typeface="+mn-lt"/>
                          <a:ea typeface="+mn-ea"/>
                          <a:cs typeface="+mn-cs"/>
                        </a:rPr>
                        <a:t>5 </a:t>
                      </a:r>
                      <a:r>
                        <a:rPr lang="en-IN" sz="1800" b="0" i="0" kern="1200" baseline="0" dirty="0" err="1" smtClean="0">
                          <a:solidFill>
                            <a:schemeClr val="dk1"/>
                          </a:solidFill>
                          <a:latin typeface="+mn-lt"/>
                          <a:ea typeface="+mn-ea"/>
                          <a:cs typeface="+mn-cs"/>
                        </a:rPr>
                        <a:t>gms</a:t>
                      </a:r>
                      <a:r>
                        <a:rPr lang="en-IN" sz="1800" b="0" i="0" kern="1200" baseline="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Trichoderma</a:t>
                      </a:r>
                      <a:endParaRPr lang="en-IN" sz="1800" b="0" i="0" kern="1200" dirty="0">
                        <a:solidFill>
                          <a:schemeClr val="dk1"/>
                        </a:solidFill>
                        <a:latin typeface="+mn-lt"/>
                        <a:ea typeface="+mn-ea"/>
                        <a:cs typeface="+mn-cs"/>
                      </a:endParaRPr>
                    </a:p>
                  </a:txBody>
                  <a:tcPr/>
                </a:tc>
              </a:tr>
              <a:tr h="536779">
                <a:tc>
                  <a:txBody>
                    <a:bodyPr/>
                    <a:lstStyle/>
                    <a:p>
                      <a:r>
                        <a:rPr lang="en-IN" sz="1800" dirty="0" smtClean="0"/>
                        <a:t>19</a:t>
                      </a:r>
                      <a:endParaRPr lang="en-IN" sz="1800" dirty="0"/>
                    </a:p>
                  </a:txBody>
                  <a:tcPr/>
                </a:tc>
                <a:tc>
                  <a:txBody>
                    <a:bodyPr/>
                    <a:lstStyle/>
                    <a:p>
                      <a:r>
                        <a:rPr lang="en-IN" sz="1800" dirty="0" smtClean="0"/>
                        <a:t>Sunflower</a:t>
                      </a:r>
                      <a:endParaRPr lang="en-IN" sz="1800" dirty="0"/>
                    </a:p>
                  </a:txBody>
                  <a:tcPr/>
                </a:tc>
                <a:tc>
                  <a:txBody>
                    <a:bodyPr/>
                    <a:lstStyle/>
                    <a:p>
                      <a:r>
                        <a:rPr lang="en-IN" sz="1800" dirty="0" smtClean="0"/>
                        <a:t>For 1 Kg</a:t>
                      </a:r>
                      <a:r>
                        <a:rPr lang="en-IN" sz="1800" baseline="0" dirty="0" smtClean="0"/>
                        <a:t> seeds  rub 2.5 </a:t>
                      </a:r>
                      <a:r>
                        <a:rPr lang="en-IN" sz="1800" baseline="0" dirty="0" err="1" smtClean="0"/>
                        <a:t>gms</a:t>
                      </a:r>
                      <a:r>
                        <a:rPr lang="en-IN" sz="1800" baseline="0" dirty="0" smtClean="0"/>
                        <a:t>  </a:t>
                      </a:r>
                      <a:r>
                        <a:rPr lang="en-IN" sz="1800" b="0" i="0" kern="1200" dirty="0" err="1" smtClean="0">
                          <a:solidFill>
                            <a:schemeClr val="dk1"/>
                          </a:solidFill>
                          <a:latin typeface="+mn-lt"/>
                          <a:ea typeface="+mn-ea"/>
                          <a:cs typeface="+mn-cs"/>
                        </a:rPr>
                        <a:t>Thirum</a:t>
                      </a:r>
                      <a:r>
                        <a:rPr lang="en-IN" sz="1800" b="0" i="0" kern="120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For 1 Kg</a:t>
                      </a:r>
                      <a:r>
                        <a:rPr lang="en-IN" sz="1800" baseline="0" dirty="0" smtClean="0"/>
                        <a:t> seeds  rub 5 </a:t>
                      </a:r>
                      <a:r>
                        <a:rPr lang="en-IN" sz="1800" baseline="0" dirty="0" err="1" smtClean="0"/>
                        <a:t>gms</a:t>
                      </a:r>
                      <a:r>
                        <a:rPr lang="en-IN" sz="1800" baseline="0" dirty="0" smtClean="0"/>
                        <a:t> Apron- 35 SD</a:t>
                      </a:r>
                      <a:endParaRPr lang="en-IN" sz="1800" dirty="0" smtClean="0"/>
                    </a:p>
                    <a:p>
                      <a:endParaRPr lang="en-IN" sz="1800" dirty="0"/>
                    </a:p>
                  </a:txBody>
                  <a:tcPr/>
                </a:tc>
              </a:tr>
              <a:tr h="536779">
                <a:tc>
                  <a:txBody>
                    <a:bodyPr/>
                    <a:lstStyle/>
                    <a:p>
                      <a:r>
                        <a:rPr lang="en-IN" sz="1800" dirty="0" smtClean="0"/>
                        <a:t>20</a:t>
                      </a:r>
                      <a:endParaRPr lang="en-IN" sz="1800" dirty="0"/>
                    </a:p>
                  </a:txBody>
                  <a:tcPr/>
                </a:tc>
                <a:tc>
                  <a:txBody>
                    <a:bodyPr/>
                    <a:lstStyle/>
                    <a:p>
                      <a:r>
                        <a:rPr lang="en-IN" sz="1800" dirty="0" smtClean="0"/>
                        <a:t>Sesame </a:t>
                      </a:r>
                      <a:endParaRPr lang="en-IN" sz="1800" dirty="0"/>
                    </a:p>
                  </a:txBody>
                  <a:tcPr/>
                </a:tc>
                <a:tc>
                  <a:txBody>
                    <a:bodyPr/>
                    <a:lstStyle/>
                    <a:p>
                      <a:r>
                        <a:rPr lang="en-IN" sz="1800" dirty="0" smtClean="0"/>
                        <a:t>For 1 Kg</a:t>
                      </a:r>
                      <a:r>
                        <a:rPr lang="en-IN" sz="1800" baseline="0" dirty="0" smtClean="0"/>
                        <a:t> seeds  rub 2.5 </a:t>
                      </a:r>
                      <a:r>
                        <a:rPr lang="en-IN" sz="1800" baseline="0" dirty="0" err="1" smtClean="0"/>
                        <a:t>gms</a:t>
                      </a:r>
                      <a:r>
                        <a:rPr lang="en-IN" sz="1800" baseline="0" dirty="0" smtClean="0"/>
                        <a:t>  </a:t>
                      </a:r>
                      <a:r>
                        <a:rPr lang="en-IN" sz="1800" b="0" i="0" kern="1200" dirty="0" err="1" smtClean="0">
                          <a:solidFill>
                            <a:schemeClr val="dk1"/>
                          </a:solidFill>
                          <a:latin typeface="+mn-lt"/>
                          <a:ea typeface="+mn-ea"/>
                          <a:cs typeface="+mn-cs"/>
                        </a:rPr>
                        <a:t>Thirum</a:t>
                      </a:r>
                      <a:r>
                        <a:rPr lang="en-IN" sz="1800" b="0" i="0" kern="1200" dirty="0" smtClean="0">
                          <a:solidFill>
                            <a:schemeClr val="dk1"/>
                          </a:solidFill>
                          <a:latin typeface="+mn-lt"/>
                          <a:ea typeface="+mn-ea"/>
                          <a:cs typeface="+mn-cs"/>
                        </a:rPr>
                        <a:t> </a:t>
                      </a:r>
                    </a:p>
                  </a:txBody>
                  <a:tcPr/>
                </a:tc>
              </a:tr>
              <a:tr h="536779">
                <a:tc>
                  <a:txBody>
                    <a:bodyPr/>
                    <a:lstStyle/>
                    <a:p>
                      <a:r>
                        <a:rPr lang="en-IN" sz="1800" dirty="0" smtClean="0"/>
                        <a:t>21</a:t>
                      </a:r>
                      <a:endParaRPr lang="en-IN" sz="1800" dirty="0"/>
                    </a:p>
                  </a:txBody>
                  <a:tcPr/>
                </a:tc>
                <a:tc>
                  <a:txBody>
                    <a:bodyPr/>
                    <a:lstStyle/>
                    <a:p>
                      <a:r>
                        <a:rPr lang="en-IN" sz="1800" b="0" dirty="0" smtClean="0"/>
                        <a:t>Safflower (</a:t>
                      </a:r>
                      <a:r>
                        <a:rPr lang="en-IN" sz="1800" b="0" dirty="0" err="1" smtClean="0"/>
                        <a:t>Kar</a:t>
                      </a:r>
                      <a:r>
                        <a:rPr lang="en-IN" sz="1800" b="0" dirty="0" smtClean="0"/>
                        <a:t> </a:t>
                      </a:r>
                      <a:r>
                        <a:rPr lang="en-IN" sz="1800" b="0" dirty="0" err="1" smtClean="0"/>
                        <a:t>dai</a:t>
                      </a:r>
                      <a:r>
                        <a:rPr lang="en-IN" sz="1800" b="0" dirty="0" smtClean="0"/>
                        <a:t>)</a:t>
                      </a:r>
                      <a:endParaRPr lang="en-IN" sz="1800" b="0" dirty="0"/>
                    </a:p>
                  </a:txBody>
                  <a:tcPr/>
                </a:tc>
                <a:tc>
                  <a:txBody>
                    <a:bodyPr/>
                    <a:lstStyle/>
                    <a:p>
                      <a:r>
                        <a:rPr lang="en-IN" sz="1800" dirty="0" smtClean="0"/>
                        <a:t>For 1 Kg</a:t>
                      </a:r>
                      <a:r>
                        <a:rPr lang="en-IN" sz="1800" baseline="0" dirty="0" smtClean="0"/>
                        <a:t> seeds  rub 2.5 </a:t>
                      </a:r>
                      <a:r>
                        <a:rPr lang="en-IN" sz="1800" baseline="0" dirty="0" err="1" smtClean="0"/>
                        <a:t>gms</a:t>
                      </a:r>
                      <a:r>
                        <a:rPr lang="en-IN" sz="1800" baseline="0" dirty="0" smtClean="0"/>
                        <a:t> </a:t>
                      </a:r>
                      <a:r>
                        <a:rPr lang="en-IN" sz="1800" b="0" i="0" kern="1200" dirty="0" err="1" smtClean="0">
                          <a:solidFill>
                            <a:schemeClr val="dk1"/>
                          </a:solidFill>
                          <a:latin typeface="+mn-lt"/>
                          <a:ea typeface="+mn-ea"/>
                          <a:cs typeface="+mn-cs"/>
                        </a:rPr>
                        <a:t>Thirum</a:t>
                      </a:r>
                      <a:r>
                        <a:rPr lang="en-IN" sz="1800" b="0" i="0" kern="1200" dirty="0" smtClean="0">
                          <a:solidFill>
                            <a:schemeClr val="dk1"/>
                          </a:solidFill>
                          <a:latin typeface="+mn-lt"/>
                          <a:ea typeface="+mn-ea"/>
                          <a:cs typeface="+mn-cs"/>
                        </a:rPr>
                        <a:t> </a:t>
                      </a:r>
                      <a:r>
                        <a:rPr lang="en-IN" sz="1800" baseline="0" dirty="0" smtClean="0"/>
                        <a:t> </a:t>
                      </a:r>
                      <a:r>
                        <a:rPr lang="en-IN" sz="1800" b="0" i="0" kern="1200" dirty="0" smtClean="0">
                          <a:solidFill>
                            <a:schemeClr val="dk1"/>
                          </a:solidFill>
                          <a:latin typeface="+mn-lt"/>
                          <a:ea typeface="+mn-ea"/>
                          <a:cs typeface="+mn-cs"/>
                        </a:rPr>
                        <a:t>or captain</a:t>
                      </a:r>
                    </a:p>
                    <a:p>
                      <a:r>
                        <a:rPr lang="en-IN" sz="1800" b="0" i="0" kern="1200" dirty="0" smtClean="0">
                          <a:solidFill>
                            <a:schemeClr val="dk1"/>
                          </a:solidFill>
                          <a:latin typeface="+mn-lt"/>
                          <a:ea typeface="+mn-ea"/>
                          <a:cs typeface="+mn-cs"/>
                        </a:rPr>
                        <a:t> Use </a:t>
                      </a:r>
                      <a:r>
                        <a:rPr lang="en-IN" sz="1800" b="0" i="0" kern="1200" dirty="0" err="1" smtClean="0">
                          <a:solidFill>
                            <a:schemeClr val="dk1"/>
                          </a:solidFill>
                          <a:latin typeface="+mn-lt"/>
                          <a:ea typeface="+mn-ea"/>
                          <a:cs typeface="+mn-cs"/>
                        </a:rPr>
                        <a:t>Azotobacter</a:t>
                      </a:r>
                      <a:r>
                        <a:rPr lang="en-IN" sz="1800" b="0" i="0" kern="1200" dirty="0" smtClean="0">
                          <a:solidFill>
                            <a:schemeClr val="dk1"/>
                          </a:solidFill>
                          <a:latin typeface="+mn-lt"/>
                          <a:ea typeface="+mn-ea"/>
                          <a:cs typeface="+mn-cs"/>
                        </a:rPr>
                        <a:t> -1 packet (250 gm) for 10-15 kg seed</a:t>
                      </a:r>
                      <a:r>
                        <a:rPr lang="en-IN" dirty="0" smtClean="0"/>
                        <a:t/>
                      </a:r>
                      <a:br>
                        <a:rPr lang="en-IN" dirty="0" smtClean="0"/>
                      </a:br>
                      <a:r>
                        <a:rPr lang="en-IN" sz="1800" b="0" i="0" kern="1200" dirty="0" smtClean="0">
                          <a:solidFill>
                            <a:schemeClr val="dk1"/>
                          </a:solidFill>
                          <a:latin typeface="+mn-lt"/>
                          <a:ea typeface="+mn-ea"/>
                          <a:cs typeface="+mn-cs"/>
                        </a:rPr>
                        <a:t>PSB-1 packet (250 gm) for 10-15 kg seed</a:t>
                      </a:r>
                    </a:p>
                    <a:p>
                      <a:endParaRPr lang="en-IN" sz="1800" b="0" i="0" kern="1200" dirty="0">
                        <a:solidFill>
                          <a:schemeClr val="dk1"/>
                        </a:solidFill>
                        <a:latin typeface="+mn-lt"/>
                        <a:ea typeface="+mn-ea"/>
                        <a:cs typeface="+mn-cs"/>
                      </a:endParaRPr>
                    </a:p>
                  </a:txBody>
                  <a:tcPr/>
                </a:tc>
              </a:tr>
            </a:tbl>
          </a:graphicData>
        </a:graphic>
      </p:graphicFrame>
      <p:sp>
        <p:nvSpPr>
          <p:cNvPr id="4" name="Footer Placeholder 3"/>
          <p:cNvSpPr>
            <a:spLocks noGrp="1"/>
          </p:cNvSpPr>
          <p:nvPr>
            <p:ph type="ftr" sz="quarter" idx="11"/>
          </p:nvPr>
        </p:nvSpPr>
        <p:spPr>
          <a:xfrm>
            <a:off x="3124200" y="632460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11</a:t>
            </a:fld>
            <a:endParaRPr lang="en-IN"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6858000" cy="1143000"/>
          </a:xfrm>
        </p:spPr>
        <p:txBody>
          <a:bodyPr/>
          <a:lstStyle/>
          <a:p>
            <a:r>
              <a:rPr lang="en-IN" dirty="0" smtClean="0"/>
              <a:t>Seed treatment : Cash Crops</a:t>
            </a:r>
            <a:endParaRPr lang="en-IN" dirty="0"/>
          </a:p>
        </p:txBody>
      </p:sp>
      <p:graphicFrame>
        <p:nvGraphicFramePr>
          <p:cNvPr id="6" name="Content Placeholder 5"/>
          <p:cNvGraphicFramePr>
            <a:graphicFrameLocks noGrp="1"/>
          </p:cNvGraphicFramePr>
          <p:nvPr>
            <p:ph idx="1"/>
          </p:nvPr>
        </p:nvGraphicFramePr>
        <p:xfrm>
          <a:off x="0" y="1905000"/>
          <a:ext cx="8915400" cy="3828619"/>
        </p:xfrm>
        <a:graphic>
          <a:graphicData uri="http://schemas.openxmlformats.org/drawingml/2006/table">
            <a:tbl>
              <a:tblPr firstRow="1" bandRow="1">
                <a:tableStyleId>{5C22544A-7EE6-4342-B048-85BDC9FD1C3A}</a:tableStyleId>
              </a:tblPr>
              <a:tblGrid>
                <a:gridCol w="1137240"/>
                <a:gridCol w="2106000"/>
                <a:gridCol w="5672160"/>
              </a:tblGrid>
              <a:tr h="536779">
                <a:tc>
                  <a:txBody>
                    <a:bodyPr/>
                    <a:lstStyle/>
                    <a:p>
                      <a:r>
                        <a:rPr lang="en-IN" sz="1800" dirty="0" smtClean="0"/>
                        <a:t>S. No</a:t>
                      </a:r>
                      <a:endParaRPr lang="en-IN" sz="1800" dirty="0"/>
                    </a:p>
                  </a:txBody>
                  <a:tcPr/>
                </a:tc>
                <a:tc>
                  <a:txBody>
                    <a:bodyPr/>
                    <a:lstStyle/>
                    <a:p>
                      <a:r>
                        <a:rPr lang="en-IN" sz="1800" dirty="0" smtClean="0"/>
                        <a:t>Crop Name </a:t>
                      </a:r>
                      <a:endParaRPr lang="en-IN" sz="1800" dirty="0"/>
                    </a:p>
                  </a:txBody>
                  <a:tcPr/>
                </a:tc>
                <a:tc>
                  <a:txBody>
                    <a:bodyPr/>
                    <a:lstStyle/>
                    <a:p>
                      <a:r>
                        <a:rPr lang="en-IN" sz="1800" dirty="0" smtClean="0"/>
                        <a:t>                                    Treatment </a:t>
                      </a:r>
                      <a:endParaRPr lang="en-IN" sz="1800" dirty="0"/>
                    </a:p>
                  </a:txBody>
                  <a:tcPr/>
                </a:tc>
              </a:tr>
              <a:tr h="453821">
                <a:tc>
                  <a:txBody>
                    <a:bodyPr/>
                    <a:lstStyle/>
                    <a:p>
                      <a:r>
                        <a:rPr lang="en-IN" sz="1800" dirty="0" smtClean="0"/>
                        <a:t>22</a:t>
                      </a:r>
                      <a:endParaRPr lang="en-IN" sz="1800" dirty="0"/>
                    </a:p>
                  </a:txBody>
                  <a:tcPr/>
                </a:tc>
                <a:tc>
                  <a:txBody>
                    <a:bodyPr/>
                    <a:lstStyle/>
                    <a:p>
                      <a:r>
                        <a:rPr lang="en-IN" sz="1800" dirty="0" smtClean="0"/>
                        <a:t>Groundnut</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Before sowing  -  Carry out a seed treatment using 100 </a:t>
                      </a:r>
                      <a:r>
                        <a:rPr lang="en-IN" sz="1800" dirty="0" err="1" smtClean="0"/>
                        <a:t>Ltr</a:t>
                      </a:r>
                      <a:r>
                        <a:rPr lang="en-IN" sz="1800" dirty="0" smtClean="0"/>
                        <a:t> water + 300 ml  </a:t>
                      </a:r>
                      <a:r>
                        <a:rPr lang="en-IN" sz="1800" dirty="0" err="1" smtClean="0"/>
                        <a:t>m</a:t>
                      </a:r>
                      <a:r>
                        <a:rPr lang="en-IN" sz="1800" b="0" i="0" kern="1200" dirty="0" err="1" smtClean="0">
                          <a:solidFill>
                            <a:schemeClr val="dk1"/>
                          </a:solidFill>
                          <a:latin typeface="+mn-lt"/>
                          <a:ea typeface="+mn-ea"/>
                          <a:cs typeface="+mn-cs"/>
                        </a:rPr>
                        <a:t>alathion</a:t>
                      </a:r>
                      <a:r>
                        <a:rPr lang="en-IN" sz="1800" b="0" i="0" kern="1200" dirty="0" smtClean="0">
                          <a:solidFill>
                            <a:schemeClr val="dk1"/>
                          </a:solidFill>
                          <a:latin typeface="+mn-lt"/>
                          <a:ea typeface="+mn-ea"/>
                          <a:cs typeface="+mn-cs"/>
                        </a:rPr>
                        <a:t> +</a:t>
                      </a:r>
                      <a:r>
                        <a:rPr lang="en-IN" sz="1800" b="0" i="0" kern="1200" baseline="0" dirty="0" smtClean="0">
                          <a:solidFill>
                            <a:schemeClr val="dk1"/>
                          </a:solidFill>
                          <a:latin typeface="+mn-lt"/>
                          <a:ea typeface="+mn-ea"/>
                          <a:cs typeface="+mn-cs"/>
                        </a:rPr>
                        <a:t> 100 gm  </a:t>
                      </a:r>
                      <a:r>
                        <a:rPr lang="en-IN" sz="1800" b="0" i="0" kern="1200" baseline="0" dirty="0" err="1" smtClean="0">
                          <a:solidFill>
                            <a:schemeClr val="dk1"/>
                          </a:solidFill>
                          <a:latin typeface="+mn-lt"/>
                          <a:ea typeface="+mn-ea"/>
                          <a:cs typeface="+mn-cs"/>
                        </a:rPr>
                        <a:t>Bavistin</a:t>
                      </a:r>
                      <a:r>
                        <a:rPr lang="en-IN" sz="1800" b="0" i="0" kern="1200" baseline="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0" i="0" kern="1200" baseline="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Soak seeds for 30 </a:t>
                      </a:r>
                      <a:r>
                        <a:rPr lang="en-IN" sz="1800" b="0" i="0" kern="1200" dirty="0" err="1" smtClean="0">
                          <a:solidFill>
                            <a:schemeClr val="dk1"/>
                          </a:solidFill>
                          <a:latin typeface="+mn-lt"/>
                          <a:ea typeface="+mn-ea"/>
                          <a:cs typeface="+mn-cs"/>
                        </a:rPr>
                        <a:t>mins</a:t>
                      </a:r>
                      <a:r>
                        <a:rPr lang="en-IN" sz="1800" b="0" i="0" kern="1200" dirty="0" smtClean="0">
                          <a:solidFill>
                            <a:schemeClr val="dk1"/>
                          </a:solidFill>
                          <a:latin typeface="+mn-lt"/>
                          <a:ea typeface="+mn-ea"/>
                          <a:cs typeface="+mn-cs"/>
                        </a:rPr>
                        <a:t>  in a solution- </a:t>
                      </a:r>
                      <a:r>
                        <a:rPr lang="en-IN" sz="1800" b="0" i="0" kern="1200" dirty="0" err="1" smtClean="0">
                          <a:solidFill>
                            <a:schemeClr val="dk1"/>
                          </a:solidFill>
                          <a:latin typeface="+mn-lt"/>
                          <a:ea typeface="+mn-ea"/>
                          <a:cs typeface="+mn-cs"/>
                        </a:rPr>
                        <a:t>Azotobacter</a:t>
                      </a:r>
                      <a:r>
                        <a:rPr lang="en-IN" sz="1800" b="0" i="0" kern="1200" dirty="0" smtClean="0">
                          <a:solidFill>
                            <a:schemeClr val="dk1"/>
                          </a:solidFill>
                          <a:latin typeface="+mn-lt"/>
                          <a:ea typeface="+mn-ea"/>
                          <a:cs typeface="+mn-cs"/>
                        </a:rPr>
                        <a:t> -10 Kg and</a:t>
                      </a:r>
                      <a:r>
                        <a:rPr lang="en-IN" sz="1800" b="0" i="0" kern="1200" baseline="0" dirty="0" smtClean="0">
                          <a:solidFill>
                            <a:schemeClr val="dk1"/>
                          </a:solidFill>
                          <a:latin typeface="+mn-lt"/>
                          <a:ea typeface="+mn-ea"/>
                          <a:cs typeface="+mn-cs"/>
                        </a:rPr>
                        <a:t> </a:t>
                      </a:r>
                      <a:r>
                        <a:rPr lang="en-IN" sz="1800" b="0" i="0" kern="1200" dirty="0" smtClean="0">
                          <a:solidFill>
                            <a:schemeClr val="dk1"/>
                          </a:solidFill>
                          <a:latin typeface="+mn-lt"/>
                          <a:ea typeface="+mn-ea"/>
                          <a:cs typeface="+mn-cs"/>
                        </a:rPr>
                        <a:t>PSB-1.25 Kg</a:t>
                      </a:r>
                      <a:r>
                        <a:rPr lang="en-IN" sz="1800" b="0" i="0" kern="1200" baseline="0" dirty="0" smtClean="0">
                          <a:solidFill>
                            <a:schemeClr val="dk1"/>
                          </a:solidFill>
                          <a:latin typeface="+mn-lt"/>
                          <a:ea typeface="+mn-ea"/>
                          <a:cs typeface="+mn-cs"/>
                        </a:rPr>
                        <a:t> in 100 </a:t>
                      </a:r>
                      <a:r>
                        <a:rPr lang="en-IN" sz="1800" b="0" i="0" kern="1200" baseline="0" dirty="0" err="1" smtClean="0">
                          <a:solidFill>
                            <a:schemeClr val="dk1"/>
                          </a:solidFill>
                          <a:latin typeface="+mn-lt"/>
                          <a:ea typeface="+mn-ea"/>
                          <a:cs typeface="+mn-cs"/>
                        </a:rPr>
                        <a:t>Ltr</a:t>
                      </a:r>
                      <a:r>
                        <a:rPr lang="en-IN" sz="1800" b="0" i="0" kern="1200" baseline="0" dirty="0" smtClean="0">
                          <a:solidFill>
                            <a:schemeClr val="dk1"/>
                          </a:solidFill>
                          <a:latin typeface="+mn-lt"/>
                          <a:ea typeface="+mn-ea"/>
                          <a:cs typeface="+mn-cs"/>
                        </a:rPr>
                        <a:t> water</a:t>
                      </a:r>
                      <a:endParaRPr lang="en-IN" sz="18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aseline="0" dirty="0" smtClean="0"/>
                    </a:p>
                  </a:txBody>
                  <a:tcPr/>
                </a:tc>
              </a:tr>
              <a:tr h="536779">
                <a:tc>
                  <a:txBody>
                    <a:bodyPr/>
                    <a:lstStyle/>
                    <a:p>
                      <a:r>
                        <a:rPr lang="en-IN" sz="1800" dirty="0" smtClean="0"/>
                        <a:t>23</a:t>
                      </a:r>
                      <a:endParaRPr lang="en-IN" sz="1800" dirty="0"/>
                    </a:p>
                  </a:txBody>
                  <a:tcPr/>
                </a:tc>
                <a:tc>
                  <a:txBody>
                    <a:bodyPr/>
                    <a:lstStyle/>
                    <a:p>
                      <a:r>
                        <a:rPr lang="en-IN" sz="1800" b="0" dirty="0" smtClean="0"/>
                        <a:t>Cotton</a:t>
                      </a:r>
                      <a:endParaRPr lang="en-IN" sz="1800" b="0" dirty="0"/>
                    </a:p>
                  </a:txBody>
                  <a:tcPr/>
                </a:tc>
                <a:tc>
                  <a:txBody>
                    <a:bodyPr/>
                    <a:lstStyle/>
                    <a:p>
                      <a:r>
                        <a:rPr lang="en-IN" sz="1800" dirty="0" smtClean="0"/>
                        <a:t>For 1 Kg</a:t>
                      </a:r>
                      <a:r>
                        <a:rPr lang="en-IN" sz="1800" baseline="0" dirty="0" smtClean="0"/>
                        <a:t> seeds  rub </a:t>
                      </a:r>
                      <a:r>
                        <a:rPr lang="en-IN" sz="1800" b="0" i="0" kern="1200" dirty="0" smtClean="0">
                          <a:solidFill>
                            <a:schemeClr val="dk1"/>
                          </a:solidFill>
                          <a:latin typeface="+mn-lt"/>
                          <a:ea typeface="+mn-ea"/>
                          <a:cs typeface="+mn-cs"/>
                        </a:rPr>
                        <a:t>2.5 </a:t>
                      </a:r>
                      <a:r>
                        <a:rPr lang="en-IN" sz="1800" b="0" i="0" kern="1200" dirty="0" err="1" smtClean="0">
                          <a:solidFill>
                            <a:schemeClr val="dk1"/>
                          </a:solidFill>
                          <a:latin typeface="+mn-lt"/>
                          <a:ea typeface="+mn-ea"/>
                          <a:cs typeface="+mn-cs"/>
                        </a:rPr>
                        <a:t>gms</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OR rub </a:t>
                      </a:r>
                      <a:r>
                        <a:rPr lang="en-IN" sz="1800" b="0" i="0" kern="1200" baseline="0" dirty="0" smtClean="0">
                          <a:solidFill>
                            <a:schemeClr val="dk1"/>
                          </a:solidFill>
                          <a:latin typeface="+mn-lt"/>
                          <a:ea typeface="+mn-ea"/>
                          <a:cs typeface="+mn-cs"/>
                        </a:rPr>
                        <a:t>5 </a:t>
                      </a:r>
                      <a:r>
                        <a:rPr lang="en-IN" sz="1800" b="0" i="0" kern="1200" baseline="0" dirty="0" err="1" smtClean="0">
                          <a:solidFill>
                            <a:schemeClr val="dk1"/>
                          </a:solidFill>
                          <a:latin typeface="+mn-lt"/>
                          <a:ea typeface="+mn-ea"/>
                          <a:cs typeface="+mn-cs"/>
                        </a:rPr>
                        <a:t>gms</a:t>
                      </a:r>
                      <a:r>
                        <a:rPr lang="en-IN" sz="1800" b="0" i="0" kern="1200" baseline="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Trichoderma</a:t>
                      </a:r>
                      <a:endParaRPr lang="en-IN" sz="1800" b="0" i="0" kern="1200" dirty="0">
                        <a:solidFill>
                          <a:schemeClr val="dk1"/>
                        </a:solidFill>
                        <a:latin typeface="+mn-lt"/>
                        <a:ea typeface="+mn-ea"/>
                        <a:cs typeface="+mn-cs"/>
                      </a:endParaRPr>
                    </a:p>
                  </a:txBody>
                  <a:tcPr/>
                </a:tc>
              </a:tr>
              <a:tr h="536779">
                <a:tc>
                  <a:txBody>
                    <a:bodyPr/>
                    <a:lstStyle/>
                    <a:p>
                      <a:r>
                        <a:rPr lang="en-IN" sz="1800" dirty="0" smtClean="0"/>
                        <a:t>24</a:t>
                      </a:r>
                      <a:endParaRPr lang="en-IN" sz="1800" dirty="0"/>
                    </a:p>
                  </a:txBody>
                  <a:tcPr/>
                </a:tc>
                <a:tc>
                  <a:txBody>
                    <a:bodyPr/>
                    <a:lstStyle/>
                    <a:p>
                      <a:r>
                        <a:rPr lang="en-IN" sz="1800" dirty="0" smtClean="0"/>
                        <a:t>Turmeric </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u="none" strike="noStrike" kern="1200" dirty="0" smtClean="0">
                          <a:solidFill>
                            <a:schemeClr val="dk1"/>
                          </a:solidFill>
                          <a:latin typeface="+mn-lt"/>
                          <a:ea typeface="+mn-ea"/>
                          <a:cs typeface="+mn-cs"/>
                        </a:rPr>
                        <a:t>For 100-120 Kg seeds </a:t>
                      </a:r>
                      <a:r>
                        <a:rPr lang="en-IN" sz="1800" baseline="0" dirty="0" err="1" smtClean="0"/>
                        <a:t>Quinalphos</a:t>
                      </a:r>
                      <a:r>
                        <a:rPr lang="en-IN" sz="1800" baseline="0" dirty="0" smtClean="0"/>
                        <a:t> 25 EC (25ml) + </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50 WP (10 </a:t>
                      </a:r>
                      <a:r>
                        <a:rPr lang="en-IN" sz="1800" b="0" i="0" kern="1200" dirty="0" err="1" smtClean="0">
                          <a:solidFill>
                            <a:schemeClr val="dk1"/>
                          </a:solidFill>
                          <a:latin typeface="+mn-lt"/>
                          <a:ea typeface="+mn-ea"/>
                          <a:cs typeface="+mn-cs"/>
                        </a:rPr>
                        <a:t>gms</a:t>
                      </a:r>
                      <a:r>
                        <a:rPr lang="en-IN" sz="1800" b="0" i="0" kern="1200" dirty="0" smtClean="0">
                          <a:solidFill>
                            <a:schemeClr val="dk1"/>
                          </a:solidFill>
                          <a:latin typeface="+mn-lt"/>
                          <a:ea typeface="+mn-ea"/>
                          <a:cs typeface="+mn-cs"/>
                        </a:rPr>
                        <a:t>) + 10 </a:t>
                      </a:r>
                      <a:r>
                        <a:rPr lang="en-IN" sz="1800" b="0" i="0" kern="1200" dirty="0" err="1" smtClean="0">
                          <a:solidFill>
                            <a:schemeClr val="dk1"/>
                          </a:solidFill>
                          <a:latin typeface="+mn-lt"/>
                          <a:ea typeface="+mn-ea"/>
                          <a:cs typeface="+mn-cs"/>
                        </a:rPr>
                        <a:t>ltr</a:t>
                      </a:r>
                      <a:r>
                        <a:rPr lang="en-IN" sz="1800" b="0" i="0" kern="1200" baseline="0" dirty="0" smtClean="0">
                          <a:solidFill>
                            <a:schemeClr val="dk1"/>
                          </a:solidFill>
                          <a:latin typeface="+mn-lt"/>
                          <a:ea typeface="+mn-ea"/>
                          <a:cs typeface="+mn-cs"/>
                        </a:rPr>
                        <a:t> water + </a:t>
                      </a:r>
                      <a:r>
                        <a:rPr lang="en-IN" sz="1800" b="0" i="0" kern="1200" dirty="0" smtClean="0">
                          <a:solidFill>
                            <a:schemeClr val="dk1"/>
                          </a:solidFill>
                          <a:latin typeface="+mn-lt"/>
                          <a:ea typeface="+mn-ea"/>
                          <a:cs typeface="+mn-cs"/>
                        </a:rPr>
                        <a:t> </a:t>
                      </a:r>
                      <a:r>
                        <a:rPr lang="en-IN" sz="1800" b="0" i="0" u="none" strike="noStrike" kern="1200" dirty="0" err="1" smtClean="0">
                          <a:solidFill>
                            <a:schemeClr val="dk1"/>
                          </a:solidFill>
                          <a:latin typeface="+mn-lt"/>
                          <a:ea typeface="+mn-ea"/>
                          <a:cs typeface="+mn-cs"/>
                        </a:rPr>
                        <a:t>mancozeb</a:t>
                      </a:r>
                      <a:r>
                        <a:rPr lang="en-IN" sz="1800" b="0" i="0" u="none" strike="noStrike" kern="1200" dirty="0" smtClean="0">
                          <a:solidFill>
                            <a:schemeClr val="dk1"/>
                          </a:solidFill>
                          <a:latin typeface="+mn-lt"/>
                          <a:ea typeface="+mn-ea"/>
                          <a:cs typeface="+mn-cs"/>
                        </a:rPr>
                        <a:t> 75 WP (30 </a:t>
                      </a:r>
                      <a:r>
                        <a:rPr lang="en-IN" sz="1800" b="0" i="0" u="none" strike="noStrike" kern="1200" dirty="0" err="1" smtClean="0">
                          <a:solidFill>
                            <a:schemeClr val="dk1"/>
                          </a:solidFill>
                          <a:latin typeface="+mn-lt"/>
                          <a:ea typeface="+mn-ea"/>
                          <a:cs typeface="+mn-cs"/>
                        </a:rPr>
                        <a:t>gms</a:t>
                      </a:r>
                      <a:r>
                        <a:rPr lang="en-IN" sz="1800" b="0" i="0" u="none" strike="noStrike" kern="1200" dirty="0" smtClean="0">
                          <a:solidFill>
                            <a:schemeClr val="dk1"/>
                          </a:solidFill>
                          <a:latin typeface="+mn-lt"/>
                          <a:ea typeface="+mn-ea"/>
                          <a:cs typeface="+mn-cs"/>
                        </a:rPr>
                        <a:t>) solution</a:t>
                      </a:r>
                      <a:endParaRPr lang="en-IN" sz="1800" dirty="0"/>
                    </a:p>
                  </a:txBody>
                  <a:tcPr/>
                </a:tc>
              </a:tr>
            </a:tbl>
          </a:graphicData>
        </a:graphic>
      </p:graphicFrame>
      <p:sp>
        <p:nvSpPr>
          <p:cNvPr id="4" name="Footer Placeholder 3"/>
          <p:cNvSpPr>
            <a:spLocks noGrp="1"/>
          </p:cNvSpPr>
          <p:nvPr>
            <p:ph type="ftr" sz="quarter" idx="11"/>
          </p:nvPr>
        </p:nvSpPr>
        <p:spPr>
          <a:xfrm>
            <a:off x="3124200" y="632460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12</a:t>
            </a:fld>
            <a:endParaRPr lang="en-IN"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4080" y="2819400"/>
            <a:ext cx="6480720" cy="1143000"/>
          </a:xfrm>
        </p:spPr>
        <p:txBody>
          <a:bodyPr/>
          <a:lstStyle/>
          <a:p>
            <a:r>
              <a:rPr lang="en-US" dirty="0" smtClean="0"/>
              <a:t>Thank you</a:t>
            </a:r>
            <a:endParaRPr lang="en-US"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13</a:t>
            </a:fld>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Seed Treatment</a:t>
            </a:r>
            <a:endParaRPr lang="en-US" dirty="0"/>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2</a:t>
            </a:fld>
            <a:endParaRPr lang="en-IN" dirty="0"/>
          </a:p>
        </p:txBody>
      </p:sp>
      <p:sp>
        <p:nvSpPr>
          <p:cNvPr id="13" name="Content Placeholder 2"/>
          <p:cNvSpPr>
            <a:spLocks noGrp="1"/>
          </p:cNvSpPr>
          <p:nvPr>
            <p:ph idx="1"/>
          </p:nvPr>
        </p:nvSpPr>
        <p:spPr>
          <a:xfrm>
            <a:off x="494840" y="2306216"/>
            <a:ext cx="8064896" cy="1884784"/>
          </a:xfrm>
        </p:spPr>
        <p:txBody>
          <a:bodyPr>
            <a:normAutofit/>
          </a:bodyPr>
          <a:lstStyle/>
          <a:p>
            <a:pPr algn="just">
              <a:buFont typeface="Arial" charset="0"/>
              <a:buNone/>
            </a:pPr>
            <a:r>
              <a:rPr lang="en-US" sz="2400" dirty="0" smtClean="0">
                <a:solidFill>
                  <a:schemeClr val="tx1"/>
                </a:solidFill>
              </a:rPr>
              <a:t>	Seed treatments, in broad terms, are the application of biological, physical and chemical agents and techniques to seed that provide protection to seeds and plants and improve the establishment of healthy crops. </a:t>
            </a:r>
            <a:endParaRPr lang="en-US" sz="2400" b="1" dirty="0"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a:t>
            </a:r>
            <a:endParaRPr lang="en-US" dirty="0"/>
          </a:p>
        </p:txBody>
      </p:sp>
      <p:sp>
        <p:nvSpPr>
          <p:cNvPr id="3" name="Content Placeholder 2"/>
          <p:cNvSpPr>
            <a:spLocks noGrp="1"/>
          </p:cNvSpPr>
          <p:nvPr>
            <p:ph idx="1"/>
          </p:nvPr>
        </p:nvSpPr>
        <p:spPr>
          <a:xfrm>
            <a:off x="494840" y="2548136"/>
            <a:ext cx="8064896" cy="2404864"/>
          </a:xfrm>
        </p:spPr>
        <p:txBody>
          <a:bodyPr>
            <a:normAutofit/>
          </a:bodyPr>
          <a:lstStyle/>
          <a:p>
            <a:pPr marL="274320" indent="-274320">
              <a:buSzPct val="121000"/>
              <a:defRPr/>
            </a:pPr>
            <a:r>
              <a:rPr lang="en-US" sz="2800" b="1" dirty="0" smtClean="0">
                <a:solidFill>
                  <a:srgbClr val="002060"/>
                </a:solidFill>
                <a:latin typeface="+mj-lt"/>
                <a:cs typeface="Arial" pitchFamily="34" charset="0"/>
              </a:rPr>
              <a:t>To study the importance of seed treatment and methods of treating seed and </a:t>
            </a:r>
            <a:r>
              <a:rPr lang="en-US" sz="2800" b="1" dirty="0" smtClean="0">
                <a:solidFill>
                  <a:srgbClr val="002060"/>
                </a:solidFill>
                <a:latin typeface="+mj-lt"/>
                <a:cs typeface="Arial" pitchFamily="34" charset="0"/>
              </a:rPr>
              <a:t>seedling.</a:t>
            </a:r>
            <a:endParaRPr lang="en-US" sz="2800" b="1" dirty="0" smtClean="0">
              <a:solidFill>
                <a:srgbClr val="002060"/>
              </a:solidFill>
              <a:latin typeface="+mj-lt"/>
              <a:cs typeface="Arial" pitchFamily="34" charset="0"/>
            </a:endParaRPr>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3</a:t>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HOW SEED TREATMENTS ARE APPLIED?</a:t>
            </a:r>
            <a:endParaRPr lang="en-IN" sz="3200" dirty="0"/>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4</a:t>
            </a:fld>
            <a:endParaRPr lang="en-IN" dirty="0"/>
          </a:p>
        </p:txBody>
      </p:sp>
      <p:sp>
        <p:nvSpPr>
          <p:cNvPr id="7" name="Content Placeholder 2"/>
          <p:cNvSpPr>
            <a:spLocks noGrp="1"/>
          </p:cNvSpPr>
          <p:nvPr>
            <p:ph idx="1"/>
          </p:nvPr>
        </p:nvSpPr>
        <p:spPr>
          <a:xfrm>
            <a:off x="228600" y="1772816"/>
            <a:ext cx="8610600" cy="4399384"/>
          </a:xfrm>
        </p:spPr>
        <p:txBody>
          <a:bodyPr>
            <a:noAutofit/>
          </a:bodyPr>
          <a:lstStyle/>
          <a:p>
            <a:pPr algn="just"/>
            <a:r>
              <a:rPr lang="en-US" sz="1900" dirty="0" smtClean="0">
                <a:solidFill>
                  <a:schemeClr val="tx1"/>
                </a:solidFill>
              </a:rPr>
              <a:t>Seed treatment is a term that describes both products and processes. Processes range from basic dressing to coating and </a:t>
            </a:r>
            <a:r>
              <a:rPr lang="en-US" sz="1900" dirty="0" err="1" smtClean="0">
                <a:solidFill>
                  <a:schemeClr val="tx1"/>
                </a:solidFill>
              </a:rPr>
              <a:t>pelleting</a:t>
            </a:r>
            <a:r>
              <a:rPr lang="en-US" sz="1900" dirty="0" smtClean="0">
                <a:solidFill>
                  <a:schemeClr val="tx1"/>
                </a:solidFill>
              </a:rPr>
              <a:t>. In all cases, the basis of good application techniques is to deliver the product to the seed at the correct dose and as uniformly as possible from seed to seed.</a:t>
            </a:r>
          </a:p>
          <a:p>
            <a:pPr algn="just"/>
            <a:r>
              <a:rPr lang="en-US" sz="1900" b="1" dirty="0" smtClean="0">
                <a:solidFill>
                  <a:schemeClr val="tx1"/>
                </a:solidFill>
              </a:rPr>
              <a:t>Seed Dressing: </a:t>
            </a:r>
            <a:r>
              <a:rPr lang="en-US" sz="1900" dirty="0" smtClean="0">
                <a:solidFill>
                  <a:schemeClr val="tx1"/>
                </a:solidFill>
              </a:rPr>
              <a:t>The most common method of seed treatment. The seed is either dressed with a dry formulation or wet treated with a slurry or liquid formulation. Dressings are applied both on-farm or in specialized seed treatment facilities.</a:t>
            </a:r>
          </a:p>
          <a:p>
            <a:pPr algn="just"/>
            <a:r>
              <a:rPr lang="en-US" sz="1900" b="1" dirty="0" smtClean="0">
                <a:solidFill>
                  <a:schemeClr val="tx1"/>
                </a:solidFill>
              </a:rPr>
              <a:t>Seed Coating: </a:t>
            </a:r>
            <a:r>
              <a:rPr lang="en-US" sz="1900" dirty="0" smtClean="0">
                <a:solidFill>
                  <a:schemeClr val="tx1"/>
                </a:solidFill>
              </a:rPr>
              <a:t>A special binder is used with a formulation to enhance adherence to the seed and begin to impact seed size and shape. Coatings require advanced treatment application technology.</a:t>
            </a:r>
          </a:p>
          <a:p>
            <a:pPr algn="just"/>
            <a:r>
              <a:rPr lang="en-US" sz="1900" b="1" dirty="0" smtClean="0">
                <a:solidFill>
                  <a:schemeClr val="tx1"/>
                </a:solidFill>
              </a:rPr>
              <a:t>Seed </a:t>
            </a:r>
            <a:r>
              <a:rPr lang="en-US" sz="1900" b="1" dirty="0" err="1" smtClean="0">
                <a:solidFill>
                  <a:schemeClr val="tx1"/>
                </a:solidFill>
              </a:rPr>
              <a:t>Pelleting</a:t>
            </a:r>
            <a:r>
              <a:rPr lang="en-US" sz="1900" b="1" dirty="0" smtClean="0">
                <a:solidFill>
                  <a:schemeClr val="tx1"/>
                </a:solidFill>
              </a:rPr>
              <a:t>: </a:t>
            </a:r>
            <a:r>
              <a:rPr lang="en-US" sz="1900" dirty="0" smtClean="0">
                <a:solidFill>
                  <a:schemeClr val="tx1"/>
                </a:solidFill>
              </a:rPr>
              <a:t>The most sophisticated seed treatment technology, resulting in changing the physical shape of a seed to enhance </a:t>
            </a:r>
            <a:r>
              <a:rPr lang="en-US" sz="1900" dirty="0" err="1" smtClean="0">
                <a:solidFill>
                  <a:schemeClr val="tx1"/>
                </a:solidFill>
              </a:rPr>
              <a:t>plantability</a:t>
            </a:r>
            <a:r>
              <a:rPr lang="en-US" sz="1900" dirty="0" smtClean="0">
                <a:solidFill>
                  <a:schemeClr val="tx1"/>
                </a:solidFill>
              </a:rPr>
              <a:t> and handling. </a:t>
            </a:r>
            <a:r>
              <a:rPr lang="en-US" sz="1900" dirty="0" err="1" smtClean="0">
                <a:solidFill>
                  <a:schemeClr val="tx1"/>
                </a:solidFill>
              </a:rPr>
              <a:t>Pelleting</a:t>
            </a:r>
            <a:r>
              <a:rPr lang="en-US" sz="1900" dirty="0" smtClean="0">
                <a:solidFill>
                  <a:schemeClr val="tx1"/>
                </a:solidFill>
              </a:rPr>
              <a:t> requires specialized application machinery and techniques and is the most expensive of the applications.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ENVIRONMENTAL FACTORS AND</a:t>
            </a:r>
            <a:br>
              <a:rPr lang="en-US" sz="3600" dirty="0" smtClean="0"/>
            </a:br>
            <a:r>
              <a:rPr lang="en-US" sz="3600" dirty="0" smtClean="0"/>
              <a:t>SEED GERMINATION</a:t>
            </a:r>
            <a:endParaRPr lang="en-IN" sz="3600" dirty="0"/>
          </a:p>
        </p:txBody>
      </p:sp>
      <p:sp>
        <p:nvSpPr>
          <p:cNvPr id="7" name="Content Placeholder 6"/>
          <p:cNvSpPr>
            <a:spLocks noGrp="1"/>
          </p:cNvSpPr>
          <p:nvPr>
            <p:ph sz="half" idx="1"/>
          </p:nvPr>
        </p:nvSpPr>
        <p:spPr>
          <a:xfrm>
            <a:off x="457200" y="2667000"/>
            <a:ext cx="2590800" cy="2209800"/>
          </a:xfrm>
        </p:spPr>
        <p:txBody>
          <a:bodyPr/>
          <a:lstStyle/>
          <a:p>
            <a:r>
              <a:rPr lang="en-US" dirty="0" smtClean="0">
                <a:solidFill>
                  <a:schemeClr val="tx1"/>
                </a:solidFill>
              </a:rPr>
              <a:t>Water</a:t>
            </a:r>
          </a:p>
          <a:p>
            <a:r>
              <a:rPr lang="en-US" dirty="0" smtClean="0">
                <a:solidFill>
                  <a:schemeClr val="tx1"/>
                </a:solidFill>
              </a:rPr>
              <a:t>Temperature</a:t>
            </a:r>
          </a:p>
          <a:p>
            <a:r>
              <a:rPr lang="en-US" dirty="0" smtClean="0">
                <a:solidFill>
                  <a:schemeClr val="tx1"/>
                </a:solidFill>
              </a:rPr>
              <a:t>Oxygen</a:t>
            </a:r>
          </a:p>
          <a:p>
            <a:r>
              <a:rPr lang="en-US" dirty="0" smtClean="0">
                <a:solidFill>
                  <a:schemeClr val="tx1"/>
                </a:solidFill>
              </a:rPr>
              <a:t>Light</a:t>
            </a:r>
            <a:endParaRPr lang="en-US" dirty="0" smtClean="0">
              <a:solidFill>
                <a:schemeClr val="tx1"/>
              </a:solidFill>
            </a:endParaRPr>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5</a:t>
            </a:fld>
            <a:endParaRPr lang="en-IN" dirty="0"/>
          </a:p>
        </p:txBody>
      </p:sp>
      <p:pic>
        <p:nvPicPr>
          <p:cNvPr id="9" name="Picture 3"/>
          <p:cNvPicPr>
            <a:picLocks noGrp="1" noChangeAspect="1" noChangeArrowheads="1"/>
          </p:cNvPicPr>
          <p:nvPr>
            <p:ph sz="half" idx="2"/>
          </p:nvPr>
        </p:nvPicPr>
        <p:blipFill>
          <a:blip r:embed="rId2"/>
          <a:srcRect/>
          <a:stretch>
            <a:fillRect/>
          </a:stretch>
        </p:blipFill>
        <p:spPr bwMode="auto">
          <a:xfrm>
            <a:off x="4648200" y="2362200"/>
            <a:ext cx="36576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Seed Treatment</a:t>
            </a:r>
            <a:endParaRPr lang="en-US" dirty="0"/>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6</a:t>
            </a:fld>
            <a:endParaRPr lang="en-IN" dirty="0"/>
          </a:p>
        </p:txBody>
      </p:sp>
      <p:sp>
        <p:nvSpPr>
          <p:cNvPr id="8" name="Content Placeholder 3"/>
          <p:cNvSpPr>
            <a:spLocks noGrp="1"/>
          </p:cNvSpPr>
          <p:nvPr>
            <p:ph idx="1"/>
          </p:nvPr>
        </p:nvSpPr>
        <p:spPr>
          <a:xfrm>
            <a:off x="304800" y="1676400"/>
            <a:ext cx="8534400" cy="4572000"/>
          </a:xfrm>
        </p:spPr>
        <p:txBody>
          <a:bodyPr>
            <a:noAutofit/>
          </a:bodyPr>
          <a:lstStyle/>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Good quality seeds are the most important inputs in agriculture. </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Seeds are treated before sowing for different purposes.</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Seeds are treated with cow dung or red earth by the ancestors.</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Cottons seeds are treated with cow dung, red earth, H</a:t>
            </a:r>
            <a:r>
              <a:rPr lang="en-US" sz="2000" baseline="-25000" dirty="0" smtClean="0">
                <a:solidFill>
                  <a:schemeClr val="tx1"/>
                </a:solidFill>
                <a:latin typeface="+mj-lt"/>
                <a:cs typeface="Arial" pitchFamily="34" charset="0"/>
              </a:rPr>
              <a:t>2</a:t>
            </a:r>
            <a:r>
              <a:rPr lang="en-US" sz="2000" dirty="0" smtClean="0">
                <a:solidFill>
                  <a:schemeClr val="tx1"/>
                </a:solidFill>
                <a:latin typeface="+mj-lt"/>
                <a:cs typeface="Arial" pitchFamily="34" charset="0"/>
              </a:rPr>
              <a:t>SO</a:t>
            </a:r>
            <a:r>
              <a:rPr lang="en-US" sz="2000" baseline="-25000" dirty="0" smtClean="0">
                <a:solidFill>
                  <a:schemeClr val="tx1"/>
                </a:solidFill>
                <a:latin typeface="+mj-lt"/>
                <a:cs typeface="Arial" pitchFamily="34" charset="0"/>
              </a:rPr>
              <a:t>4</a:t>
            </a:r>
            <a:r>
              <a:rPr lang="en-US" sz="2000" dirty="0" smtClean="0">
                <a:solidFill>
                  <a:schemeClr val="tx1"/>
                </a:solidFill>
                <a:latin typeface="+mj-lt"/>
                <a:cs typeface="Arial" pitchFamily="34" charset="0"/>
              </a:rPr>
              <a:t> which makes easy during sowing.</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Fungicides or insecticides are used to control the pest and diseases of crops and treating with small quantity may reduce the ill effects besides reducing the chemicals and spraying cost. </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Seeds are treated with hot water or acid or hormones etc. to break the dormancy. </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Planting methods vary with individual crops. Broadcasting is the most predominant method of sowing besides drilling, planting and transplanting.</a:t>
            </a:r>
          </a:p>
          <a:p>
            <a:pPr marL="274320" indent="-274320" eaLnBrk="1" fontAlgn="auto" hangingPunct="1">
              <a:spcAft>
                <a:spcPts val="0"/>
              </a:spcAft>
              <a:buSzPct val="121000"/>
              <a:buFont typeface="Arial" pitchFamily="34" charset="0"/>
              <a:buChar char="•"/>
              <a:defRPr/>
            </a:pPr>
            <a:r>
              <a:rPr lang="en-US" sz="2000" dirty="0" smtClean="0">
                <a:solidFill>
                  <a:schemeClr val="tx1"/>
                </a:solidFill>
                <a:latin typeface="+mj-lt"/>
                <a:cs typeface="Arial" pitchFamily="34" charset="0"/>
              </a:rPr>
              <a:t>Seeds are sown either wet or dry condition according to the type of crops. </a:t>
            </a:r>
          </a:p>
          <a:p>
            <a:pPr marL="274320" indent="-274320" eaLnBrk="1" fontAlgn="auto" hangingPunct="1">
              <a:spcAft>
                <a:spcPts val="0"/>
              </a:spcAft>
              <a:buFont typeface="Wingdings"/>
              <a:buChar char=""/>
              <a:defRPr/>
            </a:pPr>
            <a:endParaRPr lang="en-US" sz="2000" dirty="0">
              <a:solidFill>
                <a:schemeClr val="tx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2000"/>
                                        <p:tgtEl>
                                          <p:spTgt spid="8">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fade">
                                      <p:cBhvr>
                                        <p:cTn id="11" dur="2000"/>
                                        <p:tgtEl>
                                          <p:spTgt spid="8">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2000"/>
                                        <p:tgtEl>
                                          <p:spTgt spid="8">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Effect transition="in" filter="fade">
                                      <p:cBhvr>
                                        <p:cTn id="19" dur="2000"/>
                                        <p:tgtEl>
                                          <p:spTgt spid="8">
                                            <p:txEl>
                                              <p:pRg st="3" end="3"/>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2000"/>
                                        <p:tgtEl>
                                          <p:spTgt spid="8">
                                            <p:txEl>
                                              <p:pRg st="4" end="4"/>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2000"/>
                                        <p:tgtEl>
                                          <p:spTgt spid="8">
                                            <p:txEl>
                                              <p:pRg st="5" end="5"/>
                                            </p:txEl>
                                          </p:spTgt>
                                        </p:tgtEl>
                                      </p:cBhvr>
                                    </p:animEffect>
                                  </p:childTnLst>
                                </p:cTn>
                              </p:par>
                            </p:childTnLst>
                          </p:cTn>
                        </p:par>
                        <p:par>
                          <p:cTn id="28" fill="hold">
                            <p:stCondLst>
                              <p:cond delay="12000"/>
                            </p:stCondLst>
                            <p:childTnLst>
                              <p:par>
                                <p:cTn id="29" presetID="10" presetClass="entr" presetSubtype="0" fill="hold" nodeType="after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Effect transition="in" filter="fade">
                                      <p:cBhvr>
                                        <p:cTn id="31" dur="2000"/>
                                        <p:tgtEl>
                                          <p:spTgt spid="8">
                                            <p:txEl>
                                              <p:pRg st="6" end="6"/>
                                            </p:txEl>
                                          </p:spTgt>
                                        </p:tgtEl>
                                      </p:cBhvr>
                                    </p:animEffect>
                                  </p:childTnLst>
                                </p:cTn>
                              </p:par>
                            </p:childTnLst>
                          </p:cTn>
                        </p:par>
                        <p:par>
                          <p:cTn id="32" fill="hold">
                            <p:stCondLst>
                              <p:cond delay="14000"/>
                            </p:stCondLst>
                            <p:childTnLst>
                              <p:par>
                                <p:cTn id="33" presetID="10" presetClass="entr" presetSubtype="0" fill="hold" nodeType="after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animEffect transition="in" filter="fade">
                                      <p:cBhvr>
                                        <p:cTn id="35" dur="20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280" y="2667000"/>
            <a:ext cx="6480720" cy="1143000"/>
          </a:xfrm>
        </p:spPr>
        <p:txBody>
          <a:bodyPr/>
          <a:lstStyle/>
          <a:p>
            <a:r>
              <a:rPr lang="en-IN" sz="4400" dirty="0" smtClean="0"/>
              <a:t>Seed treatments based on crop classification</a:t>
            </a:r>
            <a:endParaRPr lang="en-IN" sz="4400"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7</a:t>
            </a:fld>
            <a:endParaRPr lang="en-IN"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81000"/>
            <a:ext cx="6172200" cy="1143000"/>
          </a:xfrm>
        </p:spPr>
        <p:txBody>
          <a:bodyPr/>
          <a:lstStyle/>
          <a:p>
            <a:r>
              <a:rPr lang="en-IN" dirty="0" smtClean="0"/>
              <a:t>Seed treatment : Vegetables </a:t>
            </a:r>
            <a:endParaRPr lang="en-IN" dirty="0"/>
          </a:p>
        </p:txBody>
      </p:sp>
      <p:graphicFrame>
        <p:nvGraphicFramePr>
          <p:cNvPr id="6" name="Content Placeholder 5"/>
          <p:cNvGraphicFramePr>
            <a:graphicFrameLocks noGrp="1"/>
          </p:cNvGraphicFramePr>
          <p:nvPr>
            <p:ph idx="1"/>
          </p:nvPr>
        </p:nvGraphicFramePr>
        <p:xfrm>
          <a:off x="495300" y="2001838"/>
          <a:ext cx="8191500" cy="3636962"/>
        </p:xfrm>
        <a:graphic>
          <a:graphicData uri="http://schemas.openxmlformats.org/drawingml/2006/table">
            <a:tbl>
              <a:tblPr firstRow="1" bandRow="1">
                <a:tableStyleId>{5C22544A-7EE6-4342-B048-85BDC9FD1C3A}</a:tableStyleId>
              </a:tblPr>
              <a:tblGrid>
                <a:gridCol w="1044900"/>
                <a:gridCol w="1935000"/>
                <a:gridCol w="5211600"/>
              </a:tblGrid>
              <a:tr h="507355">
                <a:tc>
                  <a:txBody>
                    <a:bodyPr/>
                    <a:lstStyle/>
                    <a:p>
                      <a:r>
                        <a:rPr lang="en-IN" sz="2000" dirty="0" smtClean="0"/>
                        <a:t>S. No</a:t>
                      </a:r>
                      <a:endParaRPr lang="en-IN" sz="2000" dirty="0"/>
                    </a:p>
                  </a:txBody>
                  <a:tcPr/>
                </a:tc>
                <a:tc>
                  <a:txBody>
                    <a:bodyPr/>
                    <a:lstStyle/>
                    <a:p>
                      <a:r>
                        <a:rPr lang="en-IN" sz="2000" dirty="0" smtClean="0"/>
                        <a:t>Crop Name </a:t>
                      </a:r>
                      <a:endParaRPr lang="en-IN" sz="2000" dirty="0"/>
                    </a:p>
                  </a:txBody>
                  <a:tcPr/>
                </a:tc>
                <a:tc>
                  <a:txBody>
                    <a:bodyPr/>
                    <a:lstStyle/>
                    <a:p>
                      <a:r>
                        <a:rPr lang="en-IN" sz="2000" dirty="0" smtClean="0"/>
                        <a:t>                                    Treatment </a:t>
                      </a:r>
                      <a:endParaRPr lang="en-IN" sz="2000" dirty="0"/>
                    </a:p>
                  </a:txBody>
                  <a:tcPr/>
                </a:tc>
              </a:tr>
              <a:tr h="507355">
                <a:tc>
                  <a:txBody>
                    <a:bodyPr/>
                    <a:lstStyle/>
                    <a:p>
                      <a:r>
                        <a:rPr lang="en-IN" sz="2000" dirty="0" smtClean="0"/>
                        <a:t>1</a:t>
                      </a:r>
                      <a:endParaRPr lang="en-IN" sz="2000" dirty="0"/>
                    </a:p>
                  </a:txBody>
                  <a:tcPr/>
                </a:tc>
                <a:tc>
                  <a:txBody>
                    <a:bodyPr/>
                    <a:lstStyle/>
                    <a:p>
                      <a:r>
                        <a:rPr lang="en-IN" sz="2000" dirty="0" err="1" smtClean="0"/>
                        <a:t>Brinjal</a:t>
                      </a:r>
                      <a:endParaRPr lang="en-IN" sz="2000" dirty="0"/>
                    </a:p>
                  </a:txBody>
                  <a:tcPr/>
                </a:tc>
                <a:tc>
                  <a:txBody>
                    <a:bodyPr/>
                    <a:lstStyle/>
                    <a:p>
                      <a:r>
                        <a:rPr lang="en-IN" sz="2000" dirty="0" smtClean="0"/>
                        <a:t>For 1 Kg</a:t>
                      </a:r>
                      <a:r>
                        <a:rPr lang="en-IN" sz="2000" baseline="0" dirty="0" smtClean="0"/>
                        <a:t> seeds  rub 3 </a:t>
                      </a:r>
                      <a:r>
                        <a:rPr lang="en-IN" sz="2000" baseline="0" dirty="0" err="1" smtClean="0"/>
                        <a:t>gms</a:t>
                      </a:r>
                      <a:r>
                        <a:rPr lang="en-IN" sz="2000" baseline="0" dirty="0" smtClean="0"/>
                        <a:t>  </a:t>
                      </a:r>
                      <a:r>
                        <a:rPr lang="en-IN" sz="2000" b="0" i="0" kern="1200" dirty="0" err="1" smtClean="0">
                          <a:solidFill>
                            <a:schemeClr val="dk1"/>
                          </a:solidFill>
                          <a:latin typeface="+mn-lt"/>
                          <a:ea typeface="+mn-ea"/>
                          <a:cs typeface="+mn-cs"/>
                        </a:rPr>
                        <a:t>Thirum</a:t>
                      </a:r>
                      <a:endParaRPr lang="en-IN" sz="2000" dirty="0"/>
                    </a:p>
                  </a:txBody>
                  <a:tcPr/>
                </a:tc>
              </a:tr>
              <a:tr h="507355">
                <a:tc>
                  <a:txBody>
                    <a:bodyPr/>
                    <a:lstStyle/>
                    <a:p>
                      <a:r>
                        <a:rPr lang="en-IN" sz="2000" dirty="0" smtClean="0"/>
                        <a:t>2</a:t>
                      </a:r>
                      <a:endParaRPr lang="en-IN" sz="2000" dirty="0"/>
                    </a:p>
                  </a:txBody>
                  <a:tcPr/>
                </a:tc>
                <a:tc>
                  <a:txBody>
                    <a:bodyPr/>
                    <a:lstStyle/>
                    <a:p>
                      <a:r>
                        <a:rPr lang="en-IN" sz="2000" b="0" i="0" u="none" strike="noStrike" kern="1200" dirty="0" smtClean="0">
                          <a:solidFill>
                            <a:schemeClr val="dk1"/>
                          </a:solidFill>
                          <a:latin typeface="+mn-lt"/>
                          <a:ea typeface="+mn-ea"/>
                          <a:cs typeface="+mn-cs"/>
                        </a:rPr>
                        <a:t>Tomato</a:t>
                      </a:r>
                      <a:endParaRPr lang="en-IN" sz="2000" b="0" dirty="0"/>
                    </a:p>
                  </a:txBody>
                  <a:tcPr/>
                </a:tc>
                <a:tc>
                  <a:txBody>
                    <a:bodyPr/>
                    <a:lstStyle/>
                    <a:p>
                      <a:r>
                        <a:rPr lang="en-IN" sz="2000" dirty="0" smtClean="0"/>
                        <a:t>For 1 Kg</a:t>
                      </a:r>
                      <a:r>
                        <a:rPr lang="en-IN" sz="2000" baseline="0" dirty="0" smtClean="0"/>
                        <a:t> seeds  rub 3 </a:t>
                      </a:r>
                      <a:r>
                        <a:rPr lang="en-IN" sz="2000" baseline="0" dirty="0" err="1" smtClean="0"/>
                        <a:t>gms</a:t>
                      </a:r>
                      <a:r>
                        <a:rPr lang="en-IN" sz="2000" baseline="0" dirty="0" smtClean="0"/>
                        <a:t>  </a:t>
                      </a:r>
                      <a:r>
                        <a:rPr lang="en-IN" sz="2000" b="0" i="0" kern="1200" dirty="0" err="1" smtClean="0">
                          <a:solidFill>
                            <a:schemeClr val="dk1"/>
                          </a:solidFill>
                          <a:latin typeface="+mn-lt"/>
                          <a:ea typeface="+mn-ea"/>
                          <a:cs typeface="+mn-cs"/>
                        </a:rPr>
                        <a:t>Thirum</a:t>
                      </a:r>
                      <a:endParaRPr lang="en-IN" sz="2000" dirty="0"/>
                    </a:p>
                  </a:txBody>
                  <a:tcPr/>
                </a:tc>
              </a:tr>
              <a:tr h="507355">
                <a:tc>
                  <a:txBody>
                    <a:bodyPr/>
                    <a:lstStyle/>
                    <a:p>
                      <a:r>
                        <a:rPr lang="en-IN" sz="2000" dirty="0" smtClean="0"/>
                        <a:t>3</a:t>
                      </a:r>
                      <a:endParaRPr lang="en-IN" sz="2000" dirty="0"/>
                    </a:p>
                  </a:txBody>
                  <a:tcPr/>
                </a:tc>
                <a:tc>
                  <a:txBody>
                    <a:bodyPr/>
                    <a:lstStyle/>
                    <a:p>
                      <a:r>
                        <a:rPr lang="en-IN" sz="2000" dirty="0" smtClean="0"/>
                        <a:t>Chilli</a:t>
                      </a:r>
                      <a:endParaRPr lang="en-IN" sz="2000" dirty="0"/>
                    </a:p>
                  </a:txBody>
                  <a:tcPr/>
                </a:tc>
                <a:tc>
                  <a:txBody>
                    <a:bodyPr/>
                    <a:lstStyle/>
                    <a:p>
                      <a:r>
                        <a:rPr lang="en-IN" sz="2000" dirty="0" smtClean="0"/>
                        <a:t>For 1 Kg</a:t>
                      </a:r>
                      <a:r>
                        <a:rPr lang="en-IN" sz="2000" baseline="0" dirty="0" smtClean="0"/>
                        <a:t> seeds  rub 3 </a:t>
                      </a:r>
                      <a:r>
                        <a:rPr lang="en-IN" sz="2000" baseline="0" dirty="0" err="1" smtClean="0"/>
                        <a:t>gms</a:t>
                      </a:r>
                      <a:r>
                        <a:rPr lang="en-IN" sz="2000" baseline="0" dirty="0" smtClean="0"/>
                        <a:t>  </a:t>
                      </a:r>
                      <a:r>
                        <a:rPr lang="en-IN" sz="2000" b="0" i="0" kern="1200" dirty="0" err="1" smtClean="0">
                          <a:solidFill>
                            <a:schemeClr val="dk1"/>
                          </a:solidFill>
                          <a:latin typeface="+mn-lt"/>
                          <a:ea typeface="+mn-ea"/>
                          <a:cs typeface="+mn-cs"/>
                        </a:rPr>
                        <a:t>Thirum</a:t>
                      </a:r>
                      <a:endParaRPr lang="en-IN" sz="2000" dirty="0"/>
                    </a:p>
                  </a:txBody>
                  <a:tcPr/>
                </a:tc>
              </a:tr>
              <a:tr h="507355">
                <a:tc>
                  <a:txBody>
                    <a:bodyPr/>
                    <a:lstStyle/>
                    <a:p>
                      <a:r>
                        <a:rPr lang="en-IN" sz="2000" dirty="0" smtClean="0"/>
                        <a:t>4</a:t>
                      </a:r>
                      <a:endParaRPr lang="en-IN" sz="2000" dirty="0"/>
                    </a:p>
                  </a:txBody>
                  <a:tcPr/>
                </a:tc>
                <a:tc>
                  <a:txBody>
                    <a:bodyPr/>
                    <a:lstStyle/>
                    <a:p>
                      <a:r>
                        <a:rPr lang="en-IN" sz="2000" dirty="0" err="1" smtClean="0"/>
                        <a:t>Methi</a:t>
                      </a:r>
                      <a:endParaRPr lang="en-IN" sz="2000" dirty="0"/>
                    </a:p>
                  </a:txBody>
                  <a:tcPr/>
                </a:tc>
                <a:tc>
                  <a:txBody>
                    <a:bodyPr/>
                    <a:lstStyle/>
                    <a:p>
                      <a:r>
                        <a:rPr lang="en-IN" sz="2000" dirty="0" smtClean="0"/>
                        <a:t>For 1 Kg</a:t>
                      </a:r>
                      <a:r>
                        <a:rPr lang="en-IN" sz="2000" baseline="0" dirty="0" smtClean="0"/>
                        <a:t> seeds  rub 3 </a:t>
                      </a:r>
                      <a:r>
                        <a:rPr lang="en-IN" sz="2000" baseline="0" dirty="0" err="1" smtClean="0"/>
                        <a:t>gms</a:t>
                      </a:r>
                      <a:r>
                        <a:rPr lang="en-IN" sz="2000" baseline="0" dirty="0" smtClean="0"/>
                        <a:t> </a:t>
                      </a:r>
                      <a:r>
                        <a:rPr lang="en-IN" sz="2000" b="0" i="0" kern="1200" dirty="0" smtClean="0">
                          <a:solidFill>
                            <a:schemeClr val="dk1"/>
                          </a:solidFill>
                          <a:latin typeface="+mn-lt"/>
                          <a:ea typeface="+mn-ea"/>
                          <a:cs typeface="+mn-cs"/>
                        </a:rPr>
                        <a:t> captain</a:t>
                      </a:r>
                      <a:endParaRPr lang="en-IN" sz="2000" dirty="0"/>
                    </a:p>
                  </a:txBody>
                  <a:tcPr/>
                </a:tc>
              </a:tr>
              <a:tr h="507355">
                <a:tc>
                  <a:txBody>
                    <a:bodyPr/>
                    <a:lstStyle/>
                    <a:p>
                      <a:r>
                        <a:rPr lang="en-IN" sz="2000" dirty="0" smtClean="0"/>
                        <a:t>5</a:t>
                      </a:r>
                      <a:endParaRPr lang="en-IN" sz="2000" dirty="0"/>
                    </a:p>
                  </a:txBody>
                  <a:tcPr/>
                </a:tc>
                <a:tc>
                  <a:txBody>
                    <a:bodyPr/>
                    <a:lstStyle/>
                    <a:p>
                      <a:r>
                        <a:rPr lang="en-IN" sz="2000" b="0" i="0" u="none" strike="noStrike" kern="1200" dirty="0" smtClean="0">
                          <a:solidFill>
                            <a:schemeClr val="dk1"/>
                          </a:solidFill>
                          <a:latin typeface="+mn-lt"/>
                          <a:ea typeface="+mn-ea"/>
                          <a:cs typeface="+mn-cs"/>
                        </a:rPr>
                        <a:t>French Beans</a:t>
                      </a:r>
                      <a:endParaRPr lang="en-IN" sz="2000" b="0" dirty="0"/>
                    </a:p>
                  </a:txBody>
                  <a:tcPr/>
                </a:tc>
                <a:tc>
                  <a:txBody>
                    <a:bodyPr/>
                    <a:lstStyle/>
                    <a:p>
                      <a:r>
                        <a:rPr lang="en-IN" sz="2000" dirty="0" smtClean="0"/>
                        <a:t>For  10-15 Kg</a:t>
                      </a:r>
                      <a:r>
                        <a:rPr lang="en-IN" sz="2000" baseline="0" dirty="0" smtClean="0"/>
                        <a:t> seeds  rub </a:t>
                      </a:r>
                      <a:r>
                        <a:rPr lang="en-IN" sz="2000" dirty="0" smtClean="0"/>
                        <a:t>10-15 </a:t>
                      </a:r>
                      <a:r>
                        <a:rPr lang="en-IN" sz="2000" baseline="0" dirty="0" err="1" smtClean="0"/>
                        <a:t>gms</a:t>
                      </a:r>
                      <a:r>
                        <a:rPr lang="en-IN" sz="2000" baseline="0" dirty="0" smtClean="0"/>
                        <a:t> </a:t>
                      </a:r>
                      <a:r>
                        <a:rPr lang="en-IN" sz="2000" baseline="0" dirty="0" err="1" smtClean="0"/>
                        <a:t>R</a:t>
                      </a:r>
                      <a:r>
                        <a:rPr lang="en-IN" sz="2000" dirty="0" err="1" smtClean="0"/>
                        <a:t>izobium</a:t>
                      </a:r>
                      <a:r>
                        <a:rPr lang="en-IN" sz="2000" dirty="0" smtClean="0"/>
                        <a:t> </a:t>
                      </a:r>
                      <a:endParaRPr lang="en-IN" sz="2000" dirty="0"/>
                    </a:p>
                  </a:txBody>
                  <a:tcPr/>
                </a:tc>
              </a:tr>
              <a:tr h="592832">
                <a:tc>
                  <a:txBody>
                    <a:bodyPr/>
                    <a:lstStyle/>
                    <a:p>
                      <a:r>
                        <a:rPr lang="en-IN" sz="2000" dirty="0" smtClean="0"/>
                        <a:t>6</a:t>
                      </a:r>
                      <a:endParaRPr lang="en-IN" sz="2000" dirty="0"/>
                    </a:p>
                  </a:txBody>
                  <a:tcPr/>
                </a:tc>
                <a:tc>
                  <a:txBody>
                    <a:bodyPr/>
                    <a:lstStyle/>
                    <a:p>
                      <a:r>
                        <a:rPr lang="en-IN" sz="2000" dirty="0" smtClean="0"/>
                        <a:t>Spinach </a:t>
                      </a:r>
                      <a:endParaRPr lang="en-IN" sz="2000" dirty="0"/>
                    </a:p>
                  </a:txBody>
                  <a:tcPr/>
                </a:tc>
                <a:tc>
                  <a:txBody>
                    <a:bodyPr/>
                    <a:lstStyle/>
                    <a:p>
                      <a:r>
                        <a:rPr lang="en-IN" sz="2000" dirty="0" smtClean="0"/>
                        <a:t>For 1 Kg</a:t>
                      </a:r>
                      <a:r>
                        <a:rPr lang="en-IN" sz="2000" baseline="0" dirty="0" smtClean="0"/>
                        <a:t> seeds  rub 3 </a:t>
                      </a:r>
                      <a:r>
                        <a:rPr lang="en-IN" sz="2000" baseline="0" dirty="0" err="1" smtClean="0"/>
                        <a:t>gms</a:t>
                      </a:r>
                      <a:r>
                        <a:rPr lang="en-IN" sz="2000" baseline="0" dirty="0" smtClean="0"/>
                        <a:t> </a:t>
                      </a:r>
                      <a:r>
                        <a:rPr lang="en-IN" sz="2000" b="0" i="0" kern="1200" dirty="0" smtClean="0">
                          <a:solidFill>
                            <a:schemeClr val="dk1"/>
                          </a:solidFill>
                          <a:latin typeface="+mn-lt"/>
                          <a:ea typeface="+mn-ea"/>
                          <a:cs typeface="+mn-cs"/>
                        </a:rPr>
                        <a:t> captain</a:t>
                      </a:r>
                      <a:endParaRPr lang="en-IN" sz="2000" dirty="0"/>
                    </a:p>
                  </a:txBody>
                  <a:tcPr/>
                </a:tc>
              </a:tr>
            </a:tbl>
          </a:graphicData>
        </a:graphic>
      </p:graphicFrame>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8</a:t>
            </a:fld>
            <a:endParaRPr lang="en-IN"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228600"/>
            <a:ext cx="6172200" cy="1143000"/>
          </a:xfrm>
        </p:spPr>
        <p:txBody>
          <a:bodyPr/>
          <a:lstStyle/>
          <a:p>
            <a:r>
              <a:rPr lang="en-IN" dirty="0" smtClean="0"/>
              <a:t>Seed treatment : Vegetables </a:t>
            </a:r>
            <a:endParaRPr lang="en-IN" dirty="0"/>
          </a:p>
        </p:txBody>
      </p:sp>
      <p:graphicFrame>
        <p:nvGraphicFramePr>
          <p:cNvPr id="6" name="Content Placeholder 5"/>
          <p:cNvGraphicFramePr>
            <a:graphicFrameLocks noGrp="1"/>
          </p:cNvGraphicFramePr>
          <p:nvPr>
            <p:ph idx="1"/>
          </p:nvPr>
        </p:nvGraphicFramePr>
        <p:xfrm>
          <a:off x="76200" y="1632404"/>
          <a:ext cx="8915400" cy="4615996"/>
        </p:xfrm>
        <a:graphic>
          <a:graphicData uri="http://schemas.openxmlformats.org/drawingml/2006/table">
            <a:tbl>
              <a:tblPr firstRow="1" bandRow="1">
                <a:tableStyleId>{5C22544A-7EE6-4342-B048-85BDC9FD1C3A}</a:tableStyleId>
              </a:tblPr>
              <a:tblGrid>
                <a:gridCol w="1137240"/>
                <a:gridCol w="1910760"/>
                <a:gridCol w="5867400"/>
              </a:tblGrid>
              <a:tr h="536779">
                <a:tc>
                  <a:txBody>
                    <a:bodyPr/>
                    <a:lstStyle/>
                    <a:p>
                      <a:r>
                        <a:rPr lang="en-IN" sz="1800" dirty="0" smtClean="0"/>
                        <a:t>S. No</a:t>
                      </a:r>
                      <a:endParaRPr lang="en-IN" sz="1800" dirty="0"/>
                    </a:p>
                  </a:txBody>
                  <a:tcPr/>
                </a:tc>
                <a:tc>
                  <a:txBody>
                    <a:bodyPr/>
                    <a:lstStyle/>
                    <a:p>
                      <a:r>
                        <a:rPr lang="en-IN" sz="1800" dirty="0" smtClean="0"/>
                        <a:t>Crop Name </a:t>
                      </a:r>
                      <a:endParaRPr lang="en-IN" sz="1800" dirty="0"/>
                    </a:p>
                  </a:txBody>
                  <a:tcPr/>
                </a:tc>
                <a:tc>
                  <a:txBody>
                    <a:bodyPr/>
                    <a:lstStyle/>
                    <a:p>
                      <a:r>
                        <a:rPr lang="en-IN" sz="1800" dirty="0" smtClean="0"/>
                        <a:t>                                    Treatment </a:t>
                      </a:r>
                      <a:endParaRPr lang="en-IN" sz="1800" dirty="0"/>
                    </a:p>
                  </a:txBody>
                  <a:tcPr/>
                </a:tc>
              </a:tr>
              <a:tr h="453821">
                <a:tc>
                  <a:txBody>
                    <a:bodyPr/>
                    <a:lstStyle/>
                    <a:p>
                      <a:r>
                        <a:rPr lang="en-IN" sz="1800" dirty="0" smtClean="0"/>
                        <a:t>7</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Cluster Beans</a:t>
                      </a:r>
                    </a:p>
                    <a:p>
                      <a:endParaRPr lang="en-IN" sz="1800" dirty="0"/>
                    </a:p>
                  </a:txBody>
                  <a:tcPr/>
                </a:tc>
                <a:tc>
                  <a:txBody>
                    <a:bodyPr/>
                    <a:lstStyle/>
                    <a:p>
                      <a:r>
                        <a:rPr lang="en-IN" sz="1800" dirty="0" smtClean="0"/>
                        <a:t>For  10-15 Kg</a:t>
                      </a:r>
                      <a:r>
                        <a:rPr lang="en-IN" sz="1800" baseline="0" dirty="0" smtClean="0"/>
                        <a:t> seeds  rub 250</a:t>
                      </a:r>
                      <a:r>
                        <a:rPr lang="en-IN" sz="1800" dirty="0" smtClean="0"/>
                        <a:t> </a:t>
                      </a:r>
                      <a:r>
                        <a:rPr lang="en-IN" sz="1800" baseline="0" dirty="0" err="1" smtClean="0"/>
                        <a:t>gms</a:t>
                      </a:r>
                      <a:r>
                        <a:rPr lang="en-IN" sz="1800" baseline="0" dirty="0" smtClean="0"/>
                        <a:t> </a:t>
                      </a:r>
                      <a:r>
                        <a:rPr lang="en-IN" sz="1800" baseline="0" dirty="0" err="1" smtClean="0"/>
                        <a:t>R</a:t>
                      </a:r>
                      <a:r>
                        <a:rPr lang="en-IN" sz="1800" dirty="0" err="1" smtClean="0"/>
                        <a:t>izobium</a:t>
                      </a:r>
                      <a:r>
                        <a:rPr lang="en-IN" sz="1800" dirty="0" smtClean="0"/>
                        <a:t> </a:t>
                      </a:r>
                      <a:endParaRPr lang="en-IN" sz="1800" dirty="0"/>
                    </a:p>
                  </a:txBody>
                  <a:tcPr/>
                </a:tc>
              </a:tr>
              <a:tr h="536779">
                <a:tc>
                  <a:txBody>
                    <a:bodyPr/>
                    <a:lstStyle/>
                    <a:p>
                      <a:r>
                        <a:rPr lang="en-IN" sz="1800" dirty="0" smtClean="0"/>
                        <a:t>8</a:t>
                      </a:r>
                      <a:endParaRPr lang="en-IN" sz="1800" dirty="0"/>
                    </a:p>
                  </a:txBody>
                  <a:tcPr/>
                </a:tc>
                <a:tc>
                  <a:txBody>
                    <a:bodyPr/>
                    <a:lstStyle/>
                    <a:p>
                      <a:r>
                        <a:rPr lang="en-IN" sz="1800" b="0" dirty="0" smtClean="0"/>
                        <a:t>Ridge Gourd</a:t>
                      </a:r>
                      <a:endParaRPr lang="en-IN" sz="1800" b="0" dirty="0"/>
                    </a:p>
                  </a:txBody>
                  <a:tcPr/>
                </a:tc>
                <a:tc>
                  <a:txBody>
                    <a:bodyPr/>
                    <a:lstStyle/>
                    <a:p>
                      <a:r>
                        <a:rPr lang="en-IN" sz="1800" dirty="0" smtClean="0"/>
                        <a:t>For 1 Kg</a:t>
                      </a:r>
                      <a:r>
                        <a:rPr lang="en-IN" sz="1800" baseline="0" dirty="0" smtClean="0"/>
                        <a:t> seeds  rub 3 </a:t>
                      </a:r>
                      <a:r>
                        <a:rPr lang="en-IN" sz="1800" baseline="0" dirty="0" err="1" smtClean="0"/>
                        <a:t>gms</a:t>
                      </a:r>
                      <a:r>
                        <a:rPr lang="en-IN" sz="1800" baseline="0" dirty="0" smtClean="0"/>
                        <a:t> </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or captain</a:t>
                      </a:r>
                      <a:endParaRPr lang="en-IN" sz="1800" b="0" i="0" kern="1200" dirty="0">
                        <a:solidFill>
                          <a:schemeClr val="dk1"/>
                        </a:solidFill>
                        <a:latin typeface="+mn-lt"/>
                        <a:ea typeface="+mn-ea"/>
                        <a:cs typeface="+mn-cs"/>
                      </a:endParaRPr>
                    </a:p>
                  </a:txBody>
                  <a:tcPr/>
                </a:tc>
              </a:tr>
              <a:tr h="536779">
                <a:tc>
                  <a:txBody>
                    <a:bodyPr/>
                    <a:lstStyle/>
                    <a:p>
                      <a:r>
                        <a:rPr lang="en-IN" sz="1800" dirty="0" smtClean="0"/>
                        <a:t>9</a:t>
                      </a:r>
                      <a:endParaRPr lang="en-IN" sz="1800" dirty="0"/>
                    </a:p>
                  </a:txBody>
                  <a:tcPr/>
                </a:tc>
                <a:tc>
                  <a:txBody>
                    <a:bodyPr/>
                    <a:lstStyle/>
                    <a:p>
                      <a:r>
                        <a:rPr lang="en-IN" sz="1800" smtClean="0"/>
                        <a:t>Radish</a:t>
                      </a:r>
                      <a:endParaRPr lang="en-IN" sz="1800" dirty="0"/>
                    </a:p>
                  </a:txBody>
                  <a:tcPr/>
                </a:tc>
                <a:tc>
                  <a:txBody>
                    <a:bodyPr/>
                    <a:lstStyle/>
                    <a:p>
                      <a:r>
                        <a:rPr lang="en-IN" sz="1800" dirty="0" smtClean="0"/>
                        <a:t>For 1 Kg</a:t>
                      </a:r>
                      <a:r>
                        <a:rPr lang="en-IN" sz="1800" baseline="0" dirty="0" smtClean="0"/>
                        <a:t> seeds  rub 3 </a:t>
                      </a:r>
                      <a:r>
                        <a:rPr lang="en-IN" sz="1800" baseline="0" dirty="0" err="1" smtClean="0"/>
                        <a:t>gms</a:t>
                      </a:r>
                      <a:r>
                        <a:rPr lang="en-IN" sz="1800" baseline="0" dirty="0" smtClean="0"/>
                        <a:t> </a:t>
                      </a:r>
                      <a:r>
                        <a:rPr lang="en-IN" sz="1800" b="0" i="0" kern="1200" dirty="0" smtClean="0">
                          <a:solidFill>
                            <a:schemeClr val="dk1"/>
                          </a:solidFill>
                          <a:latin typeface="+mn-lt"/>
                          <a:ea typeface="+mn-ea"/>
                          <a:cs typeface="+mn-cs"/>
                        </a:rPr>
                        <a:t> captain</a:t>
                      </a:r>
                      <a:endParaRPr lang="en-IN" sz="1800" dirty="0" smtClean="0"/>
                    </a:p>
                  </a:txBody>
                  <a:tcPr/>
                </a:tc>
              </a:tr>
              <a:tr h="536779">
                <a:tc>
                  <a:txBody>
                    <a:bodyPr/>
                    <a:lstStyle/>
                    <a:p>
                      <a:r>
                        <a:rPr lang="en-IN" sz="1800" dirty="0" smtClean="0"/>
                        <a:t>10</a:t>
                      </a:r>
                      <a:endParaRPr lang="en-IN" sz="1800" dirty="0"/>
                    </a:p>
                  </a:txBody>
                  <a:tcPr/>
                </a:tc>
                <a:tc>
                  <a:txBody>
                    <a:bodyPr/>
                    <a:lstStyle/>
                    <a:p>
                      <a:r>
                        <a:rPr lang="en-IN" sz="1800" dirty="0" smtClean="0"/>
                        <a:t>Peas</a:t>
                      </a:r>
                      <a:endParaRPr lang="en-IN" sz="1800" dirty="0"/>
                    </a:p>
                  </a:txBody>
                  <a:tcPr/>
                </a:tc>
                <a:tc>
                  <a:txBody>
                    <a:bodyPr/>
                    <a:lstStyle/>
                    <a:p>
                      <a:r>
                        <a:rPr lang="en-IN" sz="1800" dirty="0" smtClean="0"/>
                        <a:t>For 1 Kg</a:t>
                      </a:r>
                      <a:r>
                        <a:rPr lang="en-IN" sz="1800" baseline="0" dirty="0" smtClean="0"/>
                        <a:t> seeds  rub 3 </a:t>
                      </a:r>
                      <a:r>
                        <a:rPr lang="en-IN" sz="1800" baseline="0" dirty="0" err="1" smtClean="0"/>
                        <a:t>gms</a:t>
                      </a:r>
                      <a:r>
                        <a:rPr lang="en-IN" sz="1800" baseline="0" dirty="0" smtClean="0"/>
                        <a:t> </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or captain</a:t>
                      </a:r>
                      <a:endParaRPr lang="en-IN" sz="1800" b="0" i="0" kern="1200" dirty="0">
                        <a:solidFill>
                          <a:schemeClr val="dk1"/>
                        </a:solidFill>
                        <a:latin typeface="+mn-lt"/>
                        <a:ea typeface="+mn-ea"/>
                        <a:cs typeface="+mn-cs"/>
                      </a:endParaRPr>
                    </a:p>
                  </a:txBody>
                  <a:tcPr/>
                </a:tc>
              </a:tr>
              <a:tr h="536779">
                <a:tc>
                  <a:txBody>
                    <a:bodyPr/>
                    <a:lstStyle/>
                    <a:p>
                      <a:r>
                        <a:rPr lang="en-IN" sz="1800" dirty="0" smtClean="0"/>
                        <a:t>11</a:t>
                      </a:r>
                      <a:endParaRPr lang="en-IN"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0" i="0" kern="1200" dirty="0" smtClean="0">
                          <a:solidFill>
                            <a:schemeClr val="dk1"/>
                          </a:solidFill>
                          <a:latin typeface="+mn-lt"/>
                          <a:ea typeface="+mn-ea"/>
                          <a:cs typeface="+mn-cs"/>
                        </a:rPr>
                        <a:t>Bottle Gourd</a:t>
                      </a:r>
                    </a:p>
                    <a:p>
                      <a:endParaRPr lang="en-IN" sz="1800" b="0" dirty="0"/>
                    </a:p>
                  </a:txBody>
                  <a:tcPr/>
                </a:tc>
                <a:tc>
                  <a:txBody>
                    <a:bodyPr/>
                    <a:lstStyle/>
                    <a:p>
                      <a:r>
                        <a:rPr lang="en-IN" sz="1800" dirty="0" smtClean="0"/>
                        <a:t>For 1 Kg</a:t>
                      </a:r>
                      <a:r>
                        <a:rPr lang="en-IN" sz="1800" baseline="0" dirty="0" smtClean="0"/>
                        <a:t> seeds  rub 2.5 </a:t>
                      </a:r>
                      <a:r>
                        <a:rPr lang="en-IN" sz="1800" baseline="0" dirty="0" err="1" smtClean="0"/>
                        <a:t>gms</a:t>
                      </a:r>
                      <a:r>
                        <a:rPr lang="en-IN" sz="1800" baseline="0" dirty="0" smtClean="0"/>
                        <a:t> </a:t>
                      </a:r>
                      <a:r>
                        <a:rPr lang="en-IN" sz="1800" b="0" i="0" kern="1200" dirty="0" smtClean="0">
                          <a:solidFill>
                            <a:schemeClr val="dk1"/>
                          </a:solidFill>
                          <a:latin typeface="+mn-lt"/>
                          <a:ea typeface="+mn-ea"/>
                          <a:cs typeface="+mn-cs"/>
                        </a:rPr>
                        <a:t> </a:t>
                      </a:r>
                      <a:r>
                        <a:rPr lang="en-IN" sz="1800" b="0" i="0" kern="1200" dirty="0" err="1" smtClean="0">
                          <a:solidFill>
                            <a:schemeClr val="dk1"/>
                          </a:solidFill>
                          <a:latin typeface="+mn-lt"/>
                          <a:ea typeface="+mn-ea"/>
                          <a:cs typeface="+mn-cs"/>
                        </a:rPr>
                        <a:t>carbendazim</a:t>
                      </a:r>
                      <a:r>
                        <a:rPr lang="en-IN" sz="1800" b="0" i="0" kern="1200" dirty="0" smtClean="0">
                          <a:solidFill>
                            <a:schemeClr val="dk1"/>
                          </a:solidFill>
                          <a:latin typeface="+mn-lt"/>
                          <a:ea typeface="+mn-ea"/>
                          <a:cs typeface="+mn-cs"/>
                        </a:rPr>
                        <a:t> or captain</a:t>
                      </a:r>
                      <a:endParaRPr lang="en-IN" sz="1800" b="0" i="0" kern="1200" dirty="0">
                        <a:solidFill>
                          <a:schemeClr val="dk1"/>
                        </a:solidFill>
                        <a:latin typeface="+mn-lt"/>
                        <a:ea typeface="+mn-ea"/>
                        <a:cs typeface="+mn-cs"/>
                      </a:endParaRPr>
                    </a:p>
                  </a:txBody>
                  <a:tcPr/>
                </a:tc>
              </a:tr>
              <a:tr h="949686">
                <a:tc>
                  <a:txBody>
                    <a:bodyPr/>
                    <a:lstStyle/>
                    <a:p>
                      <a:r>
                        <a:rPr lang="en-IN" sz="1800" dirty="0" smtClean="0"/>
                        <a:t>12</a:t>
                      </a:r>
                      <a:endParaRPr lang="en-IN" sz="1800" dirty="0"/>
                    </a:p>
                  </a:txBody>
                  <a:tcPr/>
                </a:tc>
                <a:tc>
                  <a:txBody>
                    <a:bodyPr/>
                    <a:lstStyle/>
                    <a:p>
                      <a:r>
                        <a:rPr lang="en-IN" sz="1800" dirty="0" smtClean="0"/>
                        <a:t>Potato</a:t>
                      </a:r>
                      <a:endParaRPr lang="en-IN" sz="1800" dirty="0"/>
                    </a:p>
                  </a:txBody>
                  <a:tcPr/>
                </a:tc>
                <a:tc>
                  <a:txBody>
                    <a:bodyPr/>
                    <a:lstStyle/>
                    <a:p>
                      <a:r>
                        <a:rPr lang="en-IN" sz="1800" dirty="0" smtClean="0"/>
                        <a:t>1. Seed</a:t>
                      </a:r>
                      <a:r>
                        <a:rPr lang="en-IN" sz="1800" baseline="0" dirty="0" smtClean="0"/>
                        <a:t> tuber</a:t>
                      </a:r>
                      <a:r>
                        <a:rPr lang="en-IN" sz="1800" dirty="0" smtClean="0"/>
                        <a:t>  potatoes are</a:t>
                      </a:r>
                      <a:r>
                        <a:rPr lang="en-IN" sz="1800" baseline="0" dirty="0" smtClean="0"/>
                        <a:t> dipped in  0.3 % </a:t>
                      </a:r>
                      <a:r>
                        <a:rPr lang="en-IN" sz="1800" baseline="0" dirty="0" err="1" smtClean="0"/>
                        <a:t>blitox</a:t>
                      </a:r>
                      <a:r>
                        <a:rPr lang="en-IN" sz="1800" baseline="0" dirty="0" smtClean="0"/>
                        <a:t> solution, drained and dried before storage</a:t>
                      </a:r>
                    </a:p>
                    <a:p>
                      <a:r>
                        <a:rPr lang="en-IN" sz="1800" baseline="0" dirty="0" smtClean="0"/>
                        <a:t>2.  Before sowing  soak the seeds in a mixture of  this (</a:t>
                      </a:r>
                      <a:r>
                        <a:rPr lang="en-IN" sz="1800" b="0" i="0" kern="1200" dirty="0" smtClean="0">
                          <a:solidFill>
                            <a:schemeClr val="dk1"/>
                          </a:solidFill>
                          <a:latin typeface="+mn-lt"/>
                          <a:ea typeface="+mn-ea"/>
                          <a:cs typeface="+mn-cs"/>
                        </a:rPr>
                        <a:t>carbendazim-10gm  captain -30 gm in 10 </a:t>
                      </a:r>
                      <a:r>
                        <a:rPr lang="en-IN" sz="1800" b="0" i="0" kern="1200" dirty="0" err="1" smtClean="0">
                          <a:solidFill>
                            <a:schemeClr val="dk1"/>
                          </a:solidFill>
                          <a:latin typeface="+mn-lt"/>
                          <a:ea typeface="+mn-ea"/>
                          <a:cs typeface="+mn-cs"/>
                        </a:rPr>
                        <a:t>ltr</a:t>
                      </a:r>
                      <a:r>
                        <a:rPr lang="en-IN" sz="1800" b="0" i="0" kern="1200" dirty="0" smtClean="0">
                          <a:solidFill>
                            <a:schemeClr val="dk1"/>
                          </a:solidFill>
                          <a:latin typeface="+mn-lt"/>
                          <a:ea typeface="+mn-ea"/>
                          <a:cs typeface="+mn-cs"/>
                        </a:rPr>
                        <a:t> water) solution</a:t>
                      </a:r>
                      <a:endParaRPr lang="en-IN" sz="1800" dirty="0"/>
                    </a:p>
                  </a:txBody>
                  <a:tcPr/>
                </a:tc>
              </a:tr>
            </a:tbl>
          </a:graphicData>
        </a:graphic>
      </p:graphicFrame>
      <p:sp>
        <p:nvSpPr>
          <p:cNvPr id="4" name="Footer Placeholder 3"/>
          <p:cNvSpPr>
            <a:spLocks noGrp="1"/>
          </p:cNvSpPr>
          <p:nvPr>
            <p:ph type="ftr" sz="quarter" idx="11"/>
          </p:nvPr>
        </p:nvSpPr>
        <p:spPr>
          <a:xfrm>
            <a:off x="3124200" y="6324600"/>
            <a:ext cx="2895600" cy="365125"/>
          </a:xfrm>
        </p:spPr>
        <p:txBody>
          <a:bodyPr/>
          <a:lstStyle/>
          <a:p>
            <a:r>
              <a:rPr lang="en-IN" dirty="0" smtClean="0"/>
              <a:t>| </a:t>
            </a:r>
            <a:r>
              <a:rPr lang="en-IN" dirty="0" err="1" smtClean="0"/>
              <a:t>Vigyan</a:t>
            </a:r>
            <a:r>
              <a:rPr lang="en-IN" dirty="0" smtClean="0"/>
              <a:t> Ashram | INDUSA PTI |</a:t>
            </a:r>
            <a:endParaRPr lang="en-IN" dirty="0"/>
          </a:p>
        </p:txBody>
      </p:sp>
      <p:sp>
        <p:nvSpPr>
          <p:cNvPr id="5" name="Slide Number Placeholder 4"/>
          <p:cNvSpPr>
            <a:spLocks noGrp="1"/>
          </p:cNvSpPr>
          <p:nvPr>
            <p:ph type="sldNum" sz="quarter" idx="12"/>
          </p:nvPr>
        </p:nvSpPr>
        <p:spPr/>
        <p:txBody>
          <a:bodyPr/>
          <a:lstStyle/>
          <a:p>
            <a:fld id="{1F68CD27-F250-44A2-BCBA-F6217D121699}" type="slidenum">
              <a:rPr lang="en-IN" smtClean="0"/>
              <a:pPr/>
              <a:t>9</a:t>
            </a:fld>
            <a:endParaRPr lang="en-IN" dirty="0"/>
          </a:p>
        </p:txBody>
      </p:sp>
    </p:spTree>
  </p:cSld>
  <p:clrMapOvr>
    <a:masterClrMapping/>
  </p:clrMapOvr>
  <p:transition/>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51</TotalTime>
  <Words>894</Words>
  <Application>Microsoft Office PowerPoint</Application>
  <PresentationFormat>On-screen Show (4:3)</PresentationFormat>
  <Paragraphs>149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OER Ppt</vt:lpstr>
      <vt:lpstr>Seed Treatment</vt:lpstr>
      <vt:lpstr>Seed Treatment</vt:lpstr>
      <vt:lpstr>Learning Objective</vt:lpstr>
      <vt:lpstr>HOW SEED TREATMENTS ARE APPLIED?</vt:lpstr>
      <vt:lpstr>ENVIRONMENTAL FACTORS AND SEED GERMINATION</vt:lpstr>
      <vt:lpstr>Seed Treatment</vt:lpstr>
      <vt:lpstr>Seed treatments based on crop classification</vt:lpstr>
      <vt:lpstr>Seed treatment : Vegetables </vt:lpstr>
      <vt:lpstr>Seed treatment : Vegetables </vt:lpstr>
      <vt:lpstr>Seed treatment : Grain crops</vt:lpstr>
      <vt:lpstr>Seed treatment : Oil seed crops</vt:lpstr>
      <vt:lpstr>Seed treatment : Cash Crops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Pallavi</cp:lastModifiedBy>
  <cp:revision>6</cp:revision>
  <dcterms:created xsi:type="dcterms:W3CDTF">2014-01-14T17:55:13Z</dcterms:created>
  <dcterms:modified xsi:type="dcterms:W3CDTF">2014-07-09T11:08:05Z</dcterms:modified>
</cp:coreProperties>
</file>