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3300"/>
    <a:srgbClr val="BB0F1F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9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087AE-7597-4D42-BC44-46E61B2B8E38}" type="datetimeFigureOut">
              <a:rPr lang="en-IN" smtClean="0"/>
              <a:pPr/>
              <a:t>05-02-2014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2715B-4539-4408-A8AA-853B9DBFD7C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0A5EF33-BD8E-40F4-92BD-2B456419F232}" type="slidenum">
              <a:rPr lang="en-US" smtClean="0">
                <a:ea typeface="DejaVu Sans" charset="0"/>
              </a:rPr>
              <a:pPr/>
              <a:t>1</a:t>
            </a:fld>
            <a:endParaRPr lang="en-US" smtClean="0">
              <a:ea typeface="DejaVu Sans" charset="0"/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960" y="4342535"/>
            <a:ext cx="5478275" cy="410729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82E848-27BE-4F36-9C67-F8AA97AD1A02}" type="slidenum">
              <a:rPr lang="en-US" smtClean="0">
                <a:ea typeface="DejaVu Sans" charset="0"/>
              </a:rPr>
              <a:pPr/>
              <a:t>10</a:t>
            </a:fld>
            <a:endParaRPr lang="en-US" smtClean="0">
              <a:ea typeface="DejaVu Sans" charset="0"/>
            </a:endParaRPr>
          </a:p>
        </p:txBody>
      </p:sp>
      <p:sp>
        <p:nvSpPr>
          <p:cNvPr id="1105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05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960" y="4342535"/>
            <a:ext cx="5478275" cy="410729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2DACA63-A006-4D12-85C3-807757ED7C44}" type="slidenum">
              <a:rPr lang="en-US" smtClean="0">
                <a:ea typeface="DejaVu Sans" charset="0"/>
              </a:rPr>
              <a:pPr/>
              <a:t>11</a:t>
            </a:fld>
            <a:endParaRPr lang="en-US" smtClean="0">
              <a:ea typeface="DejaVu Sans" charset="0"/>
            </a:endParaRPr>
          </a:p>
        </p:txBody>
      </p:sp>
      <p:sp>
        <p:nvSpPr>
          <p:cNvPr id="1116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16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960" y="4342535"/>
            <a:ext cx="5478275" cy="410729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4785F9E-6B3C-4252-8CA6-DF28ED49C9BB}" type="slidenum">
              <a:rPr lang="en-US" smtClean="0">
                <a:ea typeface="DejaVu Sans" charset="0"/>
              </a:rPr>
              <a:pPr/>
              <a:t>12</a:t>
            </a:fld>
            <a:endParaRPr lang="en-US" smtClean="0">
              <a:ea typeface="DejaVu Sans" charset="0"/>
            </a:endParaRPr>
          </a:p>
        </p:txBody>
      </p:sp>
      <p:sp>
        <p:nvSpPr>
          <p:cNvPr id="1126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960" y="4342535"/>
            <a:ext cx="5478275" cy="410729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DB09FDA-1DC7-4852-85DF-7EF73DC3EA94}" type="slidenum">
              <a:rPr lang="en-US" smtClean="0">
                <a:ea typeface="DejaVu Sans" charset="0"/>
              </a:rPr>
              <a:pPr/>
              <a:t>13</a:t>
            </a:fld>
            <a:endParaRPr lang="en-US" smtClean="0">
              <a:ea typeface="DejaVu Sans" charset="0"/>
            </a:endParaRPr>
          </a:p>
        </p:txBody>
      </p:sp>
      <p:sp>
        <p:nvSpPr>
          <p:cNvPr id="1136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36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960" y="4342535"/>
            <a:ext cx="5478275" cy="410729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0B1ABA2-40E6-4765-9E17-AE57C521C32B}" type="slidenum">
              <a:rPr lang="en-US" smtClean="0">
                <a:ea typeface="DejaVu Sans" charset="0"/>
              </a:rPr>
              <a:pPr/>
              <a:t>14</a:t>
            </a:fld>
            <a:endParaRPr lang="en-US" smtClean="0">
              <a:ea typeface="DejaVu Sans" charset="0"/>
            </a:endParaRPr>
          </a:p>
        </p:txBody>
      </p:sp>
      <p:sp>
        <p:nvSpPr>
          <p:cNvPr id="1146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67238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46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960" y="4342535"/>
            <a:ext cx="5478275" cy="410729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A03268D-BC73-47D7-B73F-67789D1EA5AF}" type="slidenum">
              <a:rPr lang="en-US" smtClean="0">
                <a:ea typeface="DejaVu Sans" charset="0"/>
              </a:rPr>
              <a:pPr/>
              <a:t>15</a:t>
            </a:fld>
            <a:endParaRPr lang="en-US" smtClean="0">
              <a:ea typeface="DejaVu Sans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65650" cy="34242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960" y="4342535"/>
            <a:ext cx="5478275" cy="410729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A53B4AB-99C1-42B3-A37D-FA1ADE5C4A44}" type="slidenum">
              <a:rPr lang="en-US" smtClean="0">
                <a:ea typeface="DejaVu Sans" charset="0"/>
              </a:rPr>
              <a:pPr/>
              <a:t>16</a:t>
            </a:fld>
            <a:endParaRPr lang="en-US" smtClean="0">
              <a:ea typeface="DejaVu Sans" charset="0"/>
            </a:endParaRPr>
          </a:p>
        </p:txBody>
      </p:sp>
      <p:sp>
        <p:nvSpPr>
          <p:cNvPr id="1167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67238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67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960" y="4342535"/>
            <a:ext cx="5478275" cy="410729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4D6231F-67E4-4850-9630-59F9C0E23863}" type="slidenum">
              <a:rPr lang="en-US" smtClean="0">
                <a:ea typeface="DejaVu Sans" charset="0"/>
              </a:rPr>
              <a:pPr/>
              <a:t>2</a:t>
            </a:fld>
            <a:endParaRPr lang="en-US" smtClean="0">
              <a:ea typeface="DejaVu Sans" charset="0"/>
            </a:endParaRPr>
          </a:p>
        </p:txBody>
      </p:sp>
      <p:sp>
        <p:nvSpPr>
          <p:cNvPr id="1024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960" y="4342535"/>
            <a:ext cx="5478275" cy="410729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7B020AF-B503-4D66-8791-622B86653173}" type="slidenum">
              <a:rPr lang="en-US" smtClean="0">
                <a:ea typeface="DejaVu Sans" charset="0"/>
              </a:rPr>
              <a:pPr/>
              <a:t>3</a:t>
            </a:fld>
            <a:endParaRPr lang="en-US" smtClean="0">
              <a:ea typeface="DejaVu Sans" charset="0"/>
            </a:endParaRPr>
          </a:p>
        </p:txBody>
      </p:sp>
      <p:sp>
        <p:nvSpPr>
          <p:cNvPr id="103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34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960" y="4342535"/>
            <a:ext cx="5478275" cy="410729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53E9788-C7A5-48A6-9669-284887725B36}" type="slidenum">
              <a:rPr lang="en-US" smtClean="0">
                <a:ea typeface="DejaVu Sans" charset="0"/>
              </a:rPr>
              <a:pPr/>
              <a:t>4</a:t>
            </a:fld>
            <a:endParaRPr lang="en-US" smtClean="0">
              <a:ea typeface="DejaVu Sans" charset="0"/>
            </a:endParaRPr>
          </a:p>
        </p:txBody>
      </p:sp>
      <p:sp>
        <p:nvSpPr>
          <p:cNvPr id="1044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44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960" y="4342535"/>
            <a:ext cx="5478275" cy="410729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2B07B85-06F3-4B8A-BE30-DE31CD94E463}" type="slidenum">
              <a:rPr lang="en-US" smtClean="0">
                <a:ea typeface="DejaVu Sans" charset="0"/>
              </a:rPr>
              <a:pPr/>
              <a:t>5</a:t>
            </a:fld>
            <a:endParaRPr lang="en-US" smtClean="0">
              <a:ea typeface="DejaVu Sans" charset="0"/>
            </a:endParaRPr>
          </a:p>
        </p:txBody>
      </p:sp>
      <p:sp>
        <p:nvSpPr>
          <p:cNvPr id="1054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54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960" y="4342535"/>
            <a:ext cx="5478275" cy="410729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170D1E2-8076-4C81-902C-3B7888650C3F}" type="slidenum">
              <a:rPr lang="en-US" smtClean="0">
                <a:ea typeface="DejaVu Sans" charset="0"/>
              </a:rPr>
              <a:pPr/>
              <a:t>6</a:t>
            </a:fld>
            <a:endParaRPr lang="en-US" smtClean="0">
              <a:ea typeface="DejaVu Sans" charset="0"/>
            </a:endParaRPr>
          </a:p>
        </p:txBody>
      </p:sp>
      <p:sp>
        <p:nvSpPr>
          <p:cNvPr id="1064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65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960" y="4342535"/>
            <a:ext cx="5478275" cy="410729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2008E47-8154-4B8E-BB8F-33B04E5FEFFD}" type="slidenum">
              <a:rPr lang="en-US" smtClean="0">
                <a:ea typeface="DejaVu Sans" charset="0"/>
              </a:rPr>
              <a:pPr/>
              <a:t>7</a:t>
            </a:fld>
            <a:endParaRPr lang="en-US" smtClean="0">
              <a:ea typeface="DejaVu Sans" charset="0"/>
            </a:endParaRPr>
          </a:p>
        </p:txBody>
      </p:sp>
      <p:sp>
        <p:nvSpPr>
          <p:cNvPr id="107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7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960" y="4342535"/>
            <a:ext cx="5478275" cy="410729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FEF7863-3C29-4879-99CA-D5AD433138A4}" type="slidenum">
              <a:rPr lang="en-US" smtClean="0">
                <a:ea typeface="DejaVu Sans" charset="0"/>
              </a:rPr>
              <a:pPr/>
              <a:t>8</a:t>
            </a:fld>
            <a:endParaRPr lang="en-US" smtClean="0">
              <a:ea typeface="DejaVu Sans" charset="0"/>
            </a:endParaRPr>
          </a:p>
        </p:txBody>
      </p:sp>
      <p:sp>
        <p:nvSpPr>
          <p:cNvPr id="1085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85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960" y="4342535"/>
            <a:ext cx="5478275" cy="410729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88B44A6-59A1-4815-8477-5A1F76B4EEE7}" type="slidenum">
              <a:rPr lang="en-US" smtClean="0">
                <a:ea typeface="DejaVu Sans" charset="0"/>
              </a:rPr>
              <a:pPr/>
              <a:t>9</a:t>
            </a:fld>
            <a:endParaRPr lang="en-US" smtClean="0">
              <a:ea typeface="DejaVu Sans" charset="0"/>
            </a:endParaRPr>
          </a:p>
        </p:txBody>
      </p:sp>
      <p:sp>
        <p:nvSpPr>
          <p:cNvPr id="1095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95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960" y="4342535"/>
            <a:ext cx="5478275" cy="410729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996952"/>
            <a:ext cx="7272808" cy="1470025"/>
          </a:xfrm>
        </p:spPr>
        <p:txBody>
          <a:bodyPr/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4509120"/>
            <a:ext cx="5328592" cy="72008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B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A4FA-2C95-4BD0-9935-471052EE0A4C}" type="datetime1">
              <a:rPr lang="en-IN" smtClean="0"/>
              <a:pPr/>
              <a:t>05-02-2014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6B24-4907-4837-8F39-3C6833CA2E53}" type="datetime1">
              <a:rPr lang="en-IN" smtClean="0"/>
              <a:pPr/>
              <a:t>05-02-2014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928C-1441-4C75-9485-B8ABB09FB0F8}" type="datetime1">
              <a:rPr lang="en-IN" smtClean="0"/>
              <a:pPr/>
              <a:t>05-02-2014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91ED-B9E9-4D79-B6C1-99AA94E13F7A}" type="datetime1">
              <a:rPr lang="en-IN" smtClean="0"/>
              <a:pPr/>
              <a:t>05-02-2014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162C-3F91-4986-908C-D196F9B3DFDF}" type="datetime1">
              <a:rPr lang="en-IN" smtClean="0"/>
              <a:pPr/>
              <a:t>05-02-2014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5A21-7405-455D-B1BF-7DE3653E7800}" type="datetime1">
              <a:rPr lang="en-IN" smtClean="0"/>
              <a:pPr/>
              <a:t>05-02-2014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5F18-CBF2-47EB-A018-9893B700B268}" type="datetime1">
              <a:rPr lang="en-IN" smtClean="0"/>
              <a:pPr/>
              <a:t>05-02-2014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246C-F85C-4B95-95DA-656918325929}" type="datetime1">
              <a:rPr lang="en-IN" smtClean="0"/>
              <a:pPr/>
              <a:t>05-02-2014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D09C-F65F-4F60-881C-47F2890A93C4}" type="datetime1">
              <a:rPr lang="en-IN" smtClean="0"/>
              <a:pPr/>
              <a:t>05-02-2014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73050"/>
            <a:ext cx="655272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41202"/>
            <a:ext cx="5111750" cy="4668118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825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65D80-C95C-4A3C-B4DA-B4A95F76907A}" type="datetime1">
              <a:rPr lang="en-IN" smtClean="0"/>
              <a:pPr/>
              <a:t>05-02-2014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4C84-813E-434A-8A6E-06D75621854A}" type="datetime1">
              <a:rPr lang="en-IN" smtClean="0"/>
              <a:pPr/>
              <a:t>05-02-2014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39752" y="269776"/>
            <a:ext cx="648072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840" y="1772816"/>
            <a:ext cx="8064896" cy="240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8EF8F-EADE-4ABC-B664-A4C2F07AE3F7}" type="datetime1">
              <a:rPr lang="en-IN" smtClean="0"/>
              <a:pPr/>
              <a:t>05-02-2014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r>
              <a:rPr lang="en-US" dirty="0" smtClean="0"/>
              <a:t> </a:t>
            </a:r>
            <a:r>
              <a:rPr lang="en-US" dirty="0" err="1" smtClean="0"/>
              <a:t>Vigyan</a:t>
            </a:r>
            <a:r>
              <a:rPr lang="en-US" dirty="0" smtClean="0"/>
              <a:t> Ashram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r>
              <a:rPr lang="en-US" dirty="0" smtClean="0"/>
              <a:t> INDUSA PTI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endParaRPr lang="en-I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6256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fld id="{DBA2D849-F80E-4A61-B632-3B1F48906DD7}" type="slidenum">
              <a:rPr lang="en-IN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pPr/>
              <a:t>‹#›</a:t>
            </a:fld>
            <a:endParaRPr lang="en-IN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339752" y="1484784"/>
            <a:ext cx="648072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5" name="Picture 2" descr="C:\Users\SONY\Desktop\LWD IMG\LWD_Logo.jp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251520" y="197217"/>
            <a:ext cx="1944216" cy="135819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0">
          <a:ln w="1905"/>
          <a:solidFill>
            <a:schemeClr val="tx2"/>
          </a:solidFill>
          <a:effectLst>
            <a:innerShdw blurRad="69850" dist="43180" dir="5400000">
              <a:srgbClr val="000000">
                <a:alpha val="65000"/>
              </a:srgbClr>
            </a:inn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33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kaya.net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cribd.com/doc/6031001/Exotic-Vegetables" TargetMode="External"/><Relationship Id="rId4" Type="http://schemas.openxmlformats.org/officeDocument/2006/relationships/hyperlink" Target="http://www.agricultureinformation.com/mag/2006/01/exotic-vegetabl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gricultureavenues.blogspot.in/2012/08/globalization-has-brought-many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nn.com/your-home/organic-farming-gardening/stories/how-to-grow-broccol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524000"/>
            <a:ext cx="6877919" cy="47348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26360" y="318274"/>
            <a:ext cx="6236640" cy="13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Introduction to important - Exotic Vegetables -</a:t>
            </a:r>
            <a:endParaRPr lang="en-IN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6000" y="304800"/>
            <a:ext cx="2685600" cy="2294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3187" name="Text Box 2"/>
          <p:cNvSpPr txBox="1">
            <a:spLocks noChangeArrowheads="1"/>
          </p:cNvSpPr>
          <p:nvPr/>
        </p:nvSpPr>
        <p:spPr bwMode="auto">
          <a:xfrm>
            <a:off x="2604600" y="955397"/>
            <a:ext cx="3110400" cy="4162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CHERRY TOMATO</a:t>
            </a:r>
          </a:p>
        </p:txBody>
      </p:sp>
      <p:sp>
        <p:nvSpPr>
          <p:cNvPr id="93188" name="Text Box 3"/>
          <p:cNvSpPr txBox="1">
            <a:spLocks noChangeArrowheads="1"/>
          </p:cNvSpPr>
          <p:nvPr/>
        </p:nvSpPr>
        <p:spPr bwMode="auto">
          <a:xfrm>
            <a:off x="76200" y="1997874"/>
            <a:ext cx="7315199" cy="46315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It is just like our regular tomato but small in size.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Mostly  confused with wild tomato variety 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But cherry tomatoes have less seed and not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bitter or sour in test 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1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Mostly used as decorative and vegetable purpose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Not suitable for Processing 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Generally grown in gardens in European countries 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 demand in 5 star hotel because of good flavour 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1960" y="304800"/>
            <a:ext cx="3255840" cy="25274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2736480" y="928898"/>
            <a:ext cx="1530720" cy="3571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5188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ZUCCHINI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212" name="Text Box 3"/>
          <p:cNvSpPr txBox="1">
            <a:spLocks noChangeArrowheads="1"/>
          </p:cNvSpPr>
          <p:nvPr/>
        </p:nvSpPr>
        <p:spPr bwMode="auto">
          <a:xfrm>
            <a:off x="264719" y="2248140"/>
            <a:ext cx="8117281" cy="28572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Cucurbitaceous family </a:t>
            </a:r>
            <a:r>
              <a:rPr lang="en-IN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crop</a:t>
            </a:r>
            <a:r>
              <a:rPr lang="en-IN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Just like cucumber it grows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Requires cool climate and shed net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Other practices are same as cucumber 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8880" y="304800"/>
            <a:ext cx="3042720" cy="24885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5235" name="Text Box 2"/>
          <p:cNvSpPr txBox="1">
            <a:spLocks noChangeArrowheads="1"/>
          </p:cNvSpPr>
          <p:nvPr/>
        </p:nvSpPr>
        <p:spPr bwMode="auto">
          <a:xfrm>
            <a:off x="0" y="816566"/>
            <a:ext cx="9144000" cy="69170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</a:t>
            </a:r>
            <a:r>
              <a:rPr lang="en-I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SPIRULLINA</a:t>
            </a:r>
            <a:endParaRPr lang="en-IN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9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Its Blue Green algae. Very high protein 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1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Used as direct food, cosmetic, medicines.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1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Can be grown in ponds (standing water)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Temp required – 25 to 35 degree.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105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Water Ph is very important 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( 7.0 to 8.0)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9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Grown on large scale in South India.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More information at KVK , </a:t>
            </a:r>
            <a:r>
              <a:rPr lang="en-IN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Pravaranager</a:t>
            </a:r>
            <a:r>
              <a:rPr lang="en-IN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523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1360" y="3048000"/>
            <a:ext cx="3090240" cy="21544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1"/>
          <p:cNvPicPr>
            <a:picLocks noChangeAspect="1" noChangeArrowheads="1"/>
          </p:cNvPicPr>
          <p:nvPr/>
        </p:nvPicPr>
        <p:blipFill>
          <a:blip r:embed="rId3"/>
          <a:srcRect b="12299"/>
          <a:stretch>
            <a:fillRect/>
          </a:stretch>
        </p:blipFill>
        <p:spPr bwMode="auto">
          <a:xfrm>
            <a:off x="5942400" y="1003145"/>
            <a:ext cx="2592000" cy="22734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6259" name="Text Box 2"/>
          <p:cNvSpPr txBox="1">
            <a:spLocks noChangeArrowheads="1"/>
          </p:cNvSpPr>
          <p:nvPr/>
        </p:nvSpPr>
        <p:spPr bwMode="auto">
          <a:xfrm>
            <a:off x="2776320" y="2612435"/>
            <a:ext cx="162720" cy="41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9626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8080" y="3657600"/>
            <a:ext cx="2449440" cy="25634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6261" name="Text Box 4"/>
          <p:cNvSpPr txBox="1">
            <a:spLocks noChangeArrowheads="1"/>
          </p:cNvSpPr>
          <p:nvPr/>
        </p:nvSpPr>
        <p:spPr bwMode="auto">
          <a:xfrm>
            <a:off x="3657600" y="1147802"/>
            <a:ext cx="1692000" cy="2999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Chinese peas </a:t>
            </a:r>
          </a:p>
        </p:txBody>
      </p:sp>
      <p:sp>
        <p:nvSpPr>
          <p:cNvPr id="96262" name="Line 5"/>
          <p:cNvSpPr>
            <a:spLocks noChangeShapeType="1"/>
          </p:cNvSpPr>
          <p:nvPr/>
        </p:nvSpPr>
        <p:spPr bwMode="auto">
          <a:xfrm>
            <a:off x="5224320" y="1306218"/>
            <a:ext cx="489600" cy="144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6263" name="Text Box 6"/>
          <p:cNvSpPr txBox="1">
            <a:spLocks noChangeArrowheads="1"/>
          </p:cNvSpPr>
          <p:nvPr/>
        </p:nvSpPr>
        <p:spPr bwMode="auto">
          <a:xfrm>
            <a:off x="3853440" y="4191000"/>
            <a:ext cx="1632960" cy="312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Baby corn </a:t>
            </a:r>
          </a:p>
        </p:txBody>
      </p:sp>
      <p:sp>
        <p:nvSpPr>
          <p:cNvPr id="96264" name="Line 7"/>
          <p:cNvSpPr>
            <a:spLocks noChangeShapeType="1"/>
          </p:cNvSpPr>
          <p:nvPr/>
        </p:nvSpPr>
        <p:spPr bwMode="auto">
          <a:xfrm>
            <a:off x="5061601" y="4408304"/>
            <a:ext cx="653760" cy="144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96265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600200"/>
            <a:ext cx="2743200" cy="198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6266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001" y="3657600"/>
            <a:ext cx="2744640" cy="25821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6267" name="Text Box 10"/>
          <p:cNvSpPr txBox="1">
            <a:spLocks noChangeArrowheads="1"/>
          </p:cNvSpPr>
          <p:nvPr/>
        </p:nvSpPr>
        <p:spPr bwMode="auto">
          <a:xfrm>
            <a:off x="4082400" y="5224869"/>
            <a:ext cx="979200" cy="312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Fennel</a:t>
            </a:r>
          </a:p>
        </p:txBody>
      </p:sp>
      <p:sp>
        <p:nvSpPr>
          <p:cNvPr id="96268" name="Text Box 11"/>
          <p:cNvSpPr txBox="1">
            <a:spLocks noChangeArrowheads="1"/>
          </p:cNvSpPr>
          <p:nvPr/>
        </p:nvSpPr>
        <p:spPr bwMode="auto">
          <a:xfrm>
            <a:off x="3918241" y="2285521"/>
            <a:ext cx="1143360" cy="312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Lettus</a:t>
            </a:r>
            <a:endParaRPr lang="en-IN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6269" name="Line 12"/>
          <p:cNvSpPr>
            <a:spLocks noChangeShapeType="1"/>
          </p:cNvSpPr>
          <p:nvPr/>
        </p:nvSpPr>
        <p:spPr bwMode="auto">
          <a:xfrm>
            <a:off x="3591361" y="2449698"/>
            <a:ext cx="326880" cy="144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dash"/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6270" name="Line 13"/>
          <p:cNvSpPr>
            <a:spLocks noChangeShapeType="1"/>
          </p:cNvSpPr>
          <p:nvPr/>
        </p:nvSpPr>
        <p:spPr bwMode="auto">
          <a:xfrm>
            <a:off x="3591360" y="5389046"/>
            <a:ext cx="489600" cy="144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6271" name="Line 14"/>
          <p:cNvSpPr>
            <a:spLocks noChangeShapeType="1"/>
          </p:cNvSpPr>
          <p:nvPr/>
        </p:nvSpPr>
        <p:spPr bwMode="auto">
          <a:xfrm>
            <a:off x="3591360" y="5389046"/>
            <a:ext cx="489600" cy="1441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Oval 1"/>
          <p:cNvSpPr>
            <a:spLocks noChangeArrowheads="1"/>
          </p:cNvSpPr>
          <p:nvPr/>
        </p:nvSpPr>
        <p:spPr bwMode="auto">
          <a:xfrm>
            <a:off x="3438600" y="3319388"/>
            <a:ext cx="2122560" cy="816566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1639" tIns="40820" rIns="81639" bIns="4082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dirty="0">
                <a:solidFill>
                  <a:srgbClr val="000000"/>
                </a:solidFill>
              </a:rPr>
              <a:t>MARKETING</a:t>
            </a:r>
          </a:p>
        </p:txBody>
      </p:sp>
      <p:sp>
        <p:nvSpPr>
          <p:cNvPr id="97283" name="Line 2"/>
          <p:cNvSpPr>
            <a:spLocks noChangeShapeType="1"/>
          </p:cNvSpPr>
          <p:nvPr/>
        </p:nvSpPr>
        <p:spPr bwMode="auto">
          <a:xfrm flipV="1">
            <a:off x="5398440" y="2823975"/>
            <a:ext cx="979200" cy="50117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7284" name="Line 3"/>
          <p:cNvSpPr>
            <a:spLocks noChangeShapeType="1"/>
          </p:cNvSpPr>
          <p:nvPr/>
        </p:nvSpPr>
        <p:spPr bwMode="auto">
          <a:xfrm>
            <a:off x="5725320" y="3809039"/>
            <a:ext cx="979200" cy="144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7285" name="Line 4"/>
          <p:cNvSpPr>
            <a:spLocks noChangeShapeType="1"/>
          </p:cNvSpPr>
          <p:nvPr/>
        </p:nvSpPr>
        <p:spPr bwMode="auto">
          <a:xfrm>
            <a:off x="5071560" y="4134513"/>
            <a:ext cx="979200" cy="97930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7286" name="Line 5"/>
          <p:cNvSpPr>
            <a:spLocks noChangeShapeType="1"/>
          </p:cNvSpPr>
          <p:nvPr/>
        </p:nvSpPr>
        <p:spPr bwMode="auto">
          <a:xfrm>
            <a:off x="4255081" y="4266720"/>
            <a:ext cx="1440" cy="114348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7287" name="Line 6"/>
          <p:cNvSpPr>
            <a:spLocks noChangeShapeType="1"/>
          </p:cNvSpPr>
          <p:nvPr/>
        </p:nvSpPr>
        <p:spPr bwMode="auto">
          <a:xfrm flipH="1">
            <a:off x="2667000" y="4038600"/>
            <a:ext cx="828000" cy="653829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7288" name="Line 7"/>
          <p:cNvSpPr>
            <a:spLocks noChangeShapeType="1"/>
          </p:cNvSpPr>
          <p:nvPr/>
        </p:nvSpPr>
        <p:spPr bwMode="auto">
          <a:xfrm flipH="1">
            <a:off x="2290920" y="3644861"/>
            <a:ext cx="990720" cy="144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7289" name="Line 8"/>
          <p:cNvSpPr>
            <a:spLocks noChangeShapeType="1"/>
          </p:cNvSpPr>
          <p:nvPr/>
        </p:nvSpPr>
        <p:spPr bwMode="auto">
          <a:xfrm flipH="1" flipV="1">
            <a:off x="2943240" y="2823975"/>
            <a:ext cx="665280" cy="50117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7290" name="Line 9"/>
          <p:cNvSpPr>
            <a:spLocks noChangeShapeType="1"/>
          </p:cNvSpPr>
          <p:nvPr/>
        </p:nvSpPr>
        <p:spPr bwMode="auto">
          <a:xfrm flipV="1">
            <a:off x="4419241" y="2497061"/>
            <a:ext cx="1440" cy="50117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7291" name="Rectangle 10"/>
          <p:cNvSpPr>
            <a:spLocks noChangeArrowheads="1"/>
          </p:cNvSpPr>
          <p:nvPr/>
        </p:nvSpPr>
        <p:spPr bwMode="auto">
          <a:xfrm>
            <a:off x="3929641" y="1686256"/>
            <a:ext cx="1143360" cy="489651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1639" tIns="40820" rIns="81639" bIns="4082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dirty="0">
                <a:solidFill>
                  <a:srgbClr val="000000"/>
                </a:solidFill>
              </a:rPr>
              <a:t>Metro Mall</a:t>
            </a:r>
          </a:p>
        </p:txBody>
      </p:sp>
      <p:sp>
        <p:nvSpPr>
          <p:cNvPr id="97292" name="Rectangle 11"/>
          <p:cNvSpPr>
            <a:spLocks noChangeArrowheads="1"/>
          </p:cNvSpPr>
          <p:nvPr/>
        </p:nvSpPr>
        <p:spPr bwMode="auto">
          <a:xfrm>
            <a:off x="6541800" y="2338645"/>
            <a:ext cx="1306080" cy="653829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1639" tIns="40820" rIns="81639" bIns="4082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dirty="0">
                <a:solidFill>
                  <a:srgbClr val="000000"/>
                </a:solidFill>
              </a:rPr>
              <a:t>Contract 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dirty="0">
                <a:solidFill>
                  <a:srgbClr val="000000"/>
                </a:solidFill>
              </a:rPr>
              <a:t>Farming</a:t>
            </a:r>
          </a:p>
        </p:txBody>
      </p:sp>
      <p:sp>
        <p:nvSpPr>
          <p:cNvPr id="97293" name="Rectangle 12"/>
          <p:cNvSpPr>
            <a:spLocks noChangeArrowheads="1"/>
          </p:cNvSpPr>
          <p:nvPr/>
        </p:nvSpPr>
        <p:spPr bwMode="auto">
          <a:xfrm>
            <a:off x="6868681" y="3644862"/>
            <a:ext cx="1306080" cy="489651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1639" tIns="40820" rIns="81639" bIns="4082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dirty="0">
                <a:solidFill>
                  <a:srgbClr val="000000"/>
                </a:solidFill>
              </a:rPr>
              <a:t> Star hotel</a:t>
            </a:r>
          </a:p>
        </p:txBody>
      </p:sp>
      <p:sp>
        <p:nvSpPr>
          <p:cNvPr id="97294" name="Rectangle 13"/>
          <p:cNvSpPr>
            <a:spLocks noChangeArrowheads="1"/>
          </p:cNvSpPr>
          <p:nvPr/>
        </p:nvSpPr>
        <p:spPr bwMode="auto">
          <a:xfrm>
            <a:off x="6214920" y="5115257"/>
            <a:ext cx="1632960" cy="653829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7295" name="Rectangle 14"/>
          <p:cNvSpPr>
            <a:spLocks noChangeArrowheads="1"/>
          </p:cNvSpPr>
          <p:nvPr/>
        </p:nvSpPr>
        <p:spPr bwMode="auto">
          <a:xfrm>
            <a:off x="3602760" y="5518371"/>
            <a:ext cx="1468800" cy="653829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7296" name="Rectangle 15"/>
          <p:cNvSpPr>
            <a:spLocks noChangeArrowheads="1"/>
          </p:cNvSpPr>
          <p:nvPr/>
        </p:nvSpPr>
        <p:spPr bwMode="auto">
          <a:xfrm>
            <a:off x="1153321" y="4908771"/>
            <a:ext cx="1632960" cy="653829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7297" name="Rectangle 16"/>
          <p:cNvSpPr>
            <a:spLocks noChangeArrowheads="1"/>
          </p:cNvSpPr>
          <p:nvPr/>
        </p:nvSpPr>
        <p:spPr bwMode="auto">
          <a:xfrm>
            <a:off x="914401" y="3505200"/>
            <a:ext cx="1306080" cy="489651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7298" name="Rectangle 17"/>
          <p:cNvSpPr>
            <a:spLocks noChangeArrowheads="1"/>
          </p:cNvSpPr>
          <p:nvPr/>
        </p:nvSpPr>
        <p:spPr bwMode="auto">
          <a:xfrm>
            <a:off x="1642920" y="2011730"/>
            <a:ext cx="1306080" cy="653829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7299" name="Text Box 18"/>
          <p:cNvSpPr txBox="1">
            <a:spLocks noChangeArrowheads="1"/>
          </p:cNvSpPr>
          <p:nvPr/>
        </p:nvSpPr>
        <p:spPr bwMode="auto">
          <a:xfrm>
            <a:off x="6541801" y="5213187"/>
            <a:ext cx="1143360" cy="544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dirty="0">
                <a:solidFill>
                  <a:srgbClr val="000000"/>
                </a:solidFill>
              </a:rPr>
              <a:t>Medicinal </a:t>
            </a:r>
            <a:r>
              <a:rPr lang="en-IN" dirty="0" err="1">
                <a:solidFill>
                  <a:srgbClr val="000000"/>
                </a:solidFill>
              </a:rPr>
              <a:t>compony</a:t>
            </a:r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97300" name="Text Box 19"/>
          <p:cNvSpPr txBox="1">
            <a:spLocks noChangeArrowheads="1"/>
          </p:cNvSpPr>
          <p:nvPr/>
        </p:nvSpPr>
        <p:spPr bwMode="auto">
          <a:xfrm>
            <a:off x="3929640" y="5681109"/>
            <a:ext cx="979200" cy="312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dirty="0">
                <a:solidFill>
                  <a:srgbClr val="000000"/>
                </a:solidFill>
              </a:rPr>
              <a:t>Export</a:t>
            </a:r>
          </a:p>
        </p:txBody>
      </p:sp>
      <p:sp>
        <p:nvSpPr>
          <p:cNvPr id="97301" name="Text Box 20"/>
          <p:cNvSpPr txBox="1">
            <a:spLocks noChangeArrowheads="1"/>
          </p:cNvSpPr>
          <p:nvPr/>
        </p:nvSpPr>
        <p:spPr bwMode="auto">
          <a:xfrm>
            <a:off x="1480200" y="5006702"/>
            <a:ext cx="979200" cy="544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dirty="0">
                <a:solidFill>
                  <a:srgbClr val="000000"/>
                </a:solidFill>
              </a:rPr>
              <a:t>City market</a:t>
            </a:r>
          </a:p>
        </p:txBody>
      </p:sp>
      <p:sp>
        <p:nvSpPr>
          <p:cNvPr id="97302" name="Text Box 21"/>
          <p:cNvSpPr txBox="1">
            <a:spLocks noChangeArrowheads="1"/>
          </p:cNvSpPr>
          <p:nvPr/>
        </p:nvSpPr>
        <p:spPr bwMode="auto">
          <a:xfrm>
            <a:off x="914400" y="3570007"/>
            <a:ext cx="1437120" cy="312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dirty="0">
                <a:solidFill>
                  <a:srgbClr val="000000"/>
                </a:solidFill>
              </a:rPr>
              <a:t>Processing</a:t>
            </a:r>
          </a:p>
        </p:txBody>
      </p:sp>
      <p:sp>
        <p:nvSpPr>
          <p:cNvPr id="97303" name="Text Box 22"/>
          <p:cNvSpPr txBox="1">
            <a:spLocks noChangeArrowheads="1"/>
          </p:cNvSpPr>
          <p:nvPr/>
        </p:nvSpPr>
        <p:spPr bwMode="auto">
          <a:xfrm>
            <a:off x="1969801" y="2077978"/>
            <a:ext cx="816480" cy="544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dirty="0">
                <a:solidFill>
                  <a:srgbClr val="000000"/>
                </a:solidFill>
              </a:rPr>
              <a:t>Fast food</a:t>
            </a:r>
          </a:p>
        </p:txBody>
      </p:sp>
      <p:sp>
        <p:nvSpPr>
          <p:cNvPr id="97304" name="TextBox 23"/>
          <p:cNvSpPr txBox="1">
            <a:spLocks noChangeArrowheads="1"/>
          </p:cNvSpPr>
          <p:nvPr/>
        </p:nvSpPr>
        <p:spPr bwMode="auto">
          <a:xfrm>
            <a:off x="3048000" y="923776"/>
            <a:ext cx="5233200" cy="5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Marketing of Exotic Vegetables -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685800" y="914400"/>
            <a:ext cx="7924800" cy="36277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                                Constraints </a:t>
            </a:r>
            <a:r>
              <a:rPr lang="en-IN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/ problems</a:t>
            </a:r>
            <a:r>
              <a:rPr lang="en-IN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:</a:t>
            </a:r>
          </a:p>
          <a:p>
            <a:pP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2400" b="1" dirty="0">
              <a:solidFill>
                <a:schemeClr val="tx2">
                  <a:lumMod val="60000"/>
                  <a:lumOff val="40000"/>
                </a:schemeClr>
              </a:solidFill>
              <a:latin typeface="Candara" pitchFamily="34" charset="0"/>
            </a:endParaRPr>
          </a:p>
          <a:p>
            <a:pPr>
              <a:buSzPct val="45000"/>
              <a:buFont typeface="Wingdings" charset="2"/>
              <a:buChar char="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2400" b="1" dirty="0">
              <a:solidFill>
                <a:schemeClr val="tx2">
                  <a:lumMod val="60000"/>
                  <a:lumOff val="40000"/>
                </a:schemeClr>
              </a:solidFill>
              <a:latin typeface="Candara" pitchFamily="34" charset="0"/>
            </a:endParaRPr>
          </a:p>
          <a:p>
            <a:pP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High input cost .</a:t>
            </a:r>
          </a:p>
          <a:p>
            <a:pP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2400" b="1" dirty="0">
              <a:solidFill>
                <a:schemeClr val="tx2">
                  <a:lumMod val="60000"/>
                  <a:lumOff val="40000"/>
                </a:schemeClr>
              </a:solidFill>
              <a:latin typeface="Candara" pitchFamily="34" charset="0"/>
            </a:endParaRPr>
          </a:p>
          <a:p>
            <a:pP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Required skilled labour.</a:t>
            </a:r>
          </a:p>
          <a:p>
            <a:pP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2400" b="1" dirty="0">
              <a:solidFill>
                <a:schemeClr val="tx2">
                  <a:lumMod val="60000"/>
                  <a:lumOff val="40000"/>
                </a:schemeClr>
              </a:solidFill>
              <a:latin typeface="Candara" pitchFamily="34" charset="0"/>
            </a:endParaRPr>
          </a:p>
          <a:p>
            <a:pP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Market fluctuation .</a:t>
            </a:r>
          </a:p>
          <a:p>
            <a:pP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2400" b="1" dirty="0">
              <a:solidFill>
                <a:schemeClr val="tx2">
                  <a:lumMod val="60000"/>
                  <a:lumOff val="40000"/>
                </a:schemeClr>
              </a:solidFill>
              <a:latin typeface="Candara" pitchFamily="34" charset="0"/>
            </a:endParaRPr>
          </a:p>
          <a:p>
            <a:pP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Technical know- how .</a:t>
            </a:r>
          </a:p>
          <a:p>
            <a:pP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2400" b="1" dirty="0">
              <a:solidFill>
                <a:schemeClr val="tx2">
                  <a:lumMod val="60000"/>
                  <a:lumOff val="40000"/>
                </a:schemeClr>
              </a:solidFill>
              <a:latin typeface="Candara" pitchFamily="34" charset="0"/>
            </a:endParaRPr>
          </a:p>
          <a:p>
            <a:pP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Less keeping quality .</a:t>
            </a:r>
          </a:p>
          <a:p>
            <a:pP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2400" b="1" dirty="0">
              <a:solidFill>
                <a:schemeClr val="tx2">
                  <a:lumMod val="60000"/>
                  <a:lumOff val="40000"/>
                </a:schemeClr>
              </a:solidFill>
              <a:latin typeface="Candara" pitchFamily="34" charset="0"/>
            </a:endParaRPr>
          </a:p>
          <a:p>
            <a:pP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2400" b="1" dirty="0">
              <a:solidFill>
                <a:schemeClr val="tx2">
                  <a:lumMod val="60000"/>
                  <a:lumOff val="40000"/>
                </a:schemeClr>
              </a:solidFill>
              <a:latin typeface="Candara" pitchFamily="34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2400" dirty="0">
              <a:solidFill>
                <a:schemeClr val="tx2">
                  <a:lumMod val="60000"/>
                  <a:lumOff val="40000"/>
                </a:schemeClr>
              </a:solidFill>
              <a:latin typeface="Candara" pitchFamily="34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2400" dirty="0">
              <a:solidFill>
                <a:schemeClr val="tx2">
                  <a:lumMod val="60000"/>
                  <a:lumOff val="40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1"/>
          <p:cNvSpPr txBox="1">
            <a:spLocks noChangeArrowheads="1"/>
          </p:cNvSpPr>
          <p:nvPr/>
        </p:nvSpPr>
        <p:spPr bwMode="auto">
          <a:xfrm>
            <a:off x="838200" y="1066800"/>
            <a:ext cx="7050240" cy="4977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b="1" dirty="0" smtClean="0">
                <a:solidFill>
                  <a:srgbClr val="FF6309"/>
                </a:solidFill>
                <a:latin typeface="Candara" pitchFamily="34" charset="0"/>
              </a:rPr>
              <a:t>                                   </a:t>
            </a:r>
            <a:r>
              <a:rPr lang="en-US" sz="2000" b="1" dirty="0" smtClean="0">
                <a:solidFill>
                  <a:srgbClr val="FF6309"/>
                </a:solidFill>
                <a:latin typeface="Candara" pitchFamily="34" charset="0"/>
              </a:rPr>
              <a:t>Same </a:t>
            </a:r>
            <a:r>
              <a:rPr lang="en-US" sz="2000" b="1" dirty="0">
                <a:solidFill>
                  <a:srgbClr val="FF6309"/>
                </a:solidFill>
                <a:latin typeface="Candara" pitchFamily="34" charset="0"/>
              </a:rPr>
              <a:t>Useful Links – </a:t>
            </a:r>
            <a:endParaRPr lang="en-US" b="1" dirty="0" smtClean="0">
              <a:solidFill>
                <a:srgbClr val="FF6309"/>
              </a:solidFill>
              <a:latin typeface="Candara" pitchFamily="34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US" b="1" dirty="0">
              <a:solidFill>
                <a:srgbClr val="FF6309"/>
              </a:solidFill>
              <a:latin typeface="Candara" pitchFamily="34" charset="0"/>
            </a:endParaRPr>
          </a:p>
          <a:p>
            <a:pPr>
              <a:buFont typeface="Arial" charset="0"/>
              <a:buChar char="•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US" dirty="0">
              <a:solidFill>
                <a:srgbClr val="FF6309"/>
              </a:solidFill>
              <a:latin typeface="Candara" pitchFamily="34" charset="0"/>
            </a:endParaRPr>
          </a:p>
          <a:p>
            <a:pPr>
              <a:buFont typeface="Arial" charset="0"/>
              <a:buChar char="•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dirty="0">
                <a:hlinkClick r:id="rId3"/>
              </a:rPr>
              <a:t>http://www.trikaya.net/</a:t>
            </a:r>
            <a:endParaRPr lang="en-US" dirty="0"/>
          </a:p>
          <a:p>
            <a:pPr>
              <a:buFont typeface="Arial" charset="0"/>
              <a:buChar char="•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US" sz="1200" dirty="0"/>
          </a:p>
          <a:p>
            <a:pPr>
              <a:buFont typeface="Arial" charset="0"/>
              <a:buChar char="•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dirty="0">
                <a:hlinkClick r:id="rId4"/>
              </a:rPr>
              <a:t>http://www.agricultureinformation.com/mag/2006/01/exotic-vegetables/</a:t>
            </a:r>
            <a:endParaRPr lang="en-US" dirty="0"/>
          </a:p>
          <a:p>
            <a:pPr>
              <a:buFont typeface="Arial" charset="0"/>
              <a:buChar char="•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US" sz="1200" dirty="0"/>
          </a:p>
          <a:p>
            <a:pPr>
              <a:buFont typeface="Arial" charset="0"/>
              <a:buChar char="•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dirty="0">
                <a:hlinkClick r:id="rId5"/>
              </a:rPr>
              <a:t>http://www.scribd.com/doc/6031001/Exotic-Vegetables</a:t>
            </a:r>
            <a:endParaRPr lang="en-US" dirty="0"/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US" dirty="0">
              <a:solidFill>
                <a:srgbClr val="FF6309"/>
              </a:solidFill>
              <a:latin typeface="Candara" pitchFamily="34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US" sz="400" b="1" dirty="0">
              <a:solidFill>
                <a:srgbClr val="FF6309"/>
              </a:solidFill>
              <a:latin typeface="Candara" pitchFamily="34" charset="0"/>
            </a:endParaRP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400" b="1" dirty="0" smtClean="0">
                <a:solidFill>
                  <a:srgbClr val="FF6309"/>
                </a:solidFill>
                <a:latin typeface="Candara" pitchFamily="34" charset="0"/>
              </a:rPr>
              <a:t>For </a:t>
            </a:r>
            <a:r>
              <a:rPr lang="en-US" sz="2400" b="1" dirty="0">
                <a:solidFill>
                  <a:srgbClr val="FF6309"/>
                </a:solidFill>
                <a:latin typeface="Candara" pitchFamily="34" charset="0"/>
              </a:rPr>
              <a:t>any more information please contact : </a:t>
            </a:r>
          </a:p>
          <a:p>
            <a:pPr algn="ctr">
              <a:lnSpc>
                <a:spcPct val="8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US" b="1" dirty="0">
              <a:solidFill>
                <a:srgbClr val="FFC000"/>
              </a:solidFill>
              <a:latin typeface="Candara" pitchFamily="34" charset="0"/>
            </a:endParaRPr>
          </a:p>
          <a:p>
            <a:pPr algn="ctr">
              <a:lnSpc>
                <a:spcPct val="8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400" b="1" dirty="0" err="1">
                <a:solidFill>
                  <a:srgbClr val="FFC000"/>
                </a:solidFill>
                <a:latin typeface="Candara" pitchFamily="34" charset="0"/>
              </a:rPr>
              <a:t>Vigyan</a:t>
            </a:r>
            <a:r>
              <a:rPr lang="en-US" sz="2400" b="1" dirty="0">
                <a:solidFill>
                  <a:srgbClr val="FFC000"/>
                </a:solidFill>
                <a:latin typeface="Candara" pitchFamily="34" charset="0"/>
              </a:rPr>
              <a:t> Ashram</a:t>
            </a:r>
            <a:endParaRPr lang="mr-IN" sz="2400" b="1" dirty="0">
              <a:solidFill>
                <a:srgbClr val="FFC000"/>
              </a:solidFill>
              <a:latin typeface="Candara" pitchFamily="34" charset="0"/>
            </a:endParaRPr>
          </a:p>
          <a:p>
            <a:pPr algn="ctr">
              <a:lnSpc>
                <a:spcPct val="8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US" sz="2400" b="1" dirty="0">
              <a:solidFill>
                <a:srgbClr val="FFC000"/>
              </a:solidFill>
              <a:latin typeface="Candara" pitchFamily="34" charset="0"/>
            </a:endParaRPr>
          </a:p>
          <a:p>
            <a:pPr algn="ctr">
              <a:lnSpc>
                <a:spcPct val="8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400" b="1" dirty="0">
                <a:latin typeface="Candara" pitchFamily="34" charset="0"/>
              </a:rPr>
              <a:t>(A center of Indian Institute Of Education)</a:t>
            </a:r>
          </a:p>
          <a:p>
            <a:pPr algn="ctr">
              <a:lnSpc>
                <a:spcPct val="8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400" b="1" dirty="0">
                <a:latin typeface="Candara" pitchFamily="34" charset="0"/>
              </a:rPr>
              <a:t>At.</a:t>
            </a:r>
            <a:r>
              <a:rPr lang="mr-IN" sz="2400" b="1" dirty="0">
                <a:latin typeface="Candara" pitchFamily="34" charset="0"/>
              </a:rPr>
              <a:t> </a:t>
            </a:r>
            <a:r>
              <a:rPr lang="en-US" sz="2400" b="1" dirty="0">
                <a:latin typeface="Candara" pitchFamily="34" charset="0"/>
              </a:rPr>
              <a:t>Post </a:t>
            </a:r>
            <a:r>
              <a:rPr lang="en-US" sz="2400" b="1" dirty="0" err="1">
                <a:latin typeface="Candara" pitchFamily="34" charset="0"/>
              </a:rPr>
              <a:t>Pabal</a:t>
            </a:r>
            <a:r>
              <a:rPr lang="en-US" sz="2400" b="1" dirty="0">
                <a:latin typeface="Candara" pitchFamily="34" charset="0"/>
              </a:rPr>
              <a:t> Dist.</a:t>
            </a:r>
            <a:r>
              <a:rPr lang="mr-IN" sz="2400" b="1" dirty="0">
                <a:latin typeface="Candara" pitchFamily="34" charset="0"/>
              </a:rPr>
              <a:t> </a:t>
            </a:r>
            <a:r>
              <a:rPr lang="en-US" sz="2400" b="1" dirty="0" err="1">
                <a:latin typeface="Candara" pitchFamily="34" charset="0"/>
              </a:rPr>
              <a:t>Pune</a:t>
            </a:r>
            <a:r>
              <a:rPr lang="en-US" sz="2400" b="1" dirty="0">
                <a:latin typeface="Candara" pitchFamily="34" charset="0"/>
              </a:rPr>
              <a:t> 412403</a:t>
            </a:r>
            <a:endParaRPr lang="mr-IN" sz="2400" b="1" dirty="0">
              <a:latin typeface="Candara" pitchFamily="34" charset="0"/>
            </a:endParaRPr>
          </a:p>
          <a:p>
            <a:pPr algn="ctr">
              <a:lnSpc>
                <a:spcPct val="8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mr-IN" sz="2400" b="1" dirty="0">
              <a:latin typeface="Candara" pitchFamily="34" charset="0"/>
            </a:endParaRPr>
          </a:p>
          <a:p>
            <a:pPr algn="ctr">
              <a:lnSpc>
                <a:spcPct val="8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400" b="1" dirty="0">
                <a:solidFill>
                  <a:srgbClr val="FFC000"/>
                </a:solidFill>
                <a:latin typeface="Candara" pitchFamily="34" charset="0"/>
              </a:rPr>
              <a:t>www.vigyanashram.com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US" b="1" dirty="0">
              <a:solidFill>
                <a:srgbClr val="FF6309"/>
              </a:solidFill>
              <a:latin typeface="Candara" pitchFamily="34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US" b="1" dirty="0">
              <a:solidFill>
                <a:srgbClr val="FF6309"/>
              </a:solidFill>
              <a:latin typeface="Candara" pitchFamily="34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US" sz="1100" b="1" dirty="0">
              <a:solidFill>
                <a:srgbClr val="FF6309"/>
              </a:solidFill>
              <a:latin typeface="Candara" pitchFamily="34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1100" b="1" dirty="0">
                <a:solidFill>
                  <a:srgbClr val="FF6309"/>
                </a:solidFill>
                <a:latin typeface="Candara" pitchFamily="34" charset="0"/>
              </a:rPr>
              <a:t> </a:t>
            </a:r>
            <a:endParaRPr lang="en-IN" sz="1100" b="1" dirty="0">
              <a:solidFill>
                <a:srgbClr val="FF6309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960481" y="1070033"/>
            <a:ext cx="7333920" cy="24280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1719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Demand-driven exotic vegetables production is suitable for the farmers as they have assured market through contract with consumers. Exotic vegetables market is growing at the rate of 15 to 20% per annum is increasing day by day since India is importing more than 85% exotic vegetables.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more information visit -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http://agricultureavenues.blogspot.in/2012/08/globalization-has-brought-many.html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1116000" y="5571946"/>
            <a:ext cx="1751040" cy="312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"/>
          <p:cNvSpPr txBox="1">
            <a:spLocks noChangeArrowheads="1"/>
          </p:cNvSpPr>
          <p:nvPr/>
        </p:nvSpPr>
        <p:spPr bwMode="auto">
          <a:xfrm>
            <a:off x="839520" y="848250"/>
            <a:ext cx="7257600" cy="47928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56168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US" sz="1700" b="1" dirty="0">
              <a:solidFill>
                <a:srgbClr val="FFFFFF"/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US" sz="1700" b="1" dirty="0">
              <a:solidFill>
                <a:srgbClr val="FFFFFF"/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US" sz="1700" b="1" dirty="0">
              <a:solidFill>
                <a:srgbClr val="FFFFFF"/>
              </a:solidFill>
            </a:endParaRPr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0" y="802165"/>
            <a:ext cx="9144000" cy="5322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0086" rIns="81639" bIns="40820"/>
          <a:lstStyle/>
          <a:p>
            <a:pPr>
              <a:lnSpc>
                <a:spcPct val="15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                       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Why Exotic Vegetables?</a:t>
            </a:r>
          </a:p>
          <a:p>
            <a:pPr>
              <a:lnSpc>
                <a:spcPct val="150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    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High Value . </a:t>
            </a:r>
          </a:p>
          <a:p>
            <a:pPr>
              <a:lnSpc>
                <a:spcPct val="150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     High Nutrition .</a:t>
            </a:r>
          </a:p>
          <a:p>
            <a:pPr>
              <a:lnSpc>
                <a:spcPct val="150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     Export Market .</a:t>
            </a:r>
          </a:p>
          <a:p>
            <a:pPr>
              <a:lnSpc>
                <a:spcPct val="150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     Contract Farming .</a:t>
            </a:r>
          </a:p>
          <a:p>
            <a:pPr>
              <a:lnSpc>
                <a:spcPct val="150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     Less Area required .</a:t>
            </a:r>
          </a:p>
          <a:p>
            <a:pPr>
              <a:lnSpc>
                <a:spcPct val="150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     Change in lifestyle -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Udupi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 (Traditional) restaurant to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Mcdownals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. </a:t>
            </a:r>
          </a:p>
          <a:p>
            <a:pPr>
              <a:lnSpc>
                <a:spcPct val="150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     Growing Demand 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6680" y="381000"/>
            <a:ext cx="3618720" cy="27146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7043" name="Text Box 2"/>
          <p:cNvSpPr txBox="1">
            <a:spLocks noChangeArrowheads="1"/>
          </p:cNvSpPr>
          <p:nvPr/>
        </p:nvSpPr>
        <p:spPr bwMode="auto">
          <a:xfrm>
            <a:off x="2438400" y="990600"/>
            <a:ext cx="1913760" cy="3902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0086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BROCCOLI</a:t>
            </a:r>
          </a:p>
        </p:txBody>
      </p:sp>
      <p:sp>
        <p:nvSpPr>
          <p:cNvPr id="87044" name="Text Box 3"/>
          <p:cNvSpPr txBox="1">
            <a:spLocks noChangeArrowheads="1"/>
          </p:cNvSpPr>
          <p:nvPr/>
        </p:nvSpPr>
        <p:spPr bwMode="auto">
          <a:xfrm>
            <a:off x="0" y="1562565"/>
            <a:ext cx="7620000" cy="38711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Soil And Climate -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Soil Well drain , Ph 5.5 to 6.5 ,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Winter season crop 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Spacing </a:t>
            </a:r>
            <a:r>
              <a:rPr lang="en-IN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-- 45 </a:t>
            </a:r>
            <a:r>
              <a:rPr lang="en-IN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 55 Cm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Harvesting --- 10 weeks after sowing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Remark ----    Highly nutritious, contains almost all B complex vitamins and minerals.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Cauliflower family crop all other practices are same .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 more information - </a:t>
            </a:r>
            <a:r>
              <a:rPr lang="en-US" sz="2000" b="1" u="sng" dirty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http://www.mnn.com/your-home/organic-farming-gardening/stories/how-to-grow-broccoli</a:t>
            </a:r>
            <a:r>
              <a:rPr lang="en-IN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5080" y="304800"/>
            <a:ext cx="3100320" cy="20464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8067" name="Text Box 2"/>
          <p:cNvSpPr txBox="1">
            <a:spLocks noChangeArrowheads="1"/>
          </p:cNvSpPr>
          <p:nvPr/>
        </p:nvSpPr>
        <p:spPr bwMode="auto">
          <a:xfrm>
            <a:off x="2895600" y="914400"/>
            <a:ext cx="1935360" cy="5530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6821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BOK CHOY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68" name="Text Box 3"/>
          <p:cNvSpPr txBox="1">
            <a:spLocks noChangeArrowheads="1"/>
          </p:cNvSpPr>
          <p:nvPr/>
        </p:nvSpPr>
        <p:spPr bwMode="auto">
          <a:xfrm>
            <a:off x="152400" y="1524000"/>
            <a:ext cx="6367680" cy="37559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Also called as Chinese white Cabbage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Soil and Climate -  Well drain soil , Ph – 5.5 to 7.0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Loose garden soil , high humus is good.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Cool season crop 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Spacing – As cabbage 45 *60 cm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Maturity -  45 to 50 days 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Remark --  Can be grown as indoor plants in pots 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04800"/>
            <a:ext cx="2824327" cy="220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9091" name="Text Box 2"/>
          <p:cNvSpPr txBox="1">
            <a:spLocks noChangeArrowheads="1"/>
          </p:cNvSpPr>
          <p:nvPr/>
        </p:nvSpPr>
        <p:spPr bwMode="auto">
          <a:xfrm>
            <a:off x="2438400" y="838200"/>
            <a:ext cx="2695680" cy="6221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6821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BRUSSEL SPROUT</a:t>
            </a:r>
          </a:p>
        </p:txBody>
      </p:sp>
      <p:sp>
        <p:nvSpPr>
          <p:cNvPr id="89092" name="Text Box 3"/>
          <p:cNvSpPr txBox="1">
            <a:spLocks noChangeArrowheads="1"/>
          </p:cNvSpPr>
          <p:nvPr/>
        </p:nvSpPr>
        <p:spPr bwMode="auto">
          <a:xfrm>
            <a:off x="76200" y="1295400"/>
            <a:ext cx="7696200" cy="3342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2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Cabbage Family crop but very small head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Requires cool climate 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2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 -  High organic matter , Fertile soil ,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Ph – 6.0 to 6.5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2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Planting spacing --- 24 inch * 30 inch 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2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Harvesting -- 90 to 120 days --- depend on climate 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2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73927"/>
            <a:ext cx="2846880" cy="3359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2514600" y="838200"/>
            <a:ext cx="23500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5188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ASPARAGUS </a:t>
            </a:r>
          </a:p>
        </p:txBody>
      </p:sp>
      <p:sp>
        <p:nvSpPr>
          <p:cNvPr id="90116" name="Text Box 3"/>
          <p:cNvSpPr txBox="1">
            <a:spLocks noChangeArrowheads="1"/>
          </p:cNvSpPr>
          <p:nvPr/>
        </p:nvSpPr>
        <p:spPr bwMode="auto">
          <a:xfrm>
            <a:off x="152400" y="1705619"/>
            <a:ext cx="8991600" cy="40093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Lilly family crop , not much grown in India.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Most common in USA.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1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Perennial crop. Can yield up to 10 Years 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Mostly grown in back yard gardens 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Very good source of </a:t>
            </a:r>
            <a:r>
              <a:rPr lang="en-IN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Vit</a:t>
            </a:r>
            <a:r>
              <a:rPr lang="en-IN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B6 , </a:t>
            </a:r>
            <a:r>
              <a:rPr lang="en-IN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Vit</a:t>
            </a:r>
            <a:r>
              <a:rPr lang="en-IN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 , </a:t>
            </a:r>
            <a:r>
              <a:rPr lang="en-IN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Vit</a:t>
            </a:r>
            <a:r>
              <a:rPr lang="en-IN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C and </a:t>
            </a:r>
            <a:r>
              <a:rPr lang="en-IN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Potassium </a:t>
            </a:r>
            <a:r>
              <a:rPr lang="en-IN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iron etc.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Soil -  Sandy , well drain, high Organic matter 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Planting – By year old plant cutting </a:t>
            </a:r>
            <a:r>
              <a:rPr lang="en-IN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en-IN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1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Harvesting </a:t>
            </a:r>
            <a:r>
              <a:rPr lang="en-IN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– After one year , cutting made 4 to 5 inches 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1"/>
          <p:cNvPicPr>
            <a:picLocks noChangeAspect="1" noChangeArrowheads="1"/>
          </p:cNvPicPr>
          <p:nvPr/>
        </p:nvPicPr>
        <p:blipFill>
          <a:blip r:embed="rId3"/>
          <a:srcRect l="4762" t="12877" r="2381" b="3419"/>
          <a:stretch>
            <a:fillRect/>
          </a:stretch>
        </p:blipFill>
        <p:spPr bwMode="auto">
          <a:xfrm>
            <a:off x="6096000" y="304800"/>
            <a:ext cx="2971800" cy="198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1139" name="Text Box 2"/>
          <p:cNvSpPr txBox="1">
            <a:spLocks noChangeArrowheads="1"/>
          </p:cNvSpPr>
          <p:nvPr/>
        </p:nvSpPr>
        <p:spPr bwMode="auto">
          <a:xfrm>
            <a:off x="2729400" y="850394"/>
            <a:ext cx="1461600" cy="445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6821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CELERY </a:t>
            </a:r>
          </a:p>
        </p:txBody>
      </p:sp>
      <p:sp>
        <p:nvSpPr>
          <p:cNvPr id="91140" name="Text Box 3"/>
          <p:cNvSpPr txBox="1">
            <a:spLocks noChangeArrowheads="1"/>
          </p:cNvSpPr>
          <p:nvPr/>
        </p:nvSpPr>
        <p:spPr bwMode="auto">
          <a:xfrm>
            <a:off x="44160" y="1614921"/>
            <a:ext cx="8795040" cy="49382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Just like coriander, but not having any flavour ..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105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Mainly used as decorative vegetable in 5 </a:t>
            </a:r>
            <a:r>
              <a:rPr lang="en-IN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star Hotels </a:t>
            </a:r>
            <a:r>
              <a:rPr lang="en-IN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1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Originally from Europe 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105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Soil and climate - Prefers cool climate 20 to 26 degree.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1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Soil requires well drain , Ph 6.8 to 7.5 , rich soil give more sprouting 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1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Sowing and Harvesting –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1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Sowing done by seeds, Very tiny seed required proper sowing,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Soaking of seed gives better result.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2 to 3 year old seed are good 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Harvesting – 5 to 6 weeks , then after every 2 weeks for 5 to 6 tomes.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 TRIED BUT FAILED ------ LETS SEE NEXT TIME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3800" y="304800"/>
            <a:ext cx="3384000" cy="22538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163" name="Text Box 2"/>
          <p:cNvSpPr txBox="1">
            <a:spLocks noChangeArrowheads="1"/>
          </p:cNvSpPr>
          <p:nvPr/>
        </p:nvSpPr>
        <p:spPr bwMode="auto">
          <a:xfrm>
            <a:off x="2371320" y="926338"/>
            <a:ext cx="2429280" cy="597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55188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CABBAGE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64" name="Text Box 3"/>
          <p:cNvSpPr txBox="1">
            <a:spLocks noChangeArrowheads="1"/>
          </p:cNvSpPr>
          <p:nvPr/>
        </p:nvSpPr>
        <p:spPr bwMode="auto">
          <a:xfrm>
            <a:off x="228600" y="1752600"/>
            <a:ext cx="6367680" cy="27650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Just like cabbage but red in colour 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Having demand in METRO. 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All practices are same as cabbage 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Get  10 to 20 Rs / Kg more than regular cabbage 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IN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Tunnel cropping yields more 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IN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ER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OER Ppt</Template>
  <TotalTime>49</TotalTime>
  <Words>783</Words>
  <Application>Microsoft Office PowerPoint</Application>
  <PresentationFormat>On-screen Show (4:3)</PresentationFormat>
  <Paragraphs>219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OER Ppt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 O H I T</dc:creator>
  <cp:lastModifiedBy>DST Admin</cp:lastModifiedBy>
  <cp:revision>7</cp:revision>
  <dcterms:created xsi:type="dcterms:W3CDTF">2014-01-14T17:55:13Z</dcterms:created>
  <dcterms:modified xsi:type="dcterms:W3CDTF">2014-02-05T12:09:47Z</dcterms:modified>
</cp:coreProperties>
</file>