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72" r:id="rId9"/>
    <p:sldId id="262" r:id="rId10"/>
    <p:sldId id="266" r:id="rId11"/>
    <p:sldId id="263" r:id="rId12"/>
    <p:sldId id="264" r:id="rId13"/>
    <p:sldId id="265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B2FABB-8DD4-4A49-9A03-5B32F7F76C7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6201A4-08A6-4D9C-A154-C85955F35C34}">
      <dgm:prSet phldrT="[Text]"/>
      <dgm:spPr/>
      <dgm:t>
        <a:bodyPr/>
        <a:lstStyle/>
        <a:p>
          <a:r>
            <a:rPr lang="en-US" dirty="0" smtClean="0"/>
            <a:t>Step 1</a:t>
          </a:r>
          <a:endParaRPr lang="en-US" dirty="0"/>
        </a:p>
      </dgm:t>
    </dgm:pt>
    <dgm:pt modelId="{77F8D454-D396-4E65-A37F-F319460EFDAC}" type="parTrans" cxnId="{48CAD2AE-8FC8-416E-ACFF-BD0933BB15E9}">
      <dgm:prSet/>
      <dgm:spPr/>
      <dgm:t>
        <a:bodyPr/>
        <a:lstStyle/>
        <a:p>
          <a:endParaRPr lang="en-US"/>
        </a:p>
      </dgm:t>
    </dgm:pt>
    <dgm:pt modelId="{ED4A8411-D404-4E78-8F50-73FC57B86A13}" type="sibTrans" cxnId="{48CAD2AE-8FC8-416E-ACFF-BD0933BB15E9}">
      <dgm:prSet/>
      <dgm:spPr/>
      <dgm:t>
        <a:bodyPr/>
        <a:lstStyle/>
        <a:p>
          <a:endParaRPr lang="en-US"/>
        </a:p>
      </dgm:t>
    </dgm:pt>
    <dgm:pt modelId="{13C9503A-4D40-4429-B764-9851F39AA703}">
      <dgm:prSet/>
      <dgm:spPr/>
      <dgm:t>
        <a:bodyPr/>
        <a:lstStyle/>
        <a:p>
          <a:r>
            <a:rPr lang="en-US" dirty="0" smtClean="0"/>
            <a:t>Absorption of water</a:t>
          </a:r>
          <a:endParaRPr lang="en-US" dirty="0"/>
        </a:p>
      </dgm:t>
    </dgm:pt>
    <dgm:pt modelId="{8B3C06C5-2FEA-4C8C-81DC-7BA8782782E1}" type="parTrans" cxnId="{29711885-6F0B-4835-A027-924F720C4608}">
      <dgm:prSet/>
      <dgm:spPr/>
      <dgm:t>
        <a:bodyPr/>
        <a:lstStyle/>
        <a:p>
          <a:endParaRPr lang="en-US"/>
        </a:p>
      </dgm:t>
    </dgm:pt>
    <dgm:pt modelId="{915221B7-0C75-4DE2-A38C-0F73F4D68899}" type="sibTrans" cxnId="{29711885-6F0B-4835-A027-924F720C4608}">
      <dgm:prSet/>
      <dgm:spPr/>
      <dgm:t>
        <a:bodyPr/>
        <a:lstStyle/>
        <a:p>
          <a:endParaRPr lang="en-US"/>
        </a:p>
      </dgm:t>
    </dgm:pt>
    <dgm:pt modelId="{A80988F1-73CE-4CDA-B1D2-16859638EAA0}">
      <dgm:prSet phldrT="[Text]"/>
      <dgm:spPr/>
      <dgm:t>
        <a:bodyPr/>
        <a:lstStyle/>
        <a:p>
          <a:r>
            <a:rPr lang="en-US" dirty="0" smtClean="0"/>
            <a:t>Step 2</a:t>
          </a:r>
          <a:endParaRPr lang="en-US" dirty="0"/>
        </a:p>
      </dgm:t>
    </dgm:pt>
    <dgm:pt modelId="{98FAFD86-35EB-4A32-9ACA-3FB2439EAC3D}" type="parTrans" cxnId="{E462BAD4-B7A7-4278-A2A0-92C6469B5C6C}">
      <dgm:prSet/>
      <dgm:spPr/>
      <dgm:t>
        <a:bodyPr/>
        <a:lstStyle/>
        <a:p>
          <a:endParaRPr lang="en-US"/>
        </a:p>
      </dgm:t>
    </dgm:pt>
    <dgm:pt modelId="{1F6AC536-6B52-4DFC-BED9-A58E987A947E}" type="sibTrans" cxnId="{E462BAD4-B7A7-4278-A2A0-92C6469B5C6C}">
      <dgm:prSet/>
      <dgm:spPr/>
      <dgm:t>
        <a:bodyPr/>
        <a:lstStyle/>
        <a:p>
          <a:endParaRPr lang="en-US"/>
        </a:p>
      </dgm:t>
    </dgm:pt>
    <dgm:pt modelId="{6B599727-D797-47D9-B281-ACD9F64A50E1}">
      <dgm:prSet/>
      <dgm:spPr/>
      <dgm:t>
        <a:bodyPr/>
        <a:lstStyle/>
        <a:p>
          <a:r>
            <a:rPr lang="en-US" dirty="0" smtClean="0"/>
            <a:t>Secretion of  enzymes and hormones </a:t>
          </a:r>
          <a:endParaRPr lang="en-US" dirty="0"/>
        </a:p>
      </dgm:t>
    </dgm:pt>
    <dgm:pt modelId="{067EC1AE-FD86-48F8-8E23-36EB9AD7D024}" type="parTrans" cxnId="{61CFCC07-DC07-462D-8DB7-FF86D44D8C6C}">
      <dgm:prSet/>
      <dgm:spPr/>
      <dgm:t>
        <a:bodyPr/>
        <a:lstStyle/>
        <a:p>
          <a:endParaRPr lang="en-US"/>
        </a:p>
      </dgm:t>
    </dgm:pt>
    <dgm:pt modelId="{FF652FB8-F1C0-4516-AF0E-56CF77B2DEAD}" type="sibTrans" cxnId="{61CFCC07-DC07-462D-8DB7-FF86D44D8C6C}">
      <dgm:prSet/>
      <dgm:spPr/>
      <dgm:t>
        <a:bodyPr/>
        <a:lstStyle/>
        <a:p>
          <a:endParaRPr lang="en-US"/>
        </a:p>
      </dgm:t>
    </dgm:pt>
    <dgm:pt modelId="{5D69E4A1-F5B5-435B-BE80-FBEF30585141}">
      <dgm:prSet phldrT="[Text]"/>
      <dgm:spPr/>
      <dgm:t>
        <a:bodyPr/>
        <a:lstStyle/>
        <a:p>
          <a:r>
            <a:rPr lang="en-US" dirty="0" smtClean="0"/>
            <a:t>Step 3</a:t>
          </a:r>
          <a:endParaRPr lang="en-US" dirty="0"/>
        </a:p>
      </dgm:t>
    </dgm:pt>
    <dgm:pt modelId="{0A6E556F-EF03-467F-82E9-05446E369EEC}" type="parTrans" cxnId="{E83FB42D-A715-49FD-A29E-44315631554A}">
      <dgm:prSet/>
      <dgm:spPr/>
      <dgm:t>
        <a:bodyPr/>
        <a:lstStyle/>
        <a:p>
          <a:endParaRPr lang="en-US"/>
        </a:p>
      </dgm:t>
    </dgm:pt>
    <dgm:pt modelId="{B9224F6E-18E1-459D-95C3-0B5F539F7BD2}" type="sibTrans" cxnId="{E83FB42D-A715-49FD-A29E-44315631554A}">
      <dgm:prSet/>
      <dgm:spPr/>
      <dgm:t>
        <a:bodyPr/>
        <a:lstStyle/>
        <a:p>
          <a:endParaRPr lang="en-US"/>
        </a:p>
      </dgm:t>
    </dgm:pt>
    <dgm:pt modelId="{B011949D-24BA-46AA-AD70-A9C17A8D3C63}">
      <dgm:prSet phldrT="[Text]"/>
      <dgm:spPr/>
      <dgm:t>
        <a:bodyPr/>
        <a:lstStyle/>
        <a:p>
          <a:r>
            <a:rPr lang="en-US" dirty="0" smtClean="0"/>
            <a:t>Step4 </a:t>
          </a:r>
          <a:endParaRPr lang="en-US" dirty="0"/>
        </a:p>
      </dgm:t>
    </dgm:pt>
    <dgm:pt modelId="{387F9CC3-38DC-4E2D-8716-DF80B128C8DF}" type="parTrans" cxnId="{3F43F6EB-11EE-4F37-AA8E-56EB81CAC603}">
      <dgm:prSet/>
      <dgm:spPr/>
      <dgm:t>
        <a:bodyPr/>
        <a:lstStyle/>
        <a:p>
          <a:endParaRPr lang="en-US"/>
        </a:p>
      </dgm:t>
    </dgm:pt>
    <dgm:pt modelId="{39B0E362-30D9-4D0D-B626-101711FBD2B5}" type="sibTrans" cxnId="{3F43F6EB-11EE-4F37-AA8E-56EB81CAC603}">
      <dgm:prSet/>
      <dgm:spPr/>
      <dgm:t>
        <a:bodyPr/>
        <a:lstStyle/>
        <a:p>
          <a:endParaRPr lang="en-US"/>
        </a:p>
      </dgm:t>
    </dgm:pt>
    <dgm:pt modelId="{CAE0F121-59A2-4AB4-ACFE-43F9719DDCE3}">
      <dgm:prSet/>
      <dgm:spPr/>
      <dgm:t>
        <a:bodyPr/>
        <a:lstStyle/>
        <a:p>
          <a:r>
            <a:rPr lang="en-US" smtClean="0"/>
            <a:t>Hydrolysis of stored food into soluble form</a:t>
          </a:r>
          <a:endParaRPr lang="en-US"/>
        </a:p>
      </dgm:t>
    </dgm:pt>
    <dgm:pt modelId="{D6877731-58DA-4262-9D73-C30AFB350D0E}" type="parTrans" cxnId="{062BBFBF-D137-46FE-9C62-97195A09E2D1}">
      <dgm:prSet/>
      <dgm:spPr/>
      <dgm:t>
        <a:bodyPr/>
        <a:lstStyle/>
        <a:p>
          <a:endParaRPr lang="en-US"/>
        </a:p>
      </dgm:t>
    </dgm:pt>
    <dgm:pt modelId="{10EE02E2-5F0A-41B4-B6ED-7D8D60214CF5}" type="sibTrans" cxnId="{062BBFBF-D137-46FE-9C62-97195A09E2D1}">
      <dgm:prSet/>
      <dgm:spPr/>
      <dgm:t>
        <a:bodyPr/>
        <a:lstStyle/>
        <a:p>
          <a:endParaRPr lang="en-US"/>
        </a:p>
      </dgm:t>
    </dgm:pt>
    <dgm:pt modelId="{FA9D152C-FBBE-4CFD-B39A-FFD6DE8C915F}">
      <dgm:prSet/>
      <dgm:spPr/>
      <dgm:t>
        <a:bodyPr/>
        <a:lstStyle/>
        <a:p>
          <a:r>
            <a:rPr lang="en-US" smtClean="0"/>
            <a:t>Translocation of soluble foods and hormones to the growing points</a:t>
          </a:r>
          <a:endParaRPr lang="en-US"/>
        </a:p>
      </dgm:t>
    </dgm:pt>
    <dgm:pt modelId="{E850A85C-431B-4385-B0D0-38DBEBB3ECCF}" type="parTrans" cxnId="{A555B4D2-78A6-4787-B471-E9B8A24BE9F2}">
      <dgm:prSet/>
      <dgm:spPr/>
      <dgm:t>
        <a:bodyPr/>
        <a:lstStyle/>
        <a:p>
          <a:endParaRPr lang="en-US"/>
        </a:p>
      </dgm:t>
    </dgm:pt>
    <dgm:pt modelId="{ADA7DF61-576A-4BBD-8141-82F1283609EB}" type="sibTrans" cxnId="{A555B4D2-78A6-4787-B471-E9B8A24BE9F2}">
      <dgm:prSet/>
      <dgm:spPr/>
      <dgm:t>
        <a:bodyPr/>
        <a:lstStyle/>
        <a:p>
          <a:endParaRPr lang="en-US"/>
        </a:p>
      </dgm:t>
    </dgm:pt>
    <dgm:pt modelId="{AB9084F2-FB50-41C1-96C8-9D7A61C0C95D}" type="pres">
      <dgm:prSet presAssocID="{BFB2FABB-8DD4-4A49-9A03-5B32F7F76C7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901C31-B4E9-46CC-AE14-86C585BA0AB3}" type="pres">
      <dgm:prSet presAssocID="{A36201A4-08A6-4D9C-A154-C85955F35C34}" presName="composite" presStyleCnt="0"/>
      <dgm:spPr/>
    </dgm:pt>
    <dgm:pt modelId="{F02BBF79-0423-4F43-9465-BA8E2241D737}" type="pres">
      <dgm:prSet presAssocID="{A36201A4-08A6-4D9C-A154-C85955F35C34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FDDC0B-B71D-4B4D-A3FF-F49903B24E09}" type="pres">
      <dgm:prSet presAssocID="{A36201A4-08A6-4D9C-A154-C85955F35C34}" presName="descendantText" presStyleLbl="alignAcc1" presStyleIdx="0" presStyleCnt="4" custScaleY="1100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F23EB7-0D1F-4304-A879-7CF76A746F73}" type="pres">
      <dgm:prSet presAssocID="{ED4A8411-D404-4E78-8F50-73FC57B86A13}" presName="sp" presStyleCnt="0"/>
      <dgm:spPr/>
    </dgm:pt>
    <dgm:pt modelId="{B986447A-6FC2-42C5-A661-A08EDFA39F87}" type="pres">
      <dgm:prSet presAssocID="{A80988F1-73CE-4CDA-B1D2-16859638EAA0}" presName="composite" presStyleCnt="0"/>
      <dgm:spPr/>
    </dgm:pt>
    <dgm:pt modelId="{83BD5754-680B-4598-9834-5735C8E906C9}" type="pres">
      <dgm:prSet presAssocID="{A80988F1-73CE-4CDA-B1D2-16859638EAA0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99EBF0-69B7-4BB8-A75B-5F196C0FCA65}" type="pres">
      <dgm:prSet presAssocID="{A80988F1-73CE-4CDA-B1D2-16859638EAA0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AD666A-E698-49B2-8E2F-C249738631E8}" type="pres">
      <dgm:prSet presAssocID="{1F6AC536-6B52-4DFC-BED9-A58E987A947E}" presName="sp" presStyleCnt="0"/>
      <dgm:spPr/>
    </dgm:pt>
    <dgm:pt modelId="{7DBD839C-1559-446B-9F68-AE877EB956D2}" type="pres">
      <dgm:prSet presAssocID="{5D69E4A1-F5B5-435B-BE80-FBEF30585141}" presName="composite" presStyleCnt="0"/>
      <dgm:spPr/>
    </dgm:pt>
    <dgm:pt modelId="{B7066910-8548-4F8C-89B3-C3AD8F753E12}" type="pres">
      <dgm:prSet presAssocID="{5D69E4A1-F5B5-435B-BE80-FBEF30585141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0054B5-8346-4191-AFC7-659D07734ECF}" type="pres">
      <dgm:prSet presAssocID="{5D69E4A1-F5B5-435B-BE80-FBEF30585141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8AA054-07CE-4E62-81E5-C90FF70252C8}" type="pres">
      <dgm:prSet presAssocID="{B9224F6E-18E1-459D-95C3-0B5F539F7BD2}" presName="sp" presStyleCnt="0"/>
      <dgm:spPr/>
    </dgm:pt>
    <dgm:pt modelId="{C9B87AC1-D399-43F2-95DD-34DE3C70FF20}" type="pres">
      <dgm:prSet presAssocID="{B011949D-24BA-46AA-AD70-A9C17A8D3C63}" presName="composite" presStyleCnt="0"/>
      <dgm:spPr/>
    </dgm:pt>
    <dgm:pt modelId="{0C4BC24B-92C4-4AF1-977D-BBA6D181DEC2}" type="pres">
      <dgm:prSet presAssocID="{B011949D-24BA-46AA-AD70-A9C17A8D3C63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07F270-9C74-4172-AD62-8BD79134E232}" type="pres">
      <dgm:prSet presAssocID="{B011949D-24BA-46AA-AD70-A9C17A8D3C63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6CDF55-18D0-428F-93B7-3F06458DFB63}" type="presOf" srcId="{5D69E4A1-F5B5-435B-BE80-FBEF30585141}" destId="{B7066910-8548-4F8C-89B3-C3AD8F753E12}" srcOrd="0" destOrd="0" presId="urn:microsoft.com/office/officeart/2005/8/layout/chevron2"/>
    <dgm:cxn modelId="{02AC8C42-CDAA-4B4E-AB2B-EF13DAA35CEA}" type="presOf" srcId="{CAE0F121-59A2-4AB4-ACFE-43F9719DDCE3}" destId="{4D0054B5-8346-4191-AFC7-659D07734ECF}" srcOrd="0" destOrd="0" presId="urn:microsoft.com/office/officeart/2005/8/layout/chevron2"/>
    <dgm:cxn modelId="{3D6435B8-7355-44A9-AEE6-E25E63A8EDCC}" type="presOf" srcId="{6B599727-D797-47D9-B281-ACD9F64A50E1}" destId="{EF99EBF0-69B7-4BB8-A75B-5F196C0FCA65}" srcOrd="0" destOrd="0" presId="urn:microsoft.com/office/officeart/2005/8/layout/chevron2"/>
    <dgm:cxn modelId="{E83FB42D-A715-49FD-A29E-44315631554A}" srcId="{BFB2FABB-8DD4-4A49-9A03-5B32F7F76C70}" destId="{5D69E4A1-F5B5-435B-BE80-FBEF30585141}" srcOrd="2" destOrd="0" parTransId="{0A6E556F-EF03-467F-82E9-05446E369EEC}" sibTransId="{B9224F6E-18E1-459D-95C3-0B5F539F7BD2}"/>
    <dgm:cxn modelId="{48CAD2AE-8FC8-416E-ACFF-BD0933BB15E9}" srcId="{BFB2FABB-8DD4-4A49-9A03-5B32F7F76C70}" destId="{A36201A4-08A6-4D9C-A154-C85955F35C34}" srcOrd="0" destOrd="0" parTransId="{77F8D454-D396-4E65-A37F-F319460EFDAC}" sibTransId="{ED4A8411-D404-4E78-8F50-73FC57B86A13}"/>
    <dgm:cxn modelId="{FC9A03E6-F9BA-48EB-B4E7-9EBF2E9D6083}" type="presOf" srcId="{B011949D-24BA-46AA-AD70-A9C17A8D3C63}" destId="{0C4BC24B-92C4-4AF1-977D-BBA6D181DEC2}" srcOrd="0" destOrd="0" presId="urn:microsoft.com/office/officeart/2005/8/layout/chevron2"/>
    <dgm:cxn modelId="{1B2A01AD-4B38-4A7E-BE66-D793E13FCB10}" type="presOf" srcId="{13C9503A-4D40-4429-B764-9851F39AA703}" destId="{17FDDC0B-B71D-4B4D-A3FF-F49903B24E09}" srcOrd="0" destOrd="0" presId="urn:microsoft.com/office/officeart/2005/8/layout/chevron2"/>
    <dgm:cxn modelId="{062BBFBF-D137-46FE-9C62-97195A09E2D1}" srcId="{5D69E4A1-F5B5-435B-BE80-FBEF30585141}" destId="{CAE0F121-59A2-4AB4-ACFE-43F9719DDCE3}" srcOrd="0" destOrd="0" parTransId="{D6877731-58DA-4262-9D73-C30AFB350D0E}" sibTransId="{10EE02E2-5F0A-41B4-B6ED-7D8D60214CF5}"/>
    <dgm:cxn modelId="{E462BAD4-B7A7-4278-A2A0-92C6469B5C6C}" srcId="{BFB2FABB-8DD4-4A49-9A03-5B32F7F76C70}" destId="{A80988F1-73CE-4CDA-B1D2-16859638EAA0}" srcOrd="1" destOrd="0" parTransId="{98FAFD86-35EB-4A32-9ACA-3FB2439EAC3D}" sibTransId="{1F6AC536-6B52-4DFC-BED9-A58E987A947E}"/>
    <dgm:cxn modelId="{61CFCC07-DC07-462D-8DB7-FF86D44D8C6C}" srcId="{A80988F1-73CE-4CDA-B1D2-16859638EAA0}" destId="{6B599727-D797-47D9-B281-ACD9F64A50E1}" srcOrd="0" destOrd="0" parTransId="{067EC1AE-FD86-48F8-8E23-36EB9AD7D024}" sibTransId="{FF652FB8-F1C0-4516-AF0E-56CF77B2DEAD}"/>
    <dgm:cxn modelId="{E15A00B3-F30D-47E3-8D6A-36715421408D}" type="presOf" srcId="{A36201A4-08A6-4D9C-A154-C85955F35C34}" destId="{F02BBF79-0423-4F43-9465-BA8E2241D737}" srcOrd="0" destOrd="0" presId="urn:microsoft.com/office/officeart/2005/8/layout/chevron2"/>
    <dgm:cxn modelId="{29711885-6F0B-4835-A027-924F720C4608}" srcId="{A36201A4-08A6-4D9C-A154-C85955F35C34}" destId="{13C9503A-4D40-4429-B764-9851F39AA703}" srcOrd="0" destOrd="0" parTransId="{8B3C06C5-2FEA-4C8C-81DC-7BA8782782E1}" sibTransId="{915221B7-0C75-4DE2-A38C-0F73F4D68899}"/>
    <dgm:cxn modelId="{9417C14A-4C21-4A2B-8F89-3148DEC0D760}" type="presOf" srcId="{BFB2FABB-8DD4-4A49-9A03-5B32F7F76C70}" destId="{AB9084F2-FB50-41C1-96C8-9D7A61C0C95D}" srcOrd="0" destOrd="0" presId="urn:microsoft.com/office/officeart/2005/8/layout/chevron2"/>
    <dgm:cxn modelId="{A555B4D2-78A6-4787-B471-E9B8A24BE9F2}" srcId="{B011949D-24BA-46AA-AD70-A9C17A8D3C63}" destId="{FA9D152C-FBBE-4CFD-B39A-FFD6DE8C915F}" srcOrd="0" destOrd="0" parTransId="{E850A85C-431B-4385-B0D0-38DBEBB3ECCF}" sibTransId="{ADA7DF61-576A-4BBD-8141-82F1283609EB}"/>
    <dgm:cxn modelId="{3F43F6EB-11EE-4F37-AA8E-56EB81CAC603}" srcId="{BFB2FABB-8DD4-4A49-9A03-5B32F7F76C70}" destId="{B011949D-24BA-46AA-AD70-A9C17A8D3C63}" srcOrd="3" destOrd="0" parTransId="{387F9CC3-38DC-4E2D-8716-DF80B128C8DF}" sibTransId="{39B0E362-30D9-4D0D-B626-101711FBD2B5}"/>
    <dgm:cxn modelId="{A43BBD9B-E3AC-4ADE-A222-378609A2C2BF}" type="presOf" srcId="{FA9D152C-FBBE-4CFD-B39A-FFD6DE8C915F}" destId="{2D07F270-9C74-4172-AD62-8BD79134E232}" srcOrd="0" destOrd="0" presId="urn:microsoft.com/office/officeart/2005/8/layout/chevron2"/>
    <dgm:cxn modelId="{46787095-3107-487A-8DD3-D392036545AC}" type="presOf" srcId="{A80988F1-73CE-4CDA-B1D2-16859638EAA0}" destId="{83BD5754-680B-4598-9834-5735C8E906C9}" srcOrd="0" destOrd="0" presId="urn:microsoft.com/office/officeart/2005/8/layout/chevron2"/>
    <dgm:cxn modelId="{B116FFD4-0057-4B0D-91F8-D870AA84B942}" type="presParOf" srcId="{AB9084F2-FB50-41C1-96C8-9D7A61C0C95D}" destId="{5C901C31-B4E9-46CC-AE14-86C585BA0AB3}" srcOrd="0" destOrd="0" presId="urn:microsoft.com/office/officeart/2005/8/layout/chevron2"/>
    <dgm:cxn modelId="{150F8047-B8D4-4A39-91A9-ADC3F67C3E00}" type="presParOf" srcId="{5C901C31-B4E9-46CC-AE14-86C585BA0AB3}" destId="{F02BBF79-0423-4F43-9465-BA8E2241D737}" srcOrd="0" destOrd="0" presId="urn:microsoft.com/office/officeart/2005/8/layout/chevron2"/>
    <dgm:cxn modelId="{40DE7C80-31F6-4B64-96F5-7CB4E4353C3A}" type="presParOf" srcId="{5C901C31-B4E9-46CC-AE14-86C585BA0AB3}" destId="{17FDDC0B-B71D-4B4D-A3FF-F49903B24E09}" srcOrd="1" destOrd="0" presId="urn:microsoft.com/office/officeart/2005/8/layout/chevron2"/>
    <dgm:cxn modelId="{95652824-1298-48F8-85C6-88572D6E2AE3}" type="presParOf" srcId="{AB9084F2-FB50-41C1-96C8-9D7A61C0C95D}" destId="{89F23EB7-0D1F-4304-A879-7CF76A746F73}" srcOrd="1" destOrd="0" presId="urn:microsoft.com/office/officeart/2005/8/layout/chevron2"/>
    <dgm:cxn modelId="{09E9E98C-EE37-4485-825A-7B720F6008B0}" type="presParOf" srcId="{AB9084F2-FB50-41C1-96C8-9D7A61C0C95D}" destId="{B986447A-6FC2-42C5-A661-A08EDFA39F87}" srcOrd="2" destOrd="0" presId="urn:microsoft.com/office/officeart/2005/8/layout/chevron2"/>
    <dgm:cxn modelId="{2D6F220C-E319-4D67-916F-59C54DDF7207}" type="presParOf" srcId="{B986447A-6FC2-42C5-A661-A08EDFA39F87}" destId="{83BD5754-680B-4598-9834-5735C8E906C9}" srcOrd="0" destOrd="0" presId="urn:microsoft.com/office/officeart/2005/8/layout/chevron2"/>
    <dgm:cxn modelId="{72BE8BD0-537B-4BE7-B522-1B4141E71CCD}" type="presParOf" srcId="{B986447A-6FC2-42C5-A661-A08EDFA39F87}" destId="{EF99EBF0-69B7-4BB8-A75B-5F196C0FCA65}" srcOrd="1" destOrd="0" presId="urn:microsoft.com/office/officeart/2005/8/layout/chevron2"/>
    <dgm:cxn modelId="{9DD306FF-C611-45DE-94C6-9E374DA50A8C}" type="presParOf" srcId="{AB9084F2-FB50-41C1-96C8-9D7A61C0C95D}" destId="{3BAD666A-E698-49B2-8E2F-C249738631E8}" srcOrd="3" destOrd="0" presId="urn:microsoft.com/office/officeart/2005/8/layout/chevron2"/>
    <dgm:cxn modelId="{4D882B84-6276-4770-A6BA-58DE7B542A12}" type="presParOf" srcId="{AB9084F2-FB50-41C1-96C8-9D7A61C0C95D}" destId="{7DBD839C-1559-446B-9F68-AE877EB956D2}" srcOrd="4" destOrd="0" presId="urn:microsoft.com/office/officeart/2005/8/layout/chevron2"/>
    <dgm:cxn modelId="{0C79705A-EB74-4631-80FB-335D57B8F951}" type="presParOf" srcId="{7DBD839C-1559-446B-9F68-AE877EB956D2}" destId="{B7066910-8548-4F8C-89B3-C3AD8F753E12}" srcOrd="0" destOrd="0" presId="urn:microsoft.com/office/officeart/2005/8/layout/chevron2"/>
    <dgm:cxn modelId="{5800C2BF-A99B-4FD4-9C72-23D45A6F67EF}" type="presParOf" srcId="{7DBD839C-1559-446B-9F68-AE877EB956D2}" destId="{4D0054B5-8346-4191-AFC7-659D07734ECF}" srcOrd="1" destOrd="0" presId="urn:microsoft.com/office/officeart/2005/8/layout/chevron2"/>
    <dgm:cxn modelId="{2D035AEB-372D-4D38-8554-C015F2EE30D7}" type="presParOf" srcId="{AB9084F2-FB50-41C1-96C8-9D7A61C0C95D}" destId="{F18AA054-07CE-4E62-81E5-C90FF70252C8}" srcOrd="5" destOrd="0" presId="urn:microsoft.com/office/officeart/2005/8/layout/chevron2"/>
    <dgm:cxn modelId="{A78AD581-72B6-4116-AB4D-300BFAA6273B}" type="presParOf" srcId="{AB9084F2-FB50-41C1-96C8-9D7A61C0C95D}" destId="{C9B87AC1-D399-43F2-95DD-34DE3C70FF20}" srcOrd="6" destOrd="0" presId="urn:microsoft.com/office/officeart/2005/8/layout/chevron2"/>
    <dgm:cxn modelId="{817C1400-16A1-4629-9FBE-5019890F7AC1}" type="presParOf" srcId="{C9B87AC1-D399-43F2-95DD-34DE3C70FF20}" destId="{0C4BC24B-92C4-4AF1-977D-BBA6D181DEC2}" srcOrd="0" destOrd="0" presId="urn:microsoft.com/office/officeart/2005/8/layout/chevron2"/>
    <dgm:cxn modelId="{824F7FFD-5C9C-44CE-988F-207A82089484}" type="presParOf" srcId="{C9B87AC1-D399-43F2-95DD-34DE3C70FF20}" destId="{2D07F270-9C74-4172-AD62-8BD79134E23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2BBF79-0423-4F43-9465-BA8E2241D737}">
      <dsp:nvSpPr>
        <dsp:cNvPr id="0" name=""/>
        <dsp:cNvSpPr/>
      </dsp:nvSpPr>
      <dsp:spPr>
        <a:xfrm rot="5400000">
          <a:off x="-179392" y="220574"/>
          <a:ext cx="1195950" cy="8371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Step 1</a:t>
          </a:r>
          <a:endParaRPr lang="en-US" sz="2300" kern="1200" dirty="0"/>
        </a:p>
      </dsp:txBody>
      <dsp:txXfrm rot="5400000">
        <a:off x="-179392" y="220574"/>
        <a:ext cx="1195950" cy="837165"/>
      </dsp:txXfrm>
    </dsp:sp>
    <dsp:sp modelId="{17FDDC0B-B71D-4B4D-A3FF-F49903B24E09}">
      <dsp:nvSpPr>
        <dsp:cNvPr id="0" name=""/>
        <dsp:cNvSpPr/>
      </dsp:nvSpPr>
      <dsp:spPr>
        <a:xfrm rot="5400000">
          <a:off x="4105826" y="-3266351"/>
          <a:ext cx="855112" cy="73924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Absorption of water</a:t>
          </a:r>
          <a:endParaRPr lang="en-US" sz="2400" kern="1200" dirty="0"/>
        </a:p>
      </dsp:txBody>
      <dsp:txXfrm rot="5400000">
        <a:off x="4105826" y="-3266351"/>
        <a:ext cx="855112" cy="7392434"/>
      </dsp:txXfrm>
    </dsp:sp>
    <dsp:sp modelId="{83BD5754-680B-4598-9834-5735C8E906C9}">
      <dsp:nvSpPr>
        <dsp:cNvPr id="0" name=""/>
        <dsp:cNvSpPr/>
      </dsp:nvSpPr>
      <dsp:spPr>
        <a:xfrm rot="5400000">
          <a:off x="-179392" y="1270572"/>
          <a:ext cx="1195950" cy="8371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Step 2</a:t>
          </a:r>
          <a:endParaRPr lang="en-US" sz="2300" kern="1200" dirty="0"/>
        </a:p>
      </dsp:txBody>
      <dsp:txXfrm rot="5400000">
        <a:off x="-179392" y="1270572"/>
        <a:ext cx="1195950" cy="837165"/>
      </dsp:txXfrm>
    </dsp:sp>
    <dsp:sp modelId="{EF99EBF0-69B7-4BB8-A75B-5F196C0FCA65}">
      <dsp:nvSpPr>
        <dsp:cNvPr id="0" name=""/>
        <dsp:cNvSpPr/>
      </dsp:nvSpPr>
      <dsp:spPr>
        <a:xfrm rot="5400000">
          <a:off x="4144698" y="-2216353"/>
          <a:ext cx="777367" cy="73924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Secretion of  enzymes and hormones </a:t>
          </a:r>
          <a:endParaRPr lang="en-US" sz="2400" kern="1200" dirty="0"/>
        </a:p>
      </dsp:txBody>
      <dsp:txXfrm rot="5400000">
        <a:off x="4144698" y="-2216353"/>
        <a:ext cx="777367" cy="7392434"/>
      </dsp:txXfrm>
    </dsp:sp>
    <dsp:sp modelId="{B7066910-8548-4F8C-89B3-C3AD8F753E12}">
      <dsp:nvSpPr>
        <dsp:cNvPr id="0" name=""/>
        <dsp:cNvSpPr/>
      </dsp:nvSpPr>
      <dsp:spPr>
        <a:xfrm rot="5400000">
          <a:off x="-179392" y="2320571"/>
          <a:ext cx="1195950" cy="8371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Step 3</a:t>
          </a:r>
          <a:endParaRPr lang="en-US" sz="2300" kern="1200" dirty="0"/>
        </a:p>
      </dsp:txBody>
      <dsp:txXfrm rot="5400000">
        <a:off x="-179392" y="2320571"/>
        <a:ext cx="1195950" cy="837165"/>
      </dsp:txXfrm>
    </dsp:sp>
    <dsp:sp modelId="{4D0054B5-8346-4191-AFC7-659D07734ECF}">
      <dsp:nvSpPr>
        <dsp:cNvPr id="0" name=""/>
        <dsp:cNvSpPr/>
      </dsp:nvSpPr>
      <dsp:spPr>
        <a:xfrm rot="5400000">
          <a:off x="4144698" y="-1166354"/>
          <a:ext cx="777367" cy="73924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Hydrolysis of stored food into soluble form</a:t>
          </a:r>
          <a:endParaRPr lang="en-US" sz="2400" kern="1200"/>
        </a:p>
      </dsp:txBody>
      <dsp:txXfrm rot="5400000">
        <a:off x="4144698" y="-1166354"/>
        <a:ext cx="777367" cy="7392434"/>
      </dsp:txXfrm>
    </dsp:sp>
    <dsp:sp modelId="{0C4BC24B-92C4-4AF1-977D-BBA6D181DEC2}">
      <dsp:nvSpPr>
        <dsp:cNvPr id="0" name=""/>
        <dsp:cNvSpPr/>
      </dsp:nvSpPr>
      <dsp:spPr>
        <a:xfrm rot="5400000">
          <a:off x="-179392" y="3370569"/>
          <a:ext cx="1195950" cy="8371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Step4 </a:t>
          </a:r>
          <a:endParaRPr lang="en-US" sz="2300" kern="1200" dirty="0"/>
        </a:p>
      </dsp:txBody>
      <dsp:txXfrm rot="5400000">
        <a:off x="-179392" y="3370569"/>
        <a:ext cx="1195950" cy="837165"/>
      </dsp:txXfrm>
    </dsp:sp>
    <dsp:sp modelId="{2D07F270-9C74-4172-AD62-8BD79134E232}">
      <dsp:nvSpPr>
        <dsp:cNvPr id="0" name=""/>
        <dsp:cNvSpPr/>
      </dsp:nvSpPr>
      <dsp:spPr>
        <a:xfrm rot="5400000">
          <a:off x="4144698" y="-116356"/>
          <a:ext cx="777367" cy="73924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Translocation of soluble foods and hormones to the growing points</a:t>
          </a:r>
          <a:endParaRPr lang="en-US" sz="2400" kern="1200"/>
        </a:p>
      </dsp:txBody>
      <dsp:txXfrm rot="5400000">
        <a:off x="4144698" y="-116356"/>
        <a:ext cx="777367" cy="73924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D2FB-BFD3-48B0-8B79-39C87D8B64A8}" type="datetimeFigureOut">
              <a:rPr lang="en-US" smtClean="0"/>
              <a:pPr/>
              <a:t>06/09/2014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144E-0C1B-4E8C-89E8-4AE5838CF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D2FB-BFD3-48B0-8B79-39C87D8B64A8}" type="datetimeFigureOut">
              <a:rPr lang="en-US" smtClean="0"/>
              <a:pPr/>
              <a:t>06/09/2014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144E-0C1B-4E8C-89E8-4AE5838CF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D2FB-BFD3-48B0-8B79-39C87D8B64A8}" type="datetimeFigureOut">
              <a:rPr lang="en-US" smtClean="0"/>
              <a:pPr/>
              <a:t>06/09/2014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144E-0C1B-4E8C-89E8-4AE5838CF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D2FB-BFD3-48B0-8B79-39C87D8B64A8}" type="datetimeFigureOut">
              <a:rPr lang="en-US" smtClean="0"/>
              <a:pPr/>
              <a:t>06/09/2014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144E-0C1B-4E8C-89E8-4AE5838CF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D2FB-BFD3-48B0-8B79-39C87D8B64A8}" type="datetimeFigureOut">
              <a:rPr lang="en-US" smtClean="0"/>
              <a:pPr/>
              <a:t>06/09/2014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144E-0C1B-4E8C-89E8-4AE5838CF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D2FB-BFD3-48B0-8B79-39C87D8B64A8}" type="datetimeFigureOut">
              <a:rPr lang="en-US" smtClean="0"/>
              <a:pPr/>
              <a:t>06/09/2014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144E-0C1B-4E8C-89E8-4AE5838CF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D2FB-BFD3-48B0-8B79-39C87D8B64A8}" type="datetimeFigureOut">
              <a:rPr lang="en-US" smtClean="0"/>
              <a:pPr/>
              <a:t>06/09/2014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144E-0C1B-4E8C-89E8-4AE5838CF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D2FB-BFD3-48B0-8B79-39C87D8B64A8}" type="datetimeFigureOut">
              <a:rPr lang="en-US" smtClean="0"/>
              <a:pPr/>
              <a:t>06/09/2014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144E-0C1B-4E8C-89E8-4AE5838CF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D2FB-BFD3-48B0-8B79-39C87D8B64A8}" type="datetimeFigureOut">
              <a:rPr lang="en-US" smtClean="0"/>
              <a:pPr/>
              <a:t>06/09/2014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144E-0C1B-4E8C-89E8-4AE5838CF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D2FB-BFD3-48B0-8B79-39C87D8B64A8}" type="datetimeFigureOut">
              <a:rPr lang="en-US" smtClean="0"/>
              <a:pPr/>
              <a:t>06/09/2014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144E-0C1B-4E8C-89E8-4AE5838CF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D2FB-BFD3-48B0-8B79-39C87D8B64A8}" type="datetimeFigureOut">
              <a:rPr lang="en-US" smtClean="0"/>
              <a:pPr/>
              <a:t>06/09/2014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7A144E-0C1B-4E8C-89E8-4AE5838CF8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B0D2FB-BFD3-48B0-8B79-39C87D8B64A8}" type="datetimeFigureOut">
              <a:rPr lang="en-US" smtClean="0"/>
              <a:pPr/>
              <a:t>06/09/2014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7A144E-0C1B-4E8C-89E8-4AE5838CF82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Grafti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Plant Propagation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err="1" smtClean="0"/>
              <a:t>Pabal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Definition of plant propagation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Definition of plant propagation – </a:t>
            </a:r>
            <a:endParaRPr lang="en-US" dirty="0" smtClean="0"/>
          </a:p>
          <a:p>
            <a:r>
              <a:rPr lang="en-US" dirty="0" smtClean="0"/>
              <a:t>We will define propagation as production of new individuals from a selected plant having all the characters of the original one.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 Propagation of plant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method, plant propagation is done through seeds</a:t>
            </a:r>
            <a:r>
              <a:rPr lang="en-US" dirty="0" smtClean="0"/>
              <a:t>. It </a:t>
            </a:r>
            <a:r>
              <a:rPr lang="en-US" dirty="0" smtClean="0"/>
              <a:t>is also known as </a:t>
            </a:r>
            <a:r>
              <a:rPr lang="en-US" b="1" dirty="0" smtClean="0"/>
              <a:t>seed </a:t>
            </a:r>
            <a:r>
              <a:rPr lang="en-US" b="1" dirty="0" smtClean="0"/>
              <a:t>propagation.</a:t>
            </a:r>
            <a:endParaRPr lang="en-US" dirty="0" smtClean="0"/>
          </a:p>
          <a:p>
            <a:r>
              <a:rPr lang="en-US" dirty="0" smtClean="0"/>
              <a:t>Seeds are produced as a result by sexual reproduction in fruits of the </a:t>
            </a:r>
            <a:r>
              <a:rPr lang="en-US" smtClean="0"/>
              <a:t>plants</a:t>
            </a:r>
            <a:r>
              <a:rPr lang="en-US" smtClean="0"/>
              <a:t>.</a:t>
            </a:r>
            <a:endParaRPr lang="en-US" dirty="0" smtClean="0"/>
          </a:p>
          <a:p>
            <a:r>
              <a:rPr lang="en-US" dirty="0" smtClean="0"/>
              <a:t>A plant grown from seed may have different characteristics than its parent tree</a:t>
            </a:r>
          </a:p>
          <a:p>
            <a:r>
              <a:rPr lang="en-US" dirty="0" smtClean="0"/>
              <a:t>Some plants may not have seeds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Asexual Propagation in plants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These methods are horticultural done and not by plants</a:t>
            </a:r>
          </a:p>
          <a:p>
            <a:r>
              <a:rPr lang="en-US" dirty="0" smtClean="0"/>
              <a:t>Examples: Cloning, Grafting, Tissue Culture, Propagation by vegetative plant parts like root, stem, leaf etc</a:t>
            </a:r>
          </a:p>
          <a:p>
            <a:endParaRPr lang="en-US" dirty="0" smtClean="0"/>
          </a:p>
          <a:p>
            <a:r>
              <a:rPr lang="en-US" dirty="0" smtClean="0"/>
              <a:t>Plants are derived from single parent thus there is no genetic change</a:t>
            </a:r>
          </a:p>
          <a:p>
            <a:endParaRPr lang="en-US" dirty="0" smtClean="0"/>
          </a:p>
          <a:p>
            <a:r>
              <a:rPr lang="en-US" dirty="0" smtClean="0"/>
              <a:t>Plant propagated through asexual propagation has same characters as the parent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Importance of Plant 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Plant Propagation is important because</a:t>
            </a:r>
          </a:p>
          <a:p>
            <a:pPr lvl="0"/>
            <a:r>
              <a:rPr lang="en-US" dirty="0" smtClean="0"/>
              <a:t>It multiplies the different species in large number.</a:t>
            </a:r>
          </a:p>
          <a:p>
            <a:pPr lvl="0"/>
            <a:r>
              <a:rPr lang="en-US" dirty="0" smtClean="0"/>
              <a:t>It protects the plant species which are endangered?</a:t>
            </a:r>
          </a:p>
          <a:p>
            <a:pPr lvl="0"/>
            <a:r>
              <a:rPr lang="en-US" dirty="0" smtClean="0"/>
              <a:t>It  improves the characteristics and quality of the plants.</a:t>
            </a:r>
          </a:p>
          <a:p>
            <a:pPr lvl="0"/>
            <a:r>
              <a:rPr lang="en-US" dirty="0" smtClean="0"/>
              <a:t>It produces quality and healthy plants on commercial base.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Propagation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/>
              <a:t>- Propagation medium is a substance in which plant parts are placed for propagation.  </a:t>
            </a:r>
          </a:p>
          <a:p>
            <a:pPr>
              <a:buNone/>
            </a:pPr>
            <a:r>
              <a:rPr lang="en-US" sz="1600" dirty="0" smtClean="0"/>
              <a:t>- Propagation medium provides initial support and favorable conditions for Plant Propagation.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2971800"/>
            <a:ext cx="56388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Examples of Propagation Media are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Soil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Sand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Leaf Mould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Vermiculite 	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Perlite.		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Coco peat		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Farm Yard Manure(FYM)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Saw dust	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Advantages of Sexual Propagation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This is very simple and easy method of propagation.</a:t>
            </a:r>
          </a:p>
          <a:p>
            <a:pPr lvl="0"/>
            <a:r>
              <a:rPr lang="en-US" dirty="0" smtClean="0"/>
              <a:t>Some species of trees, ornamental annuals and vegetables which cannot be propagated by asexual means should be propagated by this method. E.g. Papaya, Marigold, Tomato etc.</a:t>
            </a:r>
          </a:p>
          <a:p>
            <a:pPr lvl="0"/>
            <a:r>
              <a:rPr lang="en-US" dirty="0" smtClean="0"/>
              <a:t>Hybrid seeds can be developed by this method.</a:t>
            </a:r>
          </a:p>
          <a:p>
            <a:pPr lvl="0"/>
            <a:r>
              <a:rPr lang="en-US" dirty="0" smtClean="0"/>
              <a:t>New varieties of crops are developed only by sexual method of propagation.</a:t>
            </a:r>
          </a:p>
          <a:p>
            <a:pPr lvl="0"/>
            <a:r>
              <a:rPr lang="en-US" dirty="0" smtClean="0"/>
              <a:t>Root stocks for budding and grafting can be raised by this method.</a:t>
            </a:r>
          </a:p>
          <a:p>
            <a:pPr lvl="0"/>
            <a:r>
              <a:rPr lang="en-US" dirty="0" smtClean="0"/>
              <a:t>The plants propagated by this method are long lived and can resistance to water stress. </a:t>
            </a:r>
          </a:p>
          <a:p>
            <a:pPr lvl="0"/>
            <a:r>
              <a:rPr lang="en-US" dirty="0" smtClean="0"/>
              <a:t>Transmission of viruses can be prevented by sexual method.</a:t>
            </a:r>
          </a:p>
          <a:p>
            <a:pPr lvl="0"/>
            <a:r>
              <a:rPr lang="en-US" dirty="0" smtClean="0"/>
              <a:t>Seed can be transported and stored for longer time for propagation.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Disadvantages of sexual 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Characteristics of seedling propagated by this method are not genetically true to type to that of their mother plant.</a:t>
            </a:r>
          </a:p>
          <a:p>
            <a:pPr lvl="0"/>
            <a:r>
              <a:rPr lang="en-US" dirty="0" smtClean="0"/>
              <a:t>Plants propagated by sexual method requires long period for fruiting.</a:t>
            </a:r>
          </a:p>
          <a:p>
            <a:pPr lvl="0"/>
            <a:r>
              <a:rPr lang="en-US" dirty="0" smtClean="0"/>
              <a:t>Plants grow very high, so they are difficult for intercultural practices like spraying, harvesting etc.</a:t>
            </a:r>
          </a:p>
          <a:p>
            <a:pPr lvl="0"/>
            <a:r>
              <a:rPr lang="en-US" dirty="0" smtClean="0"/>
              <a:t>The plants which have no seeds cannot be propagated by this method. E.g. Banana, fig, Jasmine, Rose 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 Propagation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New plant life starts with </a:t>
            </a:r>
          </a:p>
          <a:p>
            <a:r>
              <a:rPr lang="en-US" dirty="0" smtClean="0"/>
              <a:t>Simple seed</a:t>
            </a:r>
          </a:p>
          <a:p>
            <a:r>
              <a:rPr lang="en-US" dirty="0" smtClean="0"/>
              <a:t>Cuttings and Grafting</a:t>
            </a:r>
          </a:p>
          <a:p>
            <a:r>
              <a:rPr lang="en-US" dirty="0" smtClean="0"/>
              <a:t>Tissue culture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Seed is defined as a dormant plant </a:t>
            </a:r>
            <a:r>
              <a:rPr lang="en-US" dirty="0" smtClean="0"/>
              <a:t>which </a:t>
            </a:r>
            <a:r>
              <a:rPr lang="en-US" b="1" dirty="0" smtClean="0"/>
              <a:t>develops into a complete plant</a:t>
            </a:r>
            <a:r>
              <a:rPr lang="en-US" dirty="0" smtClean="0"/>
              <a:t> when subjected to </a:t>
            </a:r>
            <a:r>
              <a:rPr lang="en-US" b="1" dirty="0" smtClean="0"/>
              <a:t>environmental conditions</a:t>
            </a:r>
          </a:p>
          <a:p>
            <a:pPr>
              <a:buNone/>
            </a:pPr>
            <a:r>
              <a:rPr lang="en-US" dirty="0" smtClean="0"/>
              <a:t>The environmental conditions are</a:t>
            </a:r>
          </a:p>
          <a:p>
            <a:r>
              <a:rPr lang="en-US" dirty="0" smtClean="0"/>
              <a:t>Soil</a:t>
            </a:r>
          </a:p>
          <a:p>
            <a:r>
              <a:rPr lang="en-US" dirty="0" smtClean="0"/>
              <a:t>Water</a:t>
            </a:r>
          </a:p>
          <a:p>
            <a:r>
              <a:rPr lang="en-US" dirty="0" smtClean="0"/>
              <a:t>Moisture</a:t>
            </a:r>
          </a:p>
          <a:p>
            <a:r>
              <a:rPr lang="en-US" dirty="0" smtClean="0"/>
              <a:t>Temperature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Cuttings and grafting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12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Cuttings </a:t>
            </a:r>
          </a:p>
          <a:p>
            <a:r>
              <a:rPr lang="en-US" dirty="0" smtClean="0"/>
              <a:t>It refers to cut section of plant like stem or a branch and propagating it </a:t>
            </a:r>
          </a:p>
          <a:p>
            <a:r>
              <a:rPr lang="en-US" dirty="0" smtClean="0"/>
              <a:t>Example Rose branch directly cultivated in soil</a:t>
            </a:r>
          </a:p>
          <a:p>
            <a:pPr>
              <a:buNone/>
            </a:pPr>
            <a:r>
              <a:rPr lang="en-US" b="1" dirty="0" smtClean="0"/>
              <a:t>Grafting</a:t>
            </a:r>
          </a:p>
          <a:p>
            <a:r>
              <a:rPr lang="en-US" dirty="0" smtClean="0"/>
              <a:t>It refers to combine tissues of plants similar or dissimilar</a:t>
            </a:r>
          </a:p>
          <a:p>
            <a:r>
              <a:rPr lang="en-US" dirty="0" smtClean="0"/>
              <a:t>It requires a rootstock and a scion</a:t>
            </a:r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5562600"/>
          <a:ext cx="670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5600"/>
              </a:tblGrid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For more details on grafting, </a:t>
                      </a:r>
                      <a:r>
                        <a:rPr lang="en-US" dirty="0" smtClean="0">
                          <a:hlinkClick r:id="rId2"/>
                        </a:rPr>
                        <a:t>please click the link here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Tissue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It refers to</a:t>
            </a:r>
          </a:p>
          <a:p>
            <a:r>
              <a:rPr lang="en-US" dirty="0" smtClean="0"/>
              <a:t>Collection of tissues or sterile condition organs of plants on an nutrient base</a:t>
            </a:r>
          </a:p>
          <a:p>
            <a:pPr>
              <a:buNone/>
            </a:pPr>
            <a:r>
              <a:rPr lang="en-US" dirty="0" smtClean="0"/>
              <a:t>Example: Banana plant , Gerbera plant they are grown in a tissue culture laboratory on a glucose base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Tissue culture is also called as micro propagation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Germination is the process where embryonic plant is contained in the seed leads to emergence of new plant</a:t>
            </a:r>
          </a:p>
          <a:p>
            <a:r>
              <a:rPr lang="en-US" dirty="0" smtClean="0"/>
              <a:t>The embryo formed is wrapped in a seed coat</a:t>
            </a:r>
          </a:p>
          <a:p>
            <a:r>
              <a:rPr lang="en-US" dirty="0" smtClean="0"/>
              <a:t>When the seeds are not subjected to environment, they remain dormant </a:t>
            </a:r>
          </a:p>
          <a:p>
            <a:pPr>
              <a:buNone/>
            </a:pPr>
            <a:r>
              <a:rPr lang="en-US" u="sng" dirty="0" smtClean="0"/>
              <a:t>Factors affecting Germination</a:t>
            </a:r>
          </a:p>
          <a:p>
            <a:r>
              <a:rPr lang="en-US" dirty="0" smtClean="0"/>
              <a:t>Water</a:t>
            </a:r>
          </a:p>
          <a:p>
            <a:r>
              <a:rPr lang="en-US" dirty="0" smtClean="0"/>
              <a:t>Oxygen</a:t>
            </a:r>
          </a:p>
          <a:p>
            <a:r>
              <a:rPr lang="en-US" dirty="0" smtClean="0"/>
              <a:t>Temperature and Light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Diagram of seed Germination</a:t>
            </a:r>
            <a:endParaRPr lang="en-US" dirty="0"/>
          </a:p>
        </p:txBody>
      </p:sp>
      <p:pic>
        <p:nvPicPr>
          <p:cNvPr id="4" name="Content Placeholder 3" descr="FIGURE-  2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5816" y="2594105"/>
            <a:ext cx="5432367" cy="3071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Steps in seed germination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refers to process of creating new plants from seeds, grafting, buddings,cuttings, tissue culture method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09800" y="3200400"/>
            <a:ext cx="3962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Types of Plant Propagation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4191000"/>
            <a:ext cx="2667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Sexual Propagation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800600" y="4191000"/>
            <a:ext cx="2667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Asexual Propagation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0" y="53340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Seed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962400" y="51054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Grafting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486400" y="54864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uttings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0" y="5029200"/>
            <a:ext cx="2057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Tissue culture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2057400" y="3657600"/>
            <a:ext cx="1600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029200" y="37338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1028700" y="47625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8" idx="0"/>
          </p:cNvCxnSpPr>
          <p:nvPr/>
        </p:nvCxnSpPr>
        <p:spPr>
          <a:xfrm rot="10800000" flipV="1">
            <a:off x="4533900" y="4648200"/>
            <a:ext cx="11811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9" idx="0"/>
          </p:cNvCxnSpPr>
          <p:nvPr/>
        </p:nvCxnSpPr>
        <p:spPr>
          <a:xfrm rot="16200000" flipH="1">
            <a:off x="5581650" y="5010150"/>
            <a:ext cx="914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553200" y="4572000"/>
            <a:ext cx="1066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</TotalTime>
  <Words>698</Words>
  <Application>Microsoft Office PowerPoint</Application>
  <PresentationFormat>On-screen Show (4:3)</PresentationFormat>
  <Paragraphs>103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Plant Propagation </vt:lpstr>
      <vt:lpstr>Plant Propagation </vt:lpstr>
      <vt:lpstr>Seed</vt:lpstr>
      <vt:lpstr>Cuttings and grafting</vt:lpstr>
      <vt:lpstr>Tissue Culture</vt:lpstr>
      <vt:lpstr>Germination</vt:lpstr>
      <vt:lpstr>Diagram of seed Germination</vt:lpstr>
      <vt:lpstr>Steps in seed germination</vt:lpstr>
      <vt:lpstr>Propagation</vt:lpstr>
      <vt:lpstr>Definition of plant propagation   </vt:lpstr>
      <vt:lpstr>Sexual Propagation of plant</vt:lpstr>
      <vt:lpstr>Asexual Propagation in plants </vt:lpstr>
      <vt:lpstr>Importance of Plant Propagation</vt:lpstr>
      <vt:lpstr>Propagation Media</vt:lpstr>
      <vt:lpstr>Advantages of Sexual Propagation</vt:lpstr>
      <vt:lpstr>Disadvantages of sexual propagation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Importance of Plant Propogation </dc:title>
  <dc:creator>Administrator</dc:creator>
  <cp:lastModifiedBy>Pallavi</cp:lastModifiedBy>
  <cp:revision>46</cp:revision>
  <dcterms:created xsi:type="dcterms:W3CDTF">2013-08-05T08:12:02Z</dcterms:created>
  <dcterms:modified xsi:type="dcterms:W3CDTF">2014-09-06T09:31:42Z</dcterms:modified>
</cp:coreProperties>
</file>