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9" r:id="rId3"/>
    <p:sldId id="260" r:id="rId4"/>
    <p:sldId id="266" r:id="rId5"/>
    <p:sldId id="261" r:id="rId6"/>
    <p:sldId id="262"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FF3300"/>
    <a:srgbClr val="BB0F1F"/>
    <a:srgbClr val="CC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2" d="100"/>
          <a:sy n="62" d="100"/>
        </p:scale>
        <p:origin x="-931" y="42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0087AE-7597-4D42-BC44-46E61B2B8E38}" type="datetimeFigureOut">
              <a:rPr lang="en-IN" smtClean="0"/>
              <a:pPr/>
              <a:t>29-08-2014</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E2715B-4539-4408-A8AA-853B9DBFD7C3}"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31640" y="2996952"/>
            <a:ext cx="7272808" cy="1470025"/>
          </a:xfrm>
        </p:spPr>
        <p:txBody>
          <a:bodyPr/>
          <a:lstStyle>
            <a:lvl1pPr>
              <a:defRPr sz="5400">
                <a:solidFill>
                  <a:schemeClr val="tx2"/>
                </a:solidFill>
              </a:defRPr>
            </a:lvl1pPr>
          </a:lstStyle>
          <a:p>
            <a:r>
              <a:rPr lang="en-US" smtClean="0"/>
              <a:t>Click to edit Master title style</a:t>
            </a:r>
            <a:endParaRPr lang="en-IN" dirty="0"/>
          </a:p>
        </p:txBody>
      </p:sp>
      <p:sp>
        <p:nvSpPr>
          <p:cNvPr id="3" name="Subtitle 2"/>
          <p:cNvSpPr>
            <a:spLocks noGrp="1"/>
          </p:cNvSpPr>
          <p:nvPr>
            <p:ph type="subTitle" idx="1"/>
          </p:nvPr>
        </p:nvSpPr>
        <p:spPr>
          <a:xfrm>
            <a:off x="2411760" y="4509120"/>
            <a:ext cx="5328592" cy="720080"/>
          </a:xfrm>
        </p:spPr>
        <p:txBody>
          <a:bodyPr>
            <a:normAutofit/>
          </a:bodyPr>
          <a:lstStyle>
            <a:lvl1pPr marL="0" indent="0" algn="ctr">
              <a:buNone/>
              <a:defRPr sz="2800">
                <a:solidFill>
                  <a:srgbClr val="00B05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dirty="0"/>
          </a:p>
        </p:txBody>
      </p:sp>
      <p:sp>
        <p:nvSpPr>
          <p:cNvPr id="4" name="Date Placeholder 3"/>
          <p:cNvSpPr>
            <a:spLocks noGrp="1"/>
          </p:cNvSpPr>
          <p:nvPr>
            <p:ph type="dt" sz="half" idx="10"/>
          </p:nvPr>
        </p:nvSpPr>
        <p:spPr/>
        <p:txBody>
          <a:bodyPr/>
          <a:lstStyle/>
          <a:p>
            <a:fld id="{3D53A4FA-2C95-4BD0-9935-471052EE0A4C}" type="datetime1">
              <a:rPr lang="en-IN" smtClean="0"/>
              <a:pPr/>
              <a:t>29-08-2014</a:t>
            </a:fld>
            <a:endParaRPr lang="en-IN"/>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
        <p:nvSpPr>
          <p:cNvPr id="6" name="Slide Number Placeholder 5"/>
          <p:cNvSpPr>
            <a:spLocks noGrp="1"/>
          </p:cNvSpPr>
          <p:nvPr>
            <p:ph type="sldNum" sz="quarter" idx="12"/>
          </p:nvPr>
        </p:nvSpPr>
        <p:spPr>
          <a:xfrm>
            <a:off x="6948264" y="6376243"/>
            <a:ext cx="2133600" cy="365125"/>
          </a:xfrm>
        </p:spPr>
        <p:txBody>
          <a:bodyPr/>
          <a:lstStyle>
            <a:lvl1pPr>
              <a:defRPr b="0" cap="none" spc="0">
                <a:ln>
                  <a:noFill/>
                </a:ln>
                <a:solidFill>
                  <a:schemeClr val="tx2"/>
                </a:solidFill>
                <a:effectLst/>
              </a:defRPr>
            </a:lvl1pPr>
          </a:lstStyle>
          <a:p>
            <a:fld id="{1F68CD27-F250-44A2-BCBA-F6217D121699}" type="slidenum">
              <a:rPr lang="en-IN" smtClean="0"/>
              <a:pPr/>
              <a:t>‹#›</a:t>
            </a:fld>
            <a:endParaRPr lang="en-IN"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C426B24-4907-4837-8F39-3C6833CA2E53}" type="datetime1">
              <a:rPr lang="en-IN" smtClean="0"/>
              <a:pPr/>
              <a:t>29-08-2014</a:t>
            </a:fld>
            <a:endParaRPr lang="en-IN"/>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
        <p:nvSpPr>
          <p:cNvPr id="6" name="Slide Number Placeholder 5"/>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91C928C-1441-4C75-9485-B8ABB09FB0F8}" type="datetime1">
              <a:rPr lang="en-IN" smtClean="0"/>
              <a:pPr/>
              <a:t>29-08-2014</a:t>
            </a:fld>
            <a:endParaRPr lang="en-IN"/>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
        <p:nvSpPr>
          <p:cNvPr id="6" name="Slide Number Placeholder 5"/>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F5991ED-B9E9-4D79-B6C1-99AA94E13F7A}" type="datetime1">
              <a:rPr lang="en-IN" smtClean="0"/>
              <a:pPr/>
              <a:t>29-08-2014</a:t>
            </a:fld>
            <a:endParaRPr lang="en-IN"/>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
        <p:nvSpPr>
          <p:cNvPr id="6" name="Slide Number Placeholder 5"/>
          <p:cNvSpPr>
            <a:spLocks noGrp="1"/>
          </p:cNvSpPr>
          <p:nvPr>
            <p:ph type="sldNum" sz="quarter" idx="12"/>
          </p:nvPr>
        </p:nvSpPr>
        <p:spPr/>
        <p:txBody>
          <a:bodyPr/>
          <a:lstStyle>
            <a:lvl1pPr>
              <a:defRPr b="0" cap="none" spc="0">
                <a:ln>
                  <a:noFill/>
                </a:ln>
                <a:solidFill>
                  <a:schemeClr val="tx1"/>
                </a:solidFill>
                <a:effectLst/>
              </a:defRPr>
            </a:lvl1pPr>
          </a:lstStyle>
          <a:p>
            <a:fld id="{1F68CD27-F250-44A2-BCBA-F6217D121699}" type="slidenum">
              <a:rPr lang="en-IN" smtClean="0"/>
              <a:pPr/>
              <a:t>‹#›</a:t>
            </a:fld>
            <a:endParaRPr lang="en-I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2"/>
                </a:solidFill>
              </a:defRPr>
            </a:lvl1pPr>
          </a:lstStyle>
          <a:p>
            <a:r>
              <a:rPr lang="en-US" smtClean="0"/>
              <a:t>Click to edit Master title style</a:t>
            </a:r>
            <a:endParaRPr lang="en-IN"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97162C-3F91-4986-908C-D196F9B3DFDF}" type="datetime1">
              <a:rPr lang="en-IN" smtClean="0"/>
              <a:pPr/>
              <a:t>29-08-2014</a:t>
            </a:fld>
            <a:endParaRPr lang="en-IN"/>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
        <p:nvSpPr>
          <p:cNvPr id="6" name="Slide Number Placeholder 5"/>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99325A21-7405-455D-B1BF-7DE3653E7800}" type="datetime1">
              <a:rPr lang="en-IN" smtClean="0"/>
              <a:pPr/>
              <a:t>29-08-2014</a:t>
            </a:fld>
            <a:endParaRPr lang="en-IN"/>
          </a:p>
        </p:txBody>
      </p:sp>
      <p:sp>
        <p:nvSpPr>
          <p:cNvPr id="6" name="Footer Placeholder 5"/>
          <p:cNvSpPr>
            <a:spLocks noGrp="1"/>
          </p:cNvSpPr>
          <p:nvPr>
            <p:ph type="ftr" sz="quarter" idx="11"/>
          </p:nvPr>
        </p:nvSpPr>
        <p:spPr/>
        <p:txBody>
          <a:bodyPr/>
          <a:lstStyle/>
          <a:p>
            <a:r>
              <a:rPr lang="en-IN" smtClean="0"/>
              <a:t>| Vigyan Ashram | INDUSA PTI |</a:t>
            </a:r>
            <a:endParaRPr lang="en-IN"/>
          </a:p>
        </p:txBody>
      </p:sp>
      <p:sp>
        <p:nvSpPr>
          <p:cNvPr id="7" name="Slide Number Placeholder 6"/>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3F3B5F18-CBF2-47EB-A018-9893B700B268}" type="datetime1">
              <a:rPr lang="en-IN" smtClean="0"/>
              <a:pPr/>
              <a:t>29-08-2014</a:t>
            </a:fld>
            <a:endParaRPr lang="en-IN"/>
          </a:p>
        </p:txBody>
      </p:sp>
      <p:sp>
        <p:nvSpPr>
          <p:cNvPr id="8" name="Footer Placeholder 7"/>
          <p:cNvSpPr>
            <a:spLocks noGrp="1"/>
          </p:cNvSpPr>
          <p:nvPr>
            <p:ph type="ftr" sz="quarter" idx="11"/>
          </p:nvPr>
        </p:nvSpPr>
        <p:spPr/>
        <p:txBody>
          <a:bodyPr/>
          <a:lstStyle/>
          <a:p>
            <a:r>
              <a:rPr lang="en-IN" smtClean="0"/>
              <a:t>| Vigyan Ashram | INDUSA PTI |</a:t>
            </a:r>
            <a:endParaRPr lang="en-IN"/>
          </a:p>
        </p:txBody>
      </p:sp>
      <p:sp>
        <p:nvSpPr>
          <p:cNvPr id="9" name="Slide Number Placeholder 8"/>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smtClean="0"/>
              <a:t>Click to edit Master title style</a:t>
            </a:r>
            <a:endParaRPr lang="en-IN" dirty="0"/>
          </a:p>
        </p:txBody>
      </p:sp>
      <p:sp>
        <p:nvSpPr>
          <p:cNvPr id="3" name="Date Placeholder 2"/>
          <p:cNvSpPr>
            <a:spLocks noGrp="1"/>
          </p:cNvSpPr>
          <p:nvPr>
            <p:ph type="dt" sz="half" idx="10"/>
          </p:nvPr>
        </p:nvSpPr>
        <p:spPr/>
        <p:txBody>
          <a:bodyPr/>
          <a:lstStyle/>
          <a:p>
            <a:fld id="{E963246C-F85C-4B95-95DA-656918325929}" type="datetime1">
              <a:rPr lang="en-IN" smtClean="0"/>
              <a:pPr/>
              <a:t>29-08-2014</a:t>
            </a:fld>
            <a:endParaRPr lang="en-IN"/>
          </a:p>
        </p:txBody>
      </p:sp>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3DD09C-F65F-4F60-881C-47F2890A93C4}" type="datetime1">
              <a:rPr lang="en-IN" smtClean="0"/>
              <a:pPr/>
              <a:t>29-08-2014</a:t>
            </a:fld>
            <a:endParaRPr lang="en-IN"/>
          </a:p>
        </p:txBody>
      </p:sp>
      <p:sp>
        <p:nvSpPr>
          <p:cNvPr id="3" name="Footer Placeholder 2"/>
          <p:cNvSpPr>
            <a:spLocks noGrp="1"/>
          </p:cNvSpPr>
          <p:nvPr>
            <p:ph type="ftr" sz="quarter" idx="11"/>
          </p:nvPr>
        </p:nvSpPr>
        <p:spPr/>
        <p:txBody>
          <a:bodyPr/>
          <a:lstStyle/>
          <a:p>
            <a:r>
              <a:rPr lang="en-IN" smtClean="0"/>
              <a:t>| Vigyan Ashram | INDUSA PTI |</a:t>
            </a:r>
            <a:endParaRPr lang="en-IN"/>
          </a:p>
        </p:txBody>
      </p:sp>
      <p:sp>
        <p:nvSpPr>
          <p:cNvPr id="4" name="Slide Number Placeholder 3"/>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744" y="273050"/>
            <a:ext cx="6552728" cy="1162050"/>
          </a:xfrm>
        </p:spPr>
        <p:txBody>
          <a:bodyPr anchor="b"/>
          <a:lstStyle>
            <a:lvl1pPr algn="l">
              <a:defRPr sz="2000" b="1"/>
            </a:lvl1pPr>
          </a:lstStyle>
          <a:p>
            <a:r>
              <a:rPr lang="en-US" smtClean="0"/>
              <a:t>Click to edit Master title style</a:t>
            </a:r>
            <a:endParaRPr lang="en-IN" dirty="0"/>
          </a:p>
        </p:txBody>
      </p:sp>
      <p:sp>
        <p:nvSpPr>
          <p:cNvPr id="3" name="Content Placeholder 2"/>
          <p:cNvSpPr>
            <a:spLocks noGrp="1"/>
          </p:cNvSpPr>
          <p:nvPr>
            <p:ph idx="1"/>
          </p:nvPr>
        </p:nvSpPr>
        <p:spPr>
          <a:xfrm>
            <a:off x="3575050" y="1641202"/>
            <a:ext cx="5111750" cy="4668118"/>
          </a:xfrm>
        </p:spPr>
        <p:txBody>
          <a:bodyPr/>
          <a:lstStyle>
            <a:lvl1pPr>
              <a:defRPr sz="3200">
                <a:solidFill>
                  <a:schemeClr val="tx2"/>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dirty="0"/>
          </a:p>
        </p:txBody>
      </p:sp>
      <p:sp>
        <p:nvSpPr>
          <p:cNvPr id="4" name="Text Placeholder 3"/>
          <p:cNvSpPr>
            <a:spLocks noGrp="1"/>
          </p:cNvSpPr>
          <p:nvPr>
            <p:ph type="body" sz="half" idx="2"/>
          </p:nvPr>
        </p:nvSpPr>
        <p:spPr>
          <a:xfrm>
            <a:off x="457200" y="1618257"/>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E65D80-C95C-4A3C-B4DA-B4A95F76907A}" type="datetime1">
              <a:rPr lang="en-IN" smtClean="0"/>
              <a:pPr/>
              <a:t>29-08-2014</a:t>
            </a:fld>
            <a:endParaRPr lang="en-IN"/>
          </a:p>
        </p:txBody>
      </p:sp>
      <p:sp>
        <p:nvSpPr>
          <p:cNvPr id="6" name="Footer Placeholder 5"/>
          <p:cNvSpPr>
            <a:spLocks noGrp="1"/>
          </p:cNvSpPr>
          <p:nvPr>
            <p:ph type="ftr" sz="quarter" idx="11"/>
          </p:nvPr>
        </p:nvSpPr>
        <p:spPr/>
        <p:txBody>
          <a:bodyPr/>
          <a:lstStyle/>
          <a:p>
            <a:r>
              <a:rPr lang="en-IN" smtClean="0"/>
              <a:t>| Vigyan Ashram | INDUSA PTI |</a:t>
            </a:r>
            <a:endParaRPr lang="en-IN"/>
          </a:p>
        </p:txBody>
      </p:sp>
      <p:sp>
        <p:nvSpPr>
          <p:cNvPr id="7" name="Slide Number Placeholder 6"/>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334C84-813E-434A-8A6E-06D75621854A}" type="datetime1">
              <a:rPr lang="en-IN" smtClean="0"/>
              <a:pPr/>
              <a:t>29-08-2014</a:t>
            </a:fld>
            <a:endParaRPr lang="en-IN"/>
          </a:p>
        </p:txBody>
      </p:sp>
      <p:sp>
        <p:nvSpPr>
          <p:cNvPr id="6" name="Footer Placeholder 5"/>
          <p:cNvSpPr>
            <a:spLocks noGrp="1"/>
          </p:cNvSpPr>
          <p:nvPr>
            <p:ph type="ftr" sz="quarter" idx="11"/>
          </p:nvPr>
        </p:nvSpPr>
        <p:spPr/>
        <p:txBody>
          <a:bodyPr/>
          <a:lstStyle/>
          <a:p>
            <a:r>
              <a:rPr lang="en-IN" smtClean="0"/>
              <a:t>| Vigyan Ashram | INDUSA PTI |</a:t>
            </a:r>
            <a:endParaRPr lang="en-IN"/>
          </a:p>
        </p:txBody>
      </p:sp>
      <p:sp>
        <p:nvSpPr>
          <p:cNvPr id="7" name="Slide Number Placeholder 6"/>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p:cNvSpPr/>
          <p:nvPr/>
        </p:nvSpPr>
        <p:spPr>
          <a:xfrm>
            <a:off x="0" y="6309320"/>
            <a:ext cx="9144000" cy="54868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 name="Title Placeholder 1"/>
          <p:cNvSpPr>
            <a:spLocks noGrp="1"/>
          </p:cNvSpPr>
          <p:nvPr>
            <p:ph type="title"/>
          </p:nvPr>
        </p:nvSpPr>
        <p:spPr>
          <a:xfrm>
            <a:off x="2339752" y="269776"/>
            <a:ext cx="6480720" cy="1143000"/>
          </a:xfrm>
          <a:prstGeom prst="rect">
            <a:avLst/>
          </a:prstGeom>
          <a:ln>
            <a:noFill/>
          </a:ln>
        </p:spPr>
        <p:txBody>
          <a:bodyPr vert="horz" lIns="91440" tIns="45720" rIns="91440" bIns="45720" rtlCol="0" anchor="ctr">
            <a:noAutofit/>
          </a:bodyPr>
          <a:lstStyle/>
          <a:p>
            <a:r>
              <a:rPr lang="en-US" smtClean="0"/>
              <a:t>Click to edit Master title style</a:t>
            </a:r>
            <a:endParaRPr lang="en-IN" dirty="0"/>
          </a:p>
        </p:txBody>
      </p:sp>
      <p:sp>
        <p:nvSpPr>
          <p:cNvPr id="3" name="Text Placeholder 2"/>
          <p:cNvSpPr>
            <a:spLocks noGrp="1"/>
          </p:cNvSpPr>
          <p:nvPr>
            <p:ph type="body" idx="1"/>
          </p:nvPr>
        </p:nvSpPr>
        <p:spPr>
          <a:xfrm>
            <a:off x="494840" y="1772816"/>
            <a:ext cx="8064896" cy="240486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18EF8F-EADE-4ABC-B664-A4C2F07AE3F7}" type="datetime1">
              <a:rPr lang="en-IN" smtClean="0"/>
              <a:pPr/>
              <a:t>29-08-2014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r>
              <a:rPr lang="en-US" dirty="0" smtClean="0">
                <a:solidFill>
                  <a:schemeClr val="accent1">
                    <a:lumMod val="75000"/>
                  </a:schemeClr>
                </a:solidFill>
              </a:rPr>
              <a:t>|</a:t>
            </a:r>
            <a:r>
              <a:rPr lang="en-US" dirty="0" smtClean="0"/>
              <a:t> </a:t>
            </a:r>
            <a:r>
              <a:rPr lang="en-US" dirty="0" err="1" smtClean="0"/>
              <a:t>Vigyan</a:t>
            </a:r>
            <a:r>
              <a:rPr lang="en-US" dirty="0" smtClean="0"/>
              <a:t> Ashram </a:t>
            </a:r>
            <a:r>
              <a:rPr lang="en-US" dirty="0" smtClean="0">
                <a:solidFill>
                  <a:schemeClr val="accent1">
                    <a:lumMod val="75000"/>
                  </a:schemeClr>
                </a:solidFill>
              </a:rPr>
              <a:t>|</a:t>
            </a:r>
            <a:r>
              <a:rPr lang="en-US" dirty="0" smtClean="0"/>
              <a:t> INDUSA PTI </a:t>
            </a:r>
            <a:r>
              <a:rPr lang="en-US" dirty="0" smtClean="0">
                <a:solidFill>
                  <a:schemeClr val="accent1">
                    <a:lumMod val="75000"/>
                  </a:schemeClr>
                </a:solidFill>
              </a:rPr>
              <a:t>|</a:t>
            </a:r>
            <a:endParaRPr lang="en-IN" dirty="0">
              <a:solidFill>
                <a:schemeClr val="accent1">
                  <a:lumMod val="75000"/>
                </a:schemeClr>
              </a:solidFill>
            </a:endParaRPr>
          </a:p>
        </p:txBody>
      </p:sp>
      <p:sp>
        <p:nvSpPr>
          <p:cNvPr id="6" name="Slide Number Placeholder 5"/>
          <p:cNvSpPr>
            <a:spLocks noGrp="1"/>
          </p:cNvSpPr>
          <p:nvPr>
            <p:ph type="sldNum" sz="quarter" idx="4"/>
          </p:nvPr>
        </p:nvSpPr>
        <p:spPr>
          <a:xfrm>
            <a:off x="6876256" y="6376243"/>
            <a:ext cx="2133600" cy="365125"/>
          </a:xfrm>
          <a:prstGeom prst="rect">
            <a:avLst/>
          </a:prstGeom>
        </p:spPr>
        <p:txBody>
          <a:bodyPr vert="horz" lIns="91440" tIns="45720" rIns="91440" bIns="45720" rtlCol="0" anchor="ctr"/>
          <a:lstStyle>
            <a:lvl1pPr algn="r">
              <a:defRPr sz="1600" b="0" cap="none" spc="0">
                <a:ln w="18415" cmpd="sng">
                  <a:solidFill>
                    <a:srgbClr val="FFFFFF"/>
                  </a:solidFill>
                  <a:prstDash val="solid"/>
                </a:ln>
                <a:solidFill>
                  <a:schemeClr val="accent6">
                    <a:lumMod val="75000"/>
                  </a:schemeClr>
                </a:solidFill>
                <a:effectLst>
                  <a:outerShdw blurRad="63500" dir="3600000" algn="tl" rotWithShape="0">
                    <a:srgbClr val="000000">
                      <a:alpha val="70000"/>
                    </a:srgbClr>
                  </a:outerShdw>
                </a:effectLst>
              </a:defRPr>
            </a:lvl1pPr>
          </a:lstStyle>
          <a:p>
            <a:fld id="{DBA2D849-F80E-4A61-B632-3B1F48906DD7}" type="slidenum">
              <a:rPr lang="en-IN" b="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pPr/>
              <a:t>‹#›</a:t>
            </a:fld>
            <a:endParaRPr lang="en-IN" dirty="0"/>
          </a:p>
        </p:txBody>
      </p:sp>
      <p:cxnSp>
        <p:nvCxnSpPr>
          <p:cNvPr id="10" name="Straight Connector 9"/>
          <p:cNvCxnSpPr/>
          <p:nvPr/>
        </p:nvCxnSpPr>
        <p:spPr>
          <a:xfrm>
            <a:off x="2339752" y="1484784"/>
            <a:ext cx="6480720" cy="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0" y="0"/>
            <a:ext cx="9144000" cy="26064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15" name="Picture 2" descr="C:\Users\SONY\Desktop\LWD IMG\LWD_Logo.jpg"/>
          <p:cNvPicPr>
            <a:picLocks noChangeAspect="1" noChangeArrowheads="1"/>
          </p:cNvPicPr>
          <p:nvPr/>
        </p:nvPicPr>
        <p:blipFill>
          <a:blip r:embed="rId13" cstate="print"/>
          <a:stretch>
            <a:fillRect/>
          </a:stretch>
        </p:blipFill>
        <p:spPr bwMode="auto">
          <a:xfrm>
            <a:off x="251520" y="197217"/>
            <a:ext cx="1944216" cy="1358198"/>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000" b="1" kern="1200" cap="none" spc="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75000"/>
              <a:lumOff val="2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rgbClr val="FF3300"/>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rgbClr val="00B050"/>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rgbClr val="0070C0"/>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en.wikipedia.org/wiki/Munsell_color_syste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youtube.com/watch?v=Xfx3bhDd7YY" TargetMode="Externa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oilquality.org.au/factsheets/bulk-density-measuremen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81200" y="3733800"/>
            <a:ext cx="5328592" cy="720080"/>
          </a:xfrm>
        </p:spPr>
        <p:txBody>
          <a:bodyPr>
            <a:normAutofit fontScale="85000" lnSpcReduction="20000"/>
          </a:bodyPr>
          <a:lstStyle/>
          <a:p>
            <a:r>
              <a:rPr lang="en-IN" dirty="0" smtClean="0"/>
              <a:t>Topic - Study of soil formation &amp; physical properties of soil</a:t>
            </a:r>
            <a:endParaRPr lang="en-IN" dirty="0"/>
          </a:p>
        </p:txBody>
      </p:sp>
      <p:sp>
        <p:nvSpPr>
          <p:cNvPr id="4" name="Slide Number Placeholder 3"/>
          <p:cNvSpPr>
            <a:spLocks noGrp="1"/>
          </p:cNvSpPr>
          <p:nvPr>
            <p:ph type="sldNum" sz="quarter" idx="12"/>
          </p:nvPr>
        </p:nvSpPr>
        <p:spPr/>
        <p:txBody>
          <a:bodyPr/>
          <a:lstStyle/>
          <a:p>
            <a:fld id="{1F68CD27-F250-44A2-BCBA-F6217D121699}" type="slidenum">
              <a:rPr lang="en-IN" smtClean="0"/>
              <a:pPr/>
              <a:t>1</a:t>
            </a:fld>
            <a:endParaRPr lang="en-IN" dirty="0"/>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
        <p:nvSpPr>
          <p:cNvPr id="6" name="Title 1"/>
          <p:cNvSpPr txBox="1">
            <a:spLocks/>
          </p:cNvSpPr>
          <p:nvPr/>
        </p:nvSpPr>
        <p:spPr>
          <a:xfrm>
            <a:off x="685800" y="2130425"/>
            <a:ext cx="7772400" cy="1470025"/>
          </a:xfrm>
          <a:prstGeom prst="rect">
            <a:avLst/>
          </a:prstGeom>
          <a:ln>
            <a:noFill/>
          </a:ln>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5400" b="1" i="0" u="none" strike="noStrike" kern="1200" cap="none" spc="0" normalizeH="0" baseline="0" noProof="0" smtClean="0">
                <a:ln w="1905"/>
                <a:solidFill>
                  <a:schemeClr val="tx2"/>
                </a:solidFill>
                <a:effectLst>
                  <a:innerShdw blurRad="69850" dist="43180" dir="5400000">
                    <a:srgbClr val="000000">
                      <a:alpha val="65000"/>
                    </a:srgbClr>
                  </a:innerShdw>
                  <a:reflection blurRad="6350" stA="55000" endA="300" endPos="45500" dir="5400000" sy="-100000" algn="bl" rotWithShape="0"/>
                </a:effectLst>
                <a:uLnTx/>
                <a:uFillTx/>
                <a:latin typeface="+mj-lt"/>
                <a:ea typeface="+mj-ea"/>
                <a:cs typeface="+mj-cs"/>
              </a:rPr>
              <a:t>Physical Properties of Soil </a:t>
            </a:r>
            <a:endParaRPr kumimoji="0" lang="en-US" sz="5400" b="1" i="0" u="none" strike="noStrike" kern="1200" cap="none" spc="0" normalizeH="0" baseline="0" noProof="0" dirty="0">
              <a:ln w="1905"/>
              <a:solidFill>
                <a:schemeClr val="tx2"/>
              </a:solidFill>
              <a:effectLst>
                <a:innerShdw blurRad="69850" dist="43180" dir="5400000">
                  <a:srgbClr val="000000">
                    <a:alpha val="65000"/>
                  </a:srgbClr>
                </a:innerShdw>
                <a:reflection blurRad="6350" stA="55000" endA="300" endPos="45500" dir="5400000" sy="-100000" algn="bl" rotWithShape="0"/>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Soil Color</a:t>
            </a:r>
            <a:endParaRPr lang="en-US" dirty="0"/>
          </a:p>
        </p:txBody>
      </p:sp>
      <p:sp>
        <p:nvSpPr>
          <p:cNvPr id="3" name="Content Placeholder 2"/>
          <p:cNvSpPr>
            <a:spLocks noGrp="1"/>
          </p:cNvSpPr>
          <p:nvPr>
            <p:ph idx="1"/>
          </p:nvPr>
        </p:nvSpPr>
        <p:spPr>
          <a:xfrm>
            <a:off x="457200" y="1600200"/>
            <a:ext cx="6477000" cy="4525963"/>
          </a:xfrm>
        </p:spPr>
        <p:txBody>
          <a:bodyPr>
            <a:normAutofit/>
          </a:bodyPr>
          <a:lstStyle/>
          <a:p>
            <a:r>
              <a:rPr lang="en-US" sz="2000" dirty="0" smtClean="0">
                <a:cs typeface="Times New Roman" pitchFamily="18" charset="0"/>
              </a:rPr>
              <a:t>Color of soil is very useful tool for providing information about other soil properties as that of - </a:t>
            </a:r>
            <a:r>
              <a:rPr lang="en-US" sz="2000" dirty="0" smtClean="0"/>
              <a:t> </a:t>
            </a:r>
          </a:p>
          <a:p>
            <a:pPr lvl="1"/>
            <a:r>
              <a:rPr lang="en-US" sz="2000" dirty="0" smtClean="0"/>
              <a:t>Organic </a:t>
            </a:r>
            <a:r>
              <a:rPr lang="en-US" sz="2000" smtClean="0"/>
              <a:t>matter </a:t>
            </a:r>
            <a:r>
              <a:rPr lang="en-US" sz="2000" smtClean="0"/>
              <a:t>content- </a:t>
            </a:r>
            <a:r>
              <a:rPr lang="en-US" sz="2000" dirty="0" smtClean="0"/>
              <a:t>If color of upper layer of soil is blackish , then normally these soils are contains more organic matter with good fertility.  </a:t>
            </a:r>
          </a:p>
          <a:p>
            <a:pPr lvl="1"/>
            <a:r>
              <a:rPr lang="en-US" sz="2000" dirty="0" smtClean="0"/>
              <a:t>Soil minerals – Lateritic soils are normally having rusty red color due to higher % of iron oxides. </a:t>
            </a:r>
          </a:p>
          <a:p>
            <a:r>
              <a:rPr lang="en-US" sz="2200" dirty="0" smtClean="0"/>
              <a:t>Soils are classified as per their color my using color chart method commonly know as </a:t>
            </a:r>
            <a:r>
              <a:rPr lang="en-US" sz="2200" dirty="0" err="1" smtClean="0"/>
              <a:t>Munsell</a:t>
            </a:r>
            <a:r>
              <a:rPr lang="en-US" sz="2200" dirty="0" smtClean="0"/>
              <a:t> color chart. </a:t>
            </a:r>
          </a:p>
          <a:p>
            <a:r>
              <a:rPr lang="en-US" sz="2200" dirty="0" smtClean="0"/>
              <a:t>For information on this please visit- </a:t>
            </a:r>
            <a:r>
              <a:rPr lang="en-US" sz="2200" dirty="0" smtClean="0">
                <a:hlinkClick r:id="rId2"/>
              </a:rPr>
              <a:t>http://en.wikipedia.org/wiki/Munsell_color_system</a:t>
            </a:r>
            <a:endParaRPr lang="en-US" sz="2200" dirty="0" smtClean="0"/>
          </a:p>
          <a:p>
            <a:pPr>
              <a:buNone/>
            </a:pPr>
            <a:endParaRPr lang="en-US" sz="2200" dirty="0"/>
          </a:p>
        </p:txBody>
      </p:sp>
      <p:pic>
        <p:nvPicPr>
          <p:cNvPr id="4" name="Picture 3" descr="C:\Users\DST\Desktop\index.jpg"/>
          <p:cNvPicPr>
            <a:picLocks noChangeAspect="1" noChangeArrowheads="1"/>
          </p:cNvPicPr>
          <p:nvPr/>
        </p:nvPicPr>
        <p:blipFill>
          <a:blip r:embed="rId3" cstate="print"/>
          <a:srcRect/>
          <a:stretch>
            <a:fillRect/>
          </a:stretch>
        </p:blipFill>
        <p:spPr bwMode="auto">
          <a:xfrm>
            <a:off x="6858000" y="1981200"/>
            <a:ext cx="1676400" cy="2362200"/>
          </a:xfrm>
          <a:prstGeom prst="rect">
            <a:avLst/>
          </a:prstGeom>
          <a:noFill/>
          <a:ln w="12700">
            <a:solidFill>
              <a:schemeClr val="tx1"/>
            </a:solidFill>
          </a:ln>
        </p:spPr>
      </p:pic>
      <p:sp>
        <p:nvSpPr>
          <p:cNvPr id="5" name="TextBox 4"/>
          <p:cNvSpPr txBox="1"/>
          <p:nvPr/>
        </p:nvSpPr>
        <p:spPr>
          <a:xfrm>
            <a:off x="6858000" y="4343400"/>
            <a:ext cx="1676400" cy="646331"/>
          </a:xfrm>
          <a:prstGeom prst="rect">
            <a:avLst/>
          </a:prstGeom>
          <a:noFill/>
        </p:spPr>
        <p:txBody>
          <a:bodyPr wrap="square" rtlCol="0">
            <a:spAutoFit/>
          </a:bodyPr>
          <a:lstStyle/>
          <a:p>
            <a:pPr algn="ctr"/>
            <a:r>
              <a:rPr lang="en-US" sz="900" b="1" dirty="0" smtClean="0"/>
              <a:t>Black organic matter layer of soil profile</a:t>
            </a:r>
          </a:p>
          <a:p>
            <a:r>
              <a:rPr lang="en-US" sz="600" dirty="0" smtClean="0"/>
              <a:t>Image source -http://faculty.msmary.edu/envirothon/current/guide/soil_features_part_1.htm </a:t>
            </a:r>
            <a:endParaRPr lang="en-US" sz="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lstStyle/>
          <a:p>
            <a:r>
              <a:rPr lang="en-US" dirty="0" smtClean="0"/>
              <a:t>Soil Texture</a:t>
            </a:r>
            <a:endParaRPr lang="en-US" dirty="0"/>
          </a:p>
        </p:txBody>
      </p:sp>
      <p:sp>
        <p:nvSpPr>
          <p:cNvPr id="3" name="Content Placeholder 2"/>
          <p:cNvSpPr>
            <a:spLocks noGrp="1"/>
          </p:cNvSpPr>
          <p:nvPr>
            <p:ph idx="1"/>
          </p:nvPr>
        </p:nvSpPr>
        <p:spPr>
          <a:xfrm>
            <a:off x="0" y="1676400"/>
            <a:ext cx="7162800" cy="3657600"/>
          </a:xfrm>
        </p:spPr>
        <p:txBody>
          <a:bodyPr>
            <a:normAutofit/>
          </a:bodyPr>
          <a:lstStyle/>
          <a:p>
            <a:r>
              <a:rPr lang="en-US" sz="2400" dirty="0" smtClean="0">
                <a:cs typeface="Times New Roman" pitchFamily="18" charset="0"/>
              </a:rPr>
              <a:t>The relative proportions of sand, silt, and clay particles in a mass of soil is referred as soil texture.</a:t>
            </a:r>
          </a:p>
          <a:p>
            <a:pPr lvl="1">
              <a:lnSpc>
                <a:spcPct val="90000"/>
              </a:lnSpc>
            </a:pPr>
            <a:r>
              <a:rPr lang="en-US" sz="2000" b="1" dirty="0" smtClean="0"/>
              <a:t>Clay </a:t>
            </a:r>
            <a:r>
              <a:rPr lang="en-US" sz="2000" dirty="0" smtClean="0"/>
              <a:t>– soils that are more than 60% clay</a:t>
            </a:r>
            <a:endParaRPr lang="en-US" sz="2000" i="1" dirty="0" smtClean="0"/>
          </a:p>
          <a:p>
            <a:pPr lvl="1">
              <a:lnSpc>
                <a:spcPct val="90000"/>
              </a:lnSpc>
            </a:pPr>
            <a:r>
              <a:rPr lang="en-US" sz="2000" b="1" dirty="0" smtClean="0"/>
              <a:t>Silt</a:t>
            </a:r>
            <a:r>
              <a:rPr lang="en-US" sz="2000" dirty="0" smtClean="0"/>
              <a:t> – soils with high silt content</a:t>
            </a:r>
          </a:p>
          <a:p>
            <a:pPr lvl="1">
              <a:lnSpc>
                <a:spcPct val="90000"/>
              </a:lnSpc>
            </a:pPr>
            <a:r>
              <a:rPr lang="en-US" sz="2000" b="1" dirty="0" smtClean="0"/>
              <a:t>Sand</a:t>
            </a:r>
            <a:r>
              <a:rPr lang="en-US" sz="2000" dirty="0" smtClean="0"/>
              <a:t> – soils with highest content of sand</a:t>
            </a:r>
          </a:p>
          <a:p>
            <a:pPr lvl="1">
              <a:lnSpc>
                <a:spcPct val="90000"/>
              </a:lnSpc>
            </a:pPr>
            <a:r>
              <a:rPr lang="en-US" sz="2000" b="1" dirty="0" smtClean="0"/>
              <a:t>Loamy - </a:t>
            </a:r>
            <a:r>
              <a:rPr lang="en-US" sz="2000" dirty="0" smtClean="0"/>
              <a:t>Soils that don’t exhibit a dominant area in any of the three called </a:t>
            </a:r>
            <a:r>
              <a:rPr lang="en-US" sz="2000" b="1" dirty="0" smtClean="0"/>
              <a:t>loam</a:t>
            </a:r>
          </a:p>
          <a:p>
            <a:r>
              <a:rPr lang="en-US" sz="2400" dirty="0" smtClean="0">
                <a:cs typeface="Times New Roman" pitchFamily="18" charset="0"/>
              </a:rPr>
              <a:t> Soil can be classified in various types according  to their texture with the help of following texture triangle - </a:t>
            </a:r>
          </a:p>
          <a:p>
            <a:endParaRPr lang="en-US" dirty="0" smtClean="0">
              <a:cs typeface="Times New Roman" pitchFamily="18" charset="0"/>
            </a:endParaRPr>
          </a:p>
          <a:p>
            <a:pPr>
              <a:buNone/>
            </a:pPr>
            <a:endParaRPr lang="en-US" dirty="0"/>
          </a:p>
        </p:txBody>
      </p:sp>
      <p:pic>
        <p:nvPicPr>
          <p:cNvPr id="4" name="Picture 2" descr="t_separate"/>
          <p:cNvPicPr>
            <a:picLocks noChangeAspect="1" noChangeArrowheads="1"/>
          </p:cNvPicPr>
          <p:nvPr/>
        </p:nvPicPr>
        <p:blipFill>
          <a:blip r:embed="rId2" cstate="print"/>
          <a:srcRect/>
          <a:stretch>
            <a:fillRect/>
          </a:stretch>
        </p:blipFill>
        <p:spPr>
          <a:xfrm>
            <a:off x="6629400" y="1981200"/>
            <a:ext cx="2514600" cy="1676400"/>
          </a:xfrm>
          <a:prstGeom prst="rect">
            <a:avLst/>
          </a:prstGeom>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Soil texture triangle</a:t>
            </a:r>
            <a:endParaRPr lang="en-US" dirty="0"/>
          </a:p>
        </p:txBody>
      </p:sp>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4</a:t>
            </a:fld>
            <a:endParaRPr lang="en-IN" dirty="0"/>
          </a:p>
        </p:txBody>
      </p:sp>
      <p:pic>
        <p:nvPicPr>
          <p:cNvPr id="6" name="Picture 5" descr="txtriful"/>
          <p:cNvPicPr>
            <a:picLocks noChangeAspect="1" noChangeArrowheads="1"/>
          </p:cNvPicPr>
          <p:nvPr/>
        </p:nvPicPr>
        <p:blipFill>
          <a:blip r:embed="rId2" cstate="print"/>
          <a:srcRect/>
          <a:stretch>
            <a:fillRect/>
          </a:stretch>
        </p:blipFill>
        <p:spPr bwMode="auto">
          <a:xfrm>
            <a:off x="2057400" y="1828800"/>
            <a:ext cx="4953000" cy="428625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Soil texture test</a:t>
            </a:r>
            <a:endParaRPr lang="en-US" dirty="0"/>
          </a:p>
        </p:txBody>
      </p:sp>
      <p:pic>
        <p:nvPicPr>
          <p:cNvPr id="1026" name="Picture 2" descr="C:\Users\DST\Desktop\texture.jpg"/>
          <p:cNvPicPr>
            <a:picLocks noChangeAspect="1" noChangeArrowheads="1"/>
          </p:cNvPicPr>
          <p:nvPr/>
        </p:nvPicPr>
        <p:blipFill>
          <a:blip r:embed="rId2" cstate="print"/>
          <a:srcRect/>
          <a:stretch>
            <a:fillRect/>
          </a:stretch>
        </p:blipFill>
        <p:spPr bwMode="auto">
          <a:xfrm>
            <a:off x="1447800" y="1295400"/>
            <a:ext cx="6153150" cy="5065713"/>
          </a:xfrm>
          <a:prstGeom prst="rect">
            <a:avLst/>
          </a:prstGeom>
          <a:noFill/>
        </p:spPr>
      </p:pic>
      <p:sp>
        <p:nvSpPr>
          <p:cNvPr id="5" name="TextBox 4"/>
          <p:cNvSpPr txBox="1"/>
          <p:nvPr/>
        </p:nvSpPr>
        <p:spPr>
          <a:xfrm>
            <a:off x="2667000" y="6248400"/>
            <a:ext cx="3657600" cy="276999"/>
          </a:xfrm>
          <a:prstGeom prst="rect">
            <a:avLst/>
          </a:prstGeom>
          <a:noFill/>
        </p:spPr>
        <p:txBody>
          <a:bodyPr wrap="square" rtlCol="0">
            <a:spAutoFit/>
          </a:bodyPr>
          <a:lstStyle/>
          <a:p>
            <a:r>
              <a:rPr lang="en-US" sz="1200" dirty="0" smtClean="0"/>
              <a:t>Source : http://www.landjudging.com/stieglerbook.htm </a:t>
            </a:r>
            <a:endParaRPr lang="en-US" sz="1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Soil structure </a:t>
            </a:r>
            <a:endParaRPr lang="en-US" dirty="0"/>
          </a:p>
        </p:txBody>
      </p:sp>
      <p:sp>
        <p:nvSpPr>
          <p:cNvPr id="3" name="Content Placeholder 2"/>
          <p:cNvSpPr>
            <a:spLocks noGrp="1"/>
          </p:cNvSpPr>
          <p:nvPr>
            <p:ph idx="1"/>
          </p:nvPr>
        </p:nvSpPr>
        <p:spPr>
          <a:xfrm>
            <a:off x="457200" y="1600200"/>
            <a:ext cx="5334000" cy="4525963"/>
          </a:xfrm>
        </p:spPr>
        <p:txBody>
          <a:bodyPr>
            <a:normAutofit lnSpcReduction="10000"/>
          </a:bodyPr>
          <a:lstStyle/>
          <a:p>
            <a:r>
              <a:rPr lang="en-US" sz="2800" dirty="0" smtClean="0">
                <a:cs typeface="Times New Roman" pitchFamily="18" charset="0"/>
              </a:rPr>
              <a:t>The arrangement of primary soil particles into compound particles or aggregates. </a:t>
            </a:r>
          </a:p>
          <a:p>
            <a:r>
              <a:rPr lang="en-US" sz="2800" dirty="0" smtClean="0">
                <a:cs typeface="Times New Roman" pitchFamily="18" charset="0"/>
              </a:rPr>
              <a:t>The type and grade of structure plays an important role in the movement of water within soils.</a:t>
            </a:r>
          </a:p>
          <a:p>
            <a:r>
              <a:rPr lang="en-US" sz="2800" dirty="0" smtClean="0">
                <a:cs typeface="Times New Roman" pitchFamily="18" charset="0"/>
              </a:rPr>
              <a:t>There are eight structural types commonly recognized in soil profiles: Granular, single grain, blocky, prismatic, columnar, platy, wedge, and massive.</a:t>
            </a:r>
          </a:p>
          <a:p>
            <a:endParaRPr lang="en-US" dirty="0"/>
          </a:p>
        </p:txBody>
      </p:sp>
      <p:pic>
        <p:nvPicPr>
          <p:cNvPr id="4" name="Picture 5"/>
          <p:cNvPicPr>
            <a:picLocks noChangeAspect="1" noChangeArrowheads="1"/>
          </p:cNvPicPr>
          <p:nvPr/>
        </p:nvPicPr>
        <p:blipFill>
          <a:blip r:embed="rId2" cstate="print"/>
          <a:srcRect/>
          <a:stretch>
            <a:fillRect/>
          </a:stretch>
        </p:blipFill>
        <p:spPr>
          <a:xfrm>
            <a:off x="5638800" y="1905000"/>
            <a:ext cx="3152775" cy="3830637"/>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Soil Water Holding capacity</a:t>
            </a:r>
            <a:endParaRPr lang="en-US" dirty="0"/>
          </a:p>
        </p:txBody>
      </p:sp>
      <p:sp>
        <p:nvSpPr>
          <p:cNvPr id="3" name="Content Placeholder 2"/>
          <p:cNvSpPr>
            <a:spLocks noGrp="1"/>
          </p:cNvSpPr>
          <p:nvPr>
            <p:ph idx="1"/>
          </p:nvPr>
        </p:nvSpPr>
        <p:spPr>
          <a:xfrm>
            <a:off x="457200" y="1600200"/>
            <a:ext cx="4419600" cy="4525963"/>
          </a:xfrm>
        </p:spPr>
        <p:txBody>
          <a:bodyPr>
            <a:normAutofit fontScale="92500" lnSpcReduction="10000"/>
          </a:bodyPr>
          <a:lstStyle/>
          <a:p>
            <a:r>
              <a:rPr lang="en-US" sz="2400" dirty="0" smtClean="0">
                <a:cs typeface="Times New Roman" pitchFamily="18" charset="0"/>
              </a:rPr>
              <a:t>The capacity of soils to hold water </a:t>
            </a:r>
            <a:r>
              <a:rPr lang="en-US" sz="2400" b="1" dirty="0" smtClean="0">
                <a:cs typeface="Times New Roman" pitchFamily="18" charset="0"/>
              </a:rPr>
              <a:t>available for use by most plants</a:t>
            </a:r>
            <a:r>
              <a:rPr lang="en-US" sz="2400" dirty="0" smtClean="0">
                <a:cs typeface="Times New Roman" pitchFamily="18" charset="0"/>
              </a:rPr>
              <a:t>. It is commonly defined as the difference between the amount of soil water at </a:t>
            </a:r>
            <a:r>
              <a:rPr lang="en-US" sz="2400" b="1" dirty="0" smtClean="0">
                <a:cs typeface="Times New Roman" pitchFamily="18" charset="0"/>
              </a:rPr>
              <a:t>field capacity </a:t>
            </a:r>
            <a:r>
              <a:rPr lang="en-US" sz="2400" dirty="0" smtClean="0">
                <a:cs typeface="Times New Roman" pitchFamily="18" charset="0"/>
              </a:rPr>
              <a:t>and the amount at </a:t>
            </a:r>
            <a:r>
              <a:rPr lang="en-US" sz="2400" b="1" dirty="0" smtClean="0">
                <a:cs typeface="Times New Roman" pitchFamily="18" charset="0"/>
              </a:rPr>
              <a:t>wilting point</a:t>
            </a:r>
            <a:r>
              <a:rPr lang="en-US" sz="2400" dirty="0" smtClean="0">
                <a:cs typeface="Times New Roman" pitchFamily="18" charset="0"/>
              </a:rPr>
              <a:t>. </a:t>
            </a:r>
          </a:p>
          <a:p>
            <a:r>
              <a:rPr lang="en-US" sz="2400" b="1" dirty="0" smtClean="0">
                <a:cs typeface="Times New Roman" pitchFamily="18" charset="0"/>
              </a:rPr>
              <a:t>Field capacity </a:t>
            </a:r>
            <a:r>
              <a:rPr lang="en-US" sz="2400" dirty="0" smtClean="0">
                <a:cs typeface="Times New Roman" pitchFamily="18" charset="0"/>
              </a:rPr>
              <a:t>is the amount of soil moisture or water content held in the soil after excess water has drained away.</a:t>
            </a:r>
          </a:p>
          <a:p>
            <a:r>
              <a:rPr lang="en-US" sz="2400" b="1" dirty="0" smtClean="0"/>
              <a:t>Permanent wilting point</a:t>
            </a:r>
            <a:r>
              <a:rPr lang="en-US" sz="2400" dirty="0" smtClean="0"/>
              <a:t> (</a:t>
            </a:r>
            <a:r>
              <a:rPr lang="en-US" sz="2400" b="1" dirty="0" smtClean="0"/>
              <a:t>PWP</a:t>
            </a:r>
            <a:r>
              <a:rPr lang="en-US" sz="2400" dirty="0" smtClean="0"/>
              <a:t>) is the minimal point of soil moisture the plant requires not to wilt / die.  </a:t>
            </a:r>
            <a:endParaRPr lang="en-US" dirty="0"/>
          </a:p>
        </p:txBody>
      </p:sp>
      <p:pic>
        <p:nvPicPr>
          <p:cNvPr id="4" name="Picture 3"/>
          <p:cNvPicPr>
            <a:picLocks noChangeAspect="1" noChangeArrowheads="1"/>
          </p:cNvPicPr>
          <p:nvPr/>
        </p:nvPicPr>
        <p:blipFill>
          <a:blip r:embed="rId2" cstate="print"/>
          <a:srcRect/>
          <a:stretch>
            <a:fillRect/>
          </a:stretch>
        </p:blipFill>
        <p:spPr>
          <a:xfrm>
            <a:off x="4876800" y="1905001"/>
            <a:ext cx="4067175" cy="3886200"/>
          </a:xfrm>
          <a:prstGeom prst="rect">
            <a:avLst/>
          </a:prstGeom>
        </p:spPr>
      </p:pic>
      <p:sp>
        <p:nvSpPr>
          <p:cNvPr id="5" name="TextBox 4"/>
          <p:cNvSpPr txBox="1"/>
          <p:nvPr/>
        </p:nvSpPr>
        <p:spPr>
          <a:xfrm>
            <a:off x="228600" y="6019800"/>
            <a:ext cx="8686800" cy="923330"/>
          </a:xfrm>
          <a:prstGeom prst="rect">
            <a:avLst/>
          </a:prstGeom>
          <a:noFill/>
        </p:spPr>
        <p:txBody>
          <a:bodyPr wrap="square" rtlCol="0">
            <a:spAutoFit/>
          </a:bodyPr>
          <a:lstStyle/>
          <a:p>
            <a:r>
              <a:rPr lang="en-US" dirty="0" smtClean="0"/>
              <a:t>Simple method of measuring field capacity of soil - </a:t>
            </a:r>
            <a:r>
              <a:rPr lang="en-US" dirty="0" smtClean="0">
                <a:hlinkClick r:id="rId3"/>
              </a:rPr>
              <a:t>http://www.youtube.com/watch?v=Xfx3bhDd7YY</a:t>
            </a:r>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Soil Bulk Density </a:t>
            </a:r>
            <a:endParaRPr lang="en-US" dirty="0"/>
          </a:p>
        </p:txBody>
      </p:sp>
      <p:sp>
        <p:nvSpPr>
          <p:cNvPr id="3" name="Content Placeholder 2"/>
          <p:cNvSpPr>
            <a:spLocks noGrp="1"/>
          </p:cNvSpPr>
          <p:nvPr>
            <p:ph idx="1"/>
          </p:nvPr>
        </p:nvSpPr>
        <p:spPr>
          <a:xfrm>
            <a:off x="457200" y="1600200"/>
            <a:ext cx="8153400" cy="4525963"/>
          </a:xfrm>
        </p:spPr>
        <p:txBody>
          <a:bodyPr>
            <a:normAutofit/>
          </a:bodyPr>
          <a:lstStyle/>
          <a:p>
            <a:r>
              <a:rPr lang="en-US" dirty="0" smtClean="0">
                <a:cs typeface="Times New Roman" pitchFamily="18" charset="0"/>
              </a:rPr>
              <a:t>Bulk density is the mass of dry soil per unit volume, including the air space.</a:t>
            </a:r>
          </a:p>
          <a:p>
            <a:r>
              <a:rPr lang="en-US" dirty="0" smtClean="0">
                <a:cs typeface="Times New Roman" pitchFamily="18" charset="0"/>
              </a:rPr>
              <a:t>Bulk density has a major effect on the movement of air and water in soils.</a:t>
            </a:r>
          </a:p>
          <a:p>
            <a:r>
              <a:rPr lang="en-US" dirty="0" smtClean="0">
                <a:cs typeface="Times New Roman" pitchFamily="18" charset="0"/>
              </a:rPr>
              <a:t>Soils with high bulk densities are often compacted</a:t>
            </a:r>
            <a:r>
              <a:rPr lang="en-US" sz="2200" dirty="0" smtClean="0">
                <a:cs typeface="Times New Roman" pitchFamily="18" charset="0"/>
              </a:rPr>
              <a:t>.(Soil compaction restricts rooting depth, which reduces the uptake of water and nutrients by plants. Similarly it also decreases infiltration, thereby increasing runoff and the hazard of water erosion)</a:t>
            </a:r>
          </a:p>
          <a:p>
            <a:endParaRPr lang="en-US" dirty="0" smtClean="0">
              <a:cs typeface="Times New Roman" pitchFamily="18" charset="0"/>
            </a:endParaRPr>
          </a:p>
          <a:p>
            <a:endParaRPr lang="en-US" dirty="0" smtClean="0">
              <a:cs typeface="Times New Roman" pitchFamily="18" charset="0"/>
            </a:endParaRPr>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Soil Bulk Density</a:t>
            </a:r>
            <a:endParaRPr lang="en-US" dirty="0"/>
          </a:p>
        </p:txBody>
      </p:sp>
      <p:sp>
        <p:nvSpPr>
          <p:cNvPr id="3" name="Content Placeholder 2"/>
          <p:cNvSpPr>
            <a:spLocks noGrp="1"/>
          </p:cNvSpPr>
          <p:nvPr>
            <p:ph idx="1"/>
          </p:nvPr>
        </p:nvSpPr>
        <p:spPr/>
        <p:txBody>
          <a:bodyPr>
            <a:normAutofit fontScale="47500" lnSpcReduction="20000"/>
          </a:bodyPr>
          <a:lstStyle/>
          <a:p>
            <a:pPr algn="just"/>
            <a:r>
              <a:rPr lang="en-US" dirty="0" smtClean="0"/>
              <a:t>Soils with a bulk density higher than 1.6 g/cm3 tend to restrict root growth.</a:t>
            </a:r>
          </a:p>
          <a:p>
            <a:pPr algn="just">
              <a:buNone/>
            </a:pPr>
            <a:endParaRPr lang="en-US" dirty="0" smtClean="0"/>
          </a:p>
          <a:p>
            <a:pPr algn="just"/>
            <a:r>
              <a:rPr lang="en-US" dirty="0" smtClean="0"/>
              <a:t>Sandy soils are more prone to high bulk density.</a:t>
            </a:r>
          </a:p>
          <a:p>
            <a:pPr algn="just">
              <a:buNone/>
            </a:pPr>
            <a:endParaRPr lang="en-US" dirty="0" smtClean="0"/>
          </a:p>
          <a:p>
            <a:pPr algn="just"/>
            <a:r>
              <a:rPr lang="en-US" dirty="0" smtClean="0"/>
              <a:t>Improving bulk density of soil- Tillage at the beginning of the growing season temporarily decreases bulk density and disturbs compacted soil layers, but subsequent trips across the field by farm equipment, rainfall events, animals, and other disturbance activities can re-compact soil.</a:t>
            </a:r>
          </a:p>
          <a:p>
            <a:pPr algn="just">
              <a:buNone/>
            </a:pPr>
            <a:r>
              <a:rPr lang="en-US" dirty="0" smtClean="0"/>
              <a:t> </a:t>
            </a:r>
          </a:p>
          <a:p>
            <a:r>
              <a:rPr lang="en-US" dirty="0" smtClean="0"/>
              <a:t>Measuring soil bulk density - </a:t>
            </a:r>
            <a:r>
              <a:rPr lang="en-US" dirty="0" smtClean="0">
                <a:hlinkClick r:id="rId2"/>
              </a:rPr>
              <a:t>http://soilquality.org.au/factsheets/bulk-density-measurement</a:t>
            </a:r>
            <a:endParaRPr lang="en-US" dirty="0" smtClean="0"/>
          </a:p>
          <a:p>
            <a:pPr>
              <a:buNone/>
            </a:pPr>
            <a:r>
              <a:rPr lang="en-US" dirty="0" smtClean="0"/>
              <a:t> </a:t>
            </a:r>
          </a:p>
          <a:p>
            <a:endParaRPr lang="en-US" dirty="0"/>
          </a:p>
        </p:txBody>
      </p:sp>
    </p:spTree>
  </p:cSld>
  <p:clrMapOvr>
    <a:masterClrMapping/>
  </p:clrMapOvr>
</p:sld>
</file>

<file path=ppt/theme/theme1.xml><?xml version="1.0" encoding="utf-8"?>
<a:theme xmlns:a="http://schemas.openxmlformats.org/drawingml/2006/main" name="OER Pp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OER Ppt</Template>
  <TotalTime>214</TotalTime>
  <Words>553</Words>
  <Application>Microsoft Office PowerPoint</Application>
  <PresentationFormat>On-screen Show (4:3)</PresentationFormat>
  <Paragraphs>47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OER Ppt</vt:lpstr>
      <vt:lpstr>Slide 1</vt:lpstr>
      <vt:lpstr>Soil Color</vt:lpstr>
      <vt:lpstr>Soil Texture</vt:lpstr>
      <vt:lpstr>Soil texture triangle</vt:lpstr>
      <vt:lpstr>Soil texture test</vt:lpstr>
      <vt:lpstr>Soil structure </vt:lpstr>
      <vt:lpstr>Soil Water Holding capacity</vt:lpstr>
      <vt:lpstr>Soil Bulk Density </vt:lpstr>
      <vt:lpstr>Soil Bulk Density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 O H I T</dc:creator>
  <cp:lastModifiedBy>Pallavi</cp:lastModifiedBy>
  <cp:revision>4</cp:revision>
  <dcterms:created xsi:type="dcterms:W3CDTF">2014-01-14T17:55:13Z</dcterms:created>
  <dcterms:modified xsi:type="dcterms:W3CDTF">2014-08-29T10:49:03Z</dcterms:modified>
</cp:coreProperties>
</file>