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handoutMasterIdLst>
    <p:handoutMasterId r:id="rId30"/>
  </p:handoutMasterIdLst>
  <p:sldIdLst>
    <p:sldId id="256" r:id="rId2"/>
    <p:sldId id="286" r:id="rId3"/>
    <p:sldId id="283" r:id="rId4"/>
    <p:sldId id="257" r:id="rId5"/>
    <p:sldId id="269" r:id="rId6"/>
    <p:sldId id="270" r:id="rId7"/>
    <p:sldId id="284" r:id="rId8"/>
    <p:sldId id="285" r:id="rId9"/>
    <p:sldId id="272" r:id="rId10"/>
    <p:sldId id="273" r:id="rId11"/>
    <p:sldId id="278" r:id="rId12"/>
    <p:sldId id="258" r:id="rId13"/>
    <p:sldId id="271" r:id="rId14"/>
    <p:sldId id="279" r:id="rId15"/>
    <p:sldId id="274" r:id="rId16"/>
    <p:sldId id="275" r:id="rId17"/>
    <p:sldId id="276" r:id="rId18"/>
    <p:sldId id="262" r:id="rId19"/>
    <p:sldId id="260" r:id="rId20"/>
    <p:sldId id="266" r:id="rId21"/>
    <p:sldId id="280" r:id="rId22"/>
    <p:sldId id="277" r:id="rId23"/>
    <p:sldId id="281" r:id="rId24"/>
    <p:sldId id="264" r:id="rId25"/>
    <p:sldId id="261" r:id="rId26"/>
    <p:sldId id="282"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72" autoAdjust="0"/>
    <p:restoredTop sz="83846" autoAdjust="0"/>
  </p:normalViewPr>
  <p:slideViewPr>
    <p:cSldViewPr>
      <p:cViewPr varScale="1">
        <p:scale>
          <a:sx n="57" d="100"/>
          <a:sy n="57"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C1C115-5B74-4756-8577-F89C2864591B}" type="datetimeFigureOut">
              <a:rPr lang="en-GB" smtClean="0"/>
              <a:pPr/>
              <a:t>06/02/2014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93F745-B0F8-48C9-87E3-4D58ECF8B92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3679B-A30B-48D1-8F9A-19E57CD25C5E}" type="datetimeFigureOut">
              <a:rPr lang="en-US" smtClean="0"/>
              <a:pPr/>
              <a:t>06/02/2014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3C61B-018E-4099-A1A2-4A87DB6E3E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o_5oYuDY2q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Discussion</a:t>
            </a:r>
            <a:r>
              <a:rPr lang="en-GB" baseline="0" dirty="0" smtClean="0"/>
              <a:t> on different types of renewable energy i.e. Non conventional sources of energy. </a:t>
            </a:r>
            <a:endParaRPr lang="en-GB"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Nitrogen</a:t>
            </a:r>
            <a:r>
              <a:rPr lang="en-US" sz="1200" kern="1200" baseline="0" dirty="0" smtClean="0">
                <a:solidFill>
                  <a:schemeClr val="tx1"/>
                </a:solidFill>
                <a:latin typeface="+mn-lt"/>
                <a:ea typeface="+mn-ea"/>
                <a:cs typeface="+mn-cs"/>
              </a:rPr>
              <a:t> and Carbon are the nutrients that need to be mixed with water to produce gas. These can come from cow manure or other ingredients. For example food waste has both Nitrogen and Carbon but different food have different levels of these ingredients. </a:t>
            </a:r>
            <a:r>
              <a:rPr lang="en-US" sz="1200" kern="1200" dirty="0" smtClean="0">
                <a:solidFill>
                  <a:schemeClr val="tx1"/>
                </a:solidFill>
                <a:latin typeface="+mn-lt"/>
                <a:ea typeface="+mn-ea"/>
                <a:cs typeface="+mn-cs"/>
              </a:rPr>
              <a:t>In practice, it is important to maintain, by weight, a C/N ratio close to 30:1 for achieving an optimum rate of digestion.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83C61B-018E-4099-A1A2-4A87DB6E3E11}"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 I</a:t>
            </a:r>
            <a:r>
              <a:rPr lang="en-US" dirty="0" smtClean="0"/>
              <a:t>t is important to experiments with the waste ingredients inputted into the biogas plant in order to calculate the most effective ingredients in terms of gas produced. We need to add water to the solid</a:t>
            </a:r>
            <a:r>
              <a:rPr lang="en-US" baseline="0" dirty="0" smtClean="0"/>
              <a:t> waste in the mixer.</a:t>
            </a:r>
            <a:r>
              <a:rPr lang="en-US" sz="1200" kern="1200" dirty="0" smtClean="0">
                <a:solidFill>
                  <a:schemeClr val="tx1"/>
                </a:solidFill>
                <a:latin typeface="+mn-lt"/>
                <a:ea typeface="+mn-ea"/>
                <a:cs typeface="+mn-cs"/>
              </a:rPr>
              <a:t> Production of biogas is inefficient if fermentation materials are too dilute or too concentrated, resulting in, low biogas production and insufficient fermentation activity, respectively.</a:t>
            </a:r>
            <a:r>
              <a:rPr lang="en-US" baseline="0" dirty="0" smtClean="0"/>
              <a:t> Usually we put in the same volume of water as solid waste. However you can experiment with the amount of water added too. </a:t>
            </a:r>
            <a:r>
              <a:rPr lang="en-US" sz="1200" kern="1200" dirty="0" smtClean="0">
                <a:solidFill>
                  <a:schemeClr val="tx1"/>
                </a:solidFill>
                <a:latin typeface="+mn-lt"/>
                <a:ea typeface="+mn-ea"/>
                <a:cs typeface="+mn-cs"/>
              </a:rPr>
              <a:t>Experience has shown that the raw-material (domestic and poultry wastes and manure) ratio to water should be 1:1, i.e., 100 kg of excrete to 100 kg of water.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Double</a:t>
            </a:r>
            <a:r>
              <a:rPr lang="en-GB" baseline="0" dirty="0" smtClean="0"/>
              <a:t>  click icon or refer to video in package called ARTI</a:t>
            </a:r>
            <a:endParaRPr lang="en-GB" dirty="0" smtClean="0"/>
          </a:p>
          <a:p>
            <a:r>
              <a:rPr lang="en-GB" dirty="0" smtClean="0"/>
              <a:t>Reference: </a:t>
            </a:r>
            <a:r>
              <a:rPr lang="en-GB" dirty="0" err="1" smtClean="0"/>
              <a:t>Ashden</a:t>
            </a:r>
            <a:r>
              <a:rPr lang="en-GB" dirty="0" smtClean="0"/>
              <a:t> Awards</a:t>
            </a:r>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9483C61B-018E-4099-A1A2-4A87DB6E3E1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9483C61B-018E-4099-A1A2-4A87DB6E3E1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Song on energy</a:t>
            </a:r>
            <a:endParaRPr lang="en-GB" dirty="0" smtClean="0">
              <a:hlinkClick r:id="rId3"/>
            </a:endParaRPr>
          </a:p>
          <a:p>
            <a:r>
              <a:rPr lang="en-GB" dirty="0" smtClean="0">
                <a:hlinkClick r:id="rId3"/>
              </a:rPr>
              <a:t>http://www.youtube.com/watch?v=o_5oYuDY2qM</a:t>
            </a:r>
            <a:endParaRPr lang="en-GB" dirty="0" smtClean="0"/>
          </a:p>
        </p:txBody>
      </p:sp>
      <p:sp>
        <p:nvSpPr>
          <p:cNvPr id="4" name="Slide Number Placeholder 3"/>
          <p:cNvSpPr>
            <a:spLocks noGrp="1"/>
          </p:cNvSpPr>
          <p:nvPr>
            <p:ph type="sldNum" sz="quarter" idx="10"/>
          </p:nvPr>
        </p:nvSpPr>
        <p:spPr/>
        <p:txBody>
          <a:bodyPr/>
          <a:lstStyle/>
          <a:p>
            <a:fld id="{9483C61B-018E-4099-A1A2-4A87DB6E3E1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Video of </a:t>
            </a:r>
            <a:r>
              <a:rPr lang="en-GB" dirty="0" err="1" smtClean="0"/>
              <a:t>Vigyan</a:t>
            </a:r>
            <a:r>
              <a:rPr lang="en-GB" dirty="0" smtClean="0"/>
              <a:t> ashram</a:t>
            </a:r>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Biogas practical </a:t>
            </a:r>
            <a:r>
              <a:rPr lang="en-GB" dirty="0" smtClean="0"/>
              <a:t>explains</a:t>
            </a:r>
            <a:r>
              <a:rPr lang="en-GB" baseline="0" dirty="0" smtClean="0"/>
              <a:t> how to use the measuring stick to calculate amount of gas produced. </a:t>
            </a:r>
            <a:endParaRPr lang="en-GB"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biogas plant is</a:t>
            </a:r>
            <a:r>
              <a:rPr lang="en-US" sz="1200" kern="1200" baseline="0" dirty="0" smtClean="0">
                <a:solidFill>
                  <a:schemeClr val="tx1"/>
                </a:solidFill>
                <a:latin typeface="+mn-lt"/>
                <a:ea typeface="+mn-ea"/>
                <a:cs typeface="+mn-cs"/>
              </a:rPr>
              <a:t> made from two parts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 Digester (or fermentation tank)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The digester is a cube-shaped or cylindrical waterproof container with an inlet into which the fermentable mixture is introduced in the form of a liquid slurry. The digester is provided with an overflow pipe to lead the sludge out into a drainage pit.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Gas holder.</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 The gas holder is normally an airproof steel container that, by floating like a ball on the fermentation mix, cuts off air to the digester (</a:t>
            </a:r>
            <a:r>
              <a:rPr lang="en-US" sz="1200" kern="1200" dirty="0" err="1" smtClean="0">
                <a:solidFill>
                  <a:schemeClr val="tx1"/>
                </a:solidFill>
                <a:latin typeface="+mn-lt"/>
                <a:ea typeface="+mn-ea"/>
                <a:cs typeface="+mn-cs"/>
              </a:rPr>
              <a:t>anaerobiosis</a:t>
            </a:r>
            <a:r>
              <a:rPr lang="en-US" sz="1200" kern="1200" dirty="0" smtClean="0">
                <a:solidFill>
                  <a:schemeClr val="tx1"/>
                </a:solidFill>
                <a:latin typeface="+mn-lt"/>
                <a:ea typeface="+mn-ea"/>
                <a:cs typeface="+mn-cs"/>
              </a:rPr>
              <a:t>) and collects the gas generated. The gas holder is equipped with a gas outlet. while the digester is provided with an overflow pipe to lead the sludge out into a drainage pit. </a:t>
            </a:r>
          </a:p>
          <a:p>
            <a:endParaRPr lang="en-GB" dirty="0" smtClean="0"/>
          </a:p>
          <a:p>
            <a:r>
              <a:rPr lang="en-US" sz="1200" kern="1200" dirty="0" smtClean="0">
                <a:solidFill>
                  <a:schemeClr val="tx1"/>
                </a:solidFill>
                <a:latin typeface="+mn-lt"/>
                <a:ea typeface="+mn-ea"/>
                <a:cs typeface="+mn-cs"/>
              </a:rPr>
              <a:t>Digester reactors are constructed from brick, cement, concrete, and steel. </a:t>
            </a:r>
            <a:endParaRPr lang="en-US" dirty="0"/>
          </a:p>
        </p:txBody>
      </p:sp>
      <p:sp>
        <p:nvSpPr>
          <p:cNvPr id="4" name="Slide Number Placeholder 3"/>
          <p:cNvSpPr>
            <a:spLocks noGrp="1"/>
          </p:cNvSpPr>
          <p:nvPr>
            <p:ph type="sldNum" sz="quarter" idx="10"/>
          </p:nvPr>
        </p:nvSpPr>
        <p:spPr/>
        <p:txBody>
          <a:bodyPr/>
          <a:lstStyle/>
          <a:p>
            <a:fld id="{9483C61B-018E-4099-A1A2-4A87DB6E3E11}"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digester is constructed of thick reinforced plastic. </a:t>
            </a:r>
          </a:p>
          <a:p>
            <a:r>
              <a:rPr lang="en-US" sz="1200" kern="1200" dirty="0" smtClean="0">
                <a:solidFill>
                  <a:schemeClr val="tx1"/>
                </a:solidFill>
                <a:latin typeface="+mn-lt"/>
                <a:ea typeface="+mn-ea"/>
                <a:cs typeface="+mn-cs"/>
              </a:rPr>
              <a:t>The cost of this gas plant may</a:t>
            </a:r>
            <a:r>
              <a:rPr lang="en-US" sz="1200" kern="1200" baseline="0" dirty="0" smtClean="0">
                <a:solidFill>
                  <a:schemeClr val="tx1"/>
                </a:solidFill>
                <a:latin typeface="+mn-lt"/>
                <a:ea typeface="+mn-ea"/>
                <a:cs typeface="+mn-cs"/>
              </a:rPr>
              <a:t> be less of that of the </a:t>
            </a:r>
            <a:r>
              <a:rPr lang="en-US" sz="1200" kern="1200" baseline="0" dirty="0" err="1" smtClean="0">
                <a:solidFill>
                  <a:schemeClr val="tx1"/>
                </a:solidFill>
                <a:latin typeface="+mn-lt"/>
                <a:ea typeface="+mn-ea"/>
                <a:cs typeface="+mn-cs"/>
              </a:rPr>
              <a:t>Gobar</a:t>
            </a:r>
            <a:r>
              <a:rPr lang="en-US" sz="1200" kern="1200" baseline="0" dirty="0" smtClean="0">
                <a:solidFill>
                  <a:schemeClr val="tx1"/>
                </a:solidFill>
                <a:latin typeface="+mn-lt"/>
                <a:ea typeface="+mn-ea"/>
                <a:cs typeface="+mn-cs"/>
              </a:rPr>
              <a:t> and it is very quick to construct.  Yet it may require importing.  A fence may also be required around it to protect it from damage.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hole in the ground accommodates the bag, which is filled two-thirds full with waste water. Gas production fully inflates the bag, which is weighted down and fitted with a compressor to increase gas pressure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83C61B-018E-4099-A1A2-4A87DB6E3E1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E4B1A4-662D-42FD-8810-D80A6AAE10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4B1A4-662D-42FD-8810-D80A6AAE10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8" name="Slide Number Placeholder 7"/>
          <p:cNvSpPr>
            <a:spLocks noGrp="1"/>
          </p:cNvSpPr>
          <p:nvPr>
            <p:ph type="sldNum" sz="quarter" idx="11"/>
          </p:nvPr>
        </p:nvSpPr>
        <p:spPr/>
        <p:txBody>
          <a:bodyPr/>
          <a:lstStyle/>
          <a:p>
            <a:fld id="{16E4B1A4-662D-42FD-8810-D80A6AAE106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F9CA58-A3E4-4B9D-B4C2-11835A775107}" type="datetimeFigureOut">
              <a:rPr lang="en-US" smtClean="0"/>
              <a:pPr/>
              <a:t>06/02/2014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6E4B1A4-662D-42FD-8810-D80A6AAE10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8F9CA58-A3E4-4B9D-B4C2-11835A775107}" type="datetimeFigureOut">
              <a:rPr lang="en-US" smtClean="0"/>
              <a:pPr/>
              <a:t>06/02/2014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4B1A4-662D-42FD-8810-D80A6AAE10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F9CA58-A3E4-4B9D-B4C2-11835A775107}" type="datetimeFigureOut">
              <a:rPr lang="en-US" smtClean="0"/>
              <a:pPr/>
              <a:t>06/02/2014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6E4B1A4-662D-42FD-8810-D80A6AAE106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jpeg"/><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wmf"/><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dirty="0" smtClean="0"/>
              <a:t>Biogas</a:t>
            </a:r>
            <a:endParaRPr lang="en-US" sz="8000" dirty="0"/>
          </a:p>
        </p:txBody>
      </p:sp>
      <p:sp>
        <p:nvSpPr>
          <p:cNvPr id="3" name="Subtitle 2"/>
          <p:cNvSpPr>
            <a:spLocks noGrp="1"/>
          </p:cNvSpPr>
          <p:nvPr>
            <p:ph type="subTitle" idx="1"/>
          </p:nvPr>
        </p:nvSpPr>
        <p:spPr>
          <a:xfrm>
            <a:off x="395536" y="1484784"/>
            <a:ext cx="6480048" cy="1752600"/>
          </a:xfrm>
        </p:spPr>
        <p:txBody>
          <a:bodyPr/>
          <a:lstStyle/>
          <a:p>
            <a:r>
              <a:rPr lang="en-GB" b="1" dirty="0" smtClean="0"/>
              <a:t>Energy &amp; Environment</a:t>
            </a:r>
            <a:endParaRPr lang="en-US" b="1" dirty="0"/>
          </a:p>
        </p:txBody>
      </p:sp>
      <p:pic>
        <p:nvPicPr>
          <p:cNvPr id="4" name="Picture 2" descr="C:\Program Files\Microsoft Office\MEDIA\CAGCAT10\j0149627.wmf"/>
          <p:cNvPicPr>
            <a:picLocks noChangeAspect="1" noChangeArrowheads="1"/>
          </p:cNvPicPr>
          <p:nvPr/>
        </p:nvPicPr>
        <p:blipFill>
          <a:blip r:embed="rId3" cstate="print"/>
          <a:srcRect/>
          <a:stretch>
            <a:fillRect/>
          </a:stretch>
        </p:blipFill>
        <p:spPr bwMode="auto">
          <a:xfrm>
            <a:off x="6372200" y="5057869"/>
            <a:ext cx="2533461" cy="18001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Examples of Energy Transfer</a:t>
            </a:r>
            <a:endParaRPr lang="en-US" dirty="0"/>
          </a:p>
        </p:txBody>
      </p:sp>
      <p:sp>
        <p:nvSpPr>
          <p:cNvPr id="5" name="TextBox 4"/>
          <p:cNvSpPr txBox="1"/>
          <p:nvPr/>
        </p:nvSpPr>
        <p:spPr>
          <a:xfrm>
            <a:off x="755576" y="1844824"/>
            <a:ext cx="5400600" cy="584775"/>
          </a:xfrm>
          <a:prstGeom prst="rect">
            <a:avLst/>
          </a:prstGeom>
          <a:noFill/>
        </p:spPr>
        <p:txBody>
          <a:bodyPr wrap="square" rtlCol="0">
            <a:spAutoFit/>
          </a:bodyPr>
          <a:lstStyle/>
          <a:p>
            <a:r>
              <a:rPr lang="en-GB" sz="3200" b="1" dirty="0" smtClean="0"/>
              <a:t>3. Switch on a light bulb</a:t>
            </a:r>
            <a:endParaRPr lang="en-US" sz="3200" b="1" dirty="0"/>
          </a:p>
        </p:txBody>
      </p:sp>
      <p:sp>
        <p:nvSpPr>
          <p:cNvPr id="14" name="TextBox 13"/>
          <p:cNvSpPr txBox="1"/>
          <p:nvPr/>
        </p:nvSpPr>
        <p:spPr>
          <a:xfrm>
            <a:off x="1547664" y="5877272"/>
            <a:ext cx="1368152" cy="369332"/>
          </a:xfrm>
          <a:prstGeom prst="rect">
            <a:avLst/>
          </a:prstGeom>
          <a:noFill/>
        </p:spPr>
        <p:txBody>
          <a:bodyPr wrap="square" rtlCol="0">
            <a:spAutoFit/>
          </a:bodyPr>
          <a:lstStyle/>
          <a:p>
            <a:r>
              <a:rPr lang="en-GB" b="1" dirty="0" smtClean="0"/>
              <a:t>Electrical</a:t>
            </a:r>
            <a:endParaRPr lang="en-US" b="1" dirty="0"/>
          </a:p>
        </p:txBody>
      </p:sp>
      <p:cxnSp>
        <p:nvCxnSpPr>
          <p:cNvPr id="17" name="Straight Arrow Connector 16"/>
          <p:cNvCxnSpPr/>
          <p:nvPr/>
        </p:nvCxnSpPr>
        <p:spPr>
          <a:xfrm>
            <a:off x="3419872" y="4581128"/>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83968" y="6021288"/>
            <a:ext cx="1368152" cy="369332"/>
          </a:xfrm>
          <a:prstGeom prst="rect">
            <a:avLst/>
          </a:prstGeom>
          <a:noFill/>
        </p:spPr>
        <p:txBody>
          <a:bodyPr wrap="square" rtlCol="0">
            <a:spAutoFit/>
          </a:bodyPr>
          <a:lstStyle/>
          <a:p>
            <a:r>
              <a:rPr lang="en-GB" b="1" dirty="0" smtClean="0"/>
              <a:t>Heat</a:t>
            </a:r>
            <a:endParaRPr lang="en-US" b="1" dirty="0"/>
          </a:p>
        </p:txBody>
      </p:sp>
      <p:sp>
        <p:nvSpPr>
          <p:cNvPr id="8" name="TextBox 7"/>
          <p:cNvSpPr txBox="1"/>
          <p:nvPr/>
        </p:nvSpPr>
        <p:spPr>
          <a:xfrm>
            <a:off x="6732240" y="5949280"/>
            <a:ext cx="1368152" cy="369332"/>
          </a:xfrm>
          <a:prstGeom prst="rect">
            <a:avLst/>
          </a:prstGeom>
          <a:noFill/>
        </p:spPr>
        <p:txBody>
          <a:bodyPr wrap="square" rtlCol="0">
            <a:spAutoFit/>
          </a:bodyPr>
          <a:lstStyle/>
          <a:p>
            <a:r>
              <a:rPr lang="en-GB" b="1" dirty="0" smtClean="0"/>
              <a:t>Light</a:t>
            </a:r>
            <a:endParaRPr lang="en-US" b="1" dirty="0"/>
          </a:p>
        </p:txBody>
      </p:sp>
      <p:grpSp>
        <p:nvGrpSpPr>
          <p:cNvPr id="18" name="Group 17"/>
          <p:cNvGrpSpPr/>
          <p:nvPr/>
        </p:nvGrpSpPr>
        <p:grpSpPr>
          <a:xfrm>
            <a:off x="5940152" y="4509120"/>
            <a:ext cx="360040" cy="278060"/>
            <a:chOff x="6588224" y="4509120"/>
            <a:chExt cx="360040" cy="278060"/>
          </a:xfrm>
        </p:grpSpPr>
        <p:cxnSp>
          <p:nvCxnSpPr>
            <p:cNvPr id="9" name="Straight Arrow Connector 8"/>
            <p:cNvCxnSpPr/>
            <p:nvPr/>
          </p:nvCxnSpPr>
          <p:spPr>
            <a:xfrm>
              <a:off x="6588224" y="4653136"/>
              <a:ext cx="360040" cy="1588"/>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61026" y="4643958"/>
              <a:ext cx="278060" cy="8384"/>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pic>
        <p:nvPicPr>
          <p:cNvPr id="16" name="Picture 2" descr="F:\EWB\Biogas\thermometer.jpeg"/>
          <p:cNvPicPr>
            <a:picLocks noChangeAspect="1" noChangeArrowheads="1"/>
          </p:cNvPicPr>
          <p:nvPr/>
        </p:nvPicPr>
        <p:blipFill>
          <a:blip r:embed="rId2" cstate="print"/>
          <a:srcRect/>
          <a:stretch>
            <a:fillRect/>
          </a:stretch>
        </p:blipFill>
        <p:spPr bwMode="auto">
          <a:xfrm>
            <a:off x="4355976" y="3573016"/>
            <a:ext cx="1296144" cy="2256815"/>
          </a:xfrm>
          <a:prstGeom prst="rect">
            <a:avLst/>
          </a:prstGeom>
          <a:noFill/>
        </p:spPr>
      </p:pic>
      <p:pic>
        <p:nvPicPr>
          <p:cNvPr id="20" name="Picture 19" descr="light.jpg"/>
          <p:cNvPicPr>
            <a:picLocks noChangeAspect="1"/>
          </p:cNvPicPr>
          <p:nvPr/>
        </p:nvPicPr>
        <p:blipFill>
          <a:blip r:embed="rId3" cstate="print"/>
          <a:stretch>
            <a:fillRect/>
          </a:stretch>
        </p:blipFill>
        <p:spPr>
          <a:xfrm>
            <a:off x="5724128" y="1268760"/>
            <a:ext cx="1440000" cy="2160000"/>
          </a:xfrm>
          <a:prstGeom prst="rect">
            <a:avLst/>
          </a:prstGeom>
        </p:spPr>
      </p:pic>
      <p:pic>
        <p:nvPicPr>
          <p:cNvPr id="27650" name="Picture 2" descr="Stock Photo - overloaded electrical &#10;outlet. fotosearch &#10;- search stock &#10;photos, pictures, &#10;wall murals, images, &#10;and photo clipart"/>
          <p:cNvPicPr>
            <a:picLocks noChangeAspect="1" noChangeArrowheads="1"/>
          </p:cNvPicPr>
          <p:nvPr/>
        </p:nvPicPr>
        <p:blipFill>
          <a:blip r:embed="rId4" cstate="print"/>
          <a:srcRect/>
          <a:stretch>
            <a:fillRect/>
          </a:stretch>
        </p:blipFill>
        <p:spPr bwMode="auto">
          <a:xfrm>
            <a:off x="1547664" y="3501008"/>
            <a:ext cx="1616596" cy="2231868"/>
          </a:xfrm>
          <a:prstGeom prst="rect">
            <a:avLst/>
          </a:prstGeom>
          <a:noFill/>
        </p:spPr>
      </p:pic>
      <p:pic>
        <p:nvPicPr>
          <p:cNvPr id="22" name="Picture 2" descr="C:\Program Files\Microsoft Office\MEDIA\CAGCAT10\j0297707.wmf"/>
          <p:cNvPicPr>
            <a:picLocks noChangeAspect="1" noChangeArrowheads="1"/>
          </p:cNvPicPr>
          <p:nvPr/>
        </p:nvPicPr>
        <p:blipFill>
          <a:blip r:embed="rId5" cstate="print"/>
          <a:srcRect/>
          <a:stretch>
            <a:fillRect/>
          </a:stretch>
        </p:blipFill>
        <p:spPr bwMode="auto">
          <a:xfrm>
            <a:off x="6588224" y="3789040"/>
            <a:ext cx="1479499" cy="1820570"/>
          </a:xfrm>
          <a:prstGeom prst="rect">
            <a:avLst/>
          </a:prstGeom>
          <a:noFill/>
        </p:spPr>
      </p:pic>
      <p:sp>
        <p:nvSpPr>
          <p:cNvPr id="23" name="TextBox 22"/>
          <p:cNvSpPr txBox="1"/>
          <p:nvPr/>
        </p:nvSpPr>
        <p:spPr>
          <a:xfrm>
            <a:off x="8244408" y="908720"/>
            <a:ext cx="432048" cy="369332"/>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 calcmode="lin" valueType="num">
                                      <p:cBhvr additive="base">
                                        <p:cTn id="25" dur="500" fill="hold"/>
                                        <p:tgtEl>
                                          <p:spTgt spid="27650"/>
                                        </p:tgtEl>
                                        <p:attrNameLst>
                                          <p:attrName>ppt_x</p:attrName>
                                        </p:attrNameLst>
                                      </p:cBhvr>
                                      <p:tavLst>
                                        <p:tav tm="0">
                                          <p:val>
                                            <p:strVal val="#ppt_x"/>
                                          </p:val>
                                        </p:tav>
                                        <p:tav tm="100000">
                                          <p:val>
                                            <p:strVal val="#ppt_x"/>
                                          </p:val>
                                        </p:tav>
                                      </p:tavLst>
                                    </p:anim>
                                    <p:anim calcmode="lin" valueType="num">
                                      <p:cBhvr additive="base">
                                        <p:cTn id="26"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Examples of Energy Transfer</a:t>
            </a:r>
            <a:endParaRPr lang="en-US" dirty="0"/>
          </a:p>
        </p:txBody>
      </p:sp>
      <p:sp>
        <p:nvSpPr>
          <p:cNvPr id="5" name="TextBox 4"/>
          <p:cNvSpPr txBox="1"/>
          <p:nvPr/>
        </p:nvSpPr>
        <p:spPr>
          <a:xfrm>
            <a:off x="755576" y="1844824"/>
            <a:ext cx="5400600" cy="584775"/>
          </a:xfrm>
          <a:prstGeom prst="rect">
            <a:avLst/>
          </a:prstGeom>
          <a:noFill/>
        </p:spPr>
        <p:txBody>
          <a:bodyPr wrap="square" rtlCol="0">
            <a:spAutoFit/>
          </a:bodyPr>
          <a:lstStyle/>
          <a:p>
            <a:r>
              <a:rPr lang="en-GB" sz="3200" b="1" dirty="0" smtClean="0"/>
              <a:t>4. Light a match</a:t>
            </a:r>
            <a:endParaRPr lang="en-US" sz="3200" b="1" dirty="0"/>
          </a:p>
        </p:txBody>
      </p:sp>
      <p:pic>
        <p:nvPicPr>
          <p:cNvPr id="13314" name="Picture 2" descr="F:\EWB\Biogas\match.jpeg"/>
          <p:cNvPicPr>
            <a:picLocks noChangeAspect="1" noChangeArrowheads="1"/>
          </p:cNvPicPr>
          <p:nvPr/>
        </p:nvPicPr>
        <p:blipFill>
          <a:blip r:embed="rId2" cstate="print"/>
          <a:srcRect/>
          <a:stretch>
            <a:fillRect/>
          </a:stretch>
        </p:blipFill>
        <p:spPr bwMode="auto">
          <a:xfrm>
            <a:off x="4572000" y="1340768"/>
            <a:ext cx="2371725" cy="1933575"/>
          </a:xfrm>
          <a:prstGeom prst="rect">
            <a:avLst/>
          </a:prstGeom>
          <a:noFill/>
        </p:spPr>
      </p:pic>
      <p:sp>
        <p:nvSpPr>
          <p:cNvPr id="22" name="TextBox 21"/>
          <p:cNvSpPr txBox="1"/>
          <p:nvPr/>
        </p:nvSpPr>
        <p:spPr>
          <a:xfrm>
            <a:off x="6012160" y="1772816"/>
            <a:ext cx="2448272" cy="1200329"/>
          </a:xfrm>
          <a:prstGeom prst="rect">
            <a:avLst/>
          </a:prstGeom>
          <a:noFill/>
        </p:spPr>
        <p:txBody>
          <a:bodyPr wrap="square" rtlCol="0">
            <a:spAutoFit/>
          </a:bodyPr>
          <a:lstStyle/>
          <a:p>
            <a:r>
              <a:rPr lang="en-GB" sz="2400" b="1" dirty="0" smtClean="0">
                <a:solidFill>
                  <a:srgbClr val="FFFF00"/>
                </a:solidFill>
              </a:rPr>
              <a:t>A match is an example of using a fuel</a:t>
            </a:r>
            <a:endParaRPr lang="en-US" sz="2400" b="1" dirty="0">
              <a:solidFill>
                <a:srgbClr val="FFFF00"/>
              </a:solidFill>
            </a:endParaRPr>
          </a:p>
        </p:txBody>
      </p:sp>
      <p:grpSp>
        <p:nvGrpSpPr>
          <p:cNvPr id="21" name="Group 20"/>
          <p:cNvGrpSpPr/>
          <p:nvPr/>
        </p:nvGrpSpPr>
        <p:grpSpPr>
          <a:xfrm>
            <a:off x="1331640" y="3588915"/>
            <a:ext cx="6624736" cy="3269085"/>
            <a:chOff x="1547664" y="3573016"/>
            <a:chExt cx="6624736" cy="3148008"/>
          </a:xfrm>
        </p:grpSpPr>
        <p:sp>
          <p:nvSpPr>
            <p:cNvPr id="14" name="TextBox 13"/>
            <p:cNvSpPr txBox="1"/>
            <p:nvPr/>
          </p:nvSpPr>
          <p:spPr>
            <a:xfrm>
              <a:off x="1547664" y="6351692"/>
              <a:ext cx="1368152" cy="369332"/>
            </a:xfrm>
            <a:prstGeom prst="rect">
              <a:avLst/>
            </a:prstGeom>
            <a:noFill/>
          </p:spPr>
          <p:txBody>
            <a:bodyPr wrap="square" rtlCol="0">
              <a:spAutoFit/>
            </a:bodyPr>
            <a:lstStyle/>
            <a:p>
              <a:r>
                <a:rPr lang="en-GB" b="1" dirty="0" smtClean="0"/>
                <a:t>Chemical</a:t>
              </a:r>
              <a:endParaRPr lang="en-US" b="1" dirty="0"/>
            </a:p>
          </p:txBody>
        </p:sp>
        <p:cxnSp>
          <p:nvCxnSpPr>
            <p:cNvPr id="17" name="Straight Arrow Connector 16"/>
            <p:cNvCxnSpPr/>
            <p:nvPr/>
          </p:nvCxnSpPr>
          <p:spPr>
            <a:xfrm>
              <a:off x="3491880" y="4581128"/>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6021288"/>
              <a:ext cx="1368152" cy="369332"/>
            </a:xfrm>
            <a:prstGeom prst="rect">
              <a:avLst/>
            </a:prstGeom>
            <a:noFill/>
          </p:spPr>
          <p:txBody>
            <a:bodyPr wrap="square" rtlCol="0">
              <a:spAutoFit/>
            </a:bodyPr>
            <a:lstStyle/>
            <a:p>
              <a:r>
                <a:rPr lang="en-GB" b="1" dirty="0" smtClean="0"/>
                <a:t>Heat</a:t>
              </a:r>
              <a:endParaRPr lang="en-US" b="1" dirty="0"/>
            </a:p>
          </p:txBody>
        </p:sp>
        <p:sp>
          <p:nvSpPr>
            <p:cNvPr id="8" name="TextBox 7"/>
            <p:cNvSpPr txBox="1"/>
            <p:nvPr/>
          </p:nvSpPr>
          <p:spPr>
            <a:xfrm>
              <a:off x="6804248" y="5949280"/>
              <a:ext cx="1368152" cy="369332"/>
            </a:xfrm>
            <a:prstGeom prst="rect">
              <a:avLst/>
            </a:prstGeom>
            <a:noFill/>
          </p:spPr>
          <p:txBody>
            <a:bodyPr wrap="square" rtlCol="0">
              <a:spAutoFit/>
            </a:bodyPr>
            <a:lstStyle/>
            <a:p>
              <a:r>
                <a:rPr lang="en-GB" b="1" dirty="0" smtClean="0"/>
                <a:t>Light</a:t>
              </a:r>
              <a:endParaRPr lang="en-US" b="1" dirty="0"/>
            </a:p>
          </p:txBody>
        </p:sp>
        <p:grpSp>
          <p:nvGrpSpPr>
            <p:cNvPr id="3" name="Group 17"/>
            <p:cNvGrpSpPr/>
            <p:nvPr/>
          </p:nvGrpSpPr>
          <p:grpSpPr>
            <a:xfrm>
              <a:off x="6012160" y="4509120"/>
              <a:ext cx="360040" cy="278060"/>
              <a:chOff x="6588224" y="4509120"/>
              <a:chExt cx="360040" cy="278060"/>
            </a:xfrm>
          </p:grpSpPr>
          <p:cxnSp>
            <p:nvCxnSpPr>
              <p:cNvPr id="9" name="Straight Arrow Connector 8"/>
              <p:cNvCxnSpPr/>
              <p:nvPr/>
            </p:nvCxnSpPr>
            <p:spPr>
              <a:xfrm>
                <a:off x="6588224" y="4653136"/>
                <a:ext cx="360040" cy="1588"/>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61026" y="4643958"/>
                <a:ext cx="278060" cy="8384"/>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pic>
          <p:nvPicPr>
            <p:cNvPr id="16" name="Picture 2" descr="F:\EWB\Biogas\thermometer.jpeg"/>
            <p:cNvPicPr>
              <a:picLocks noChangeAspect="1" noChangeArrowheads="1"/>
            </p:cNvPicPr>
            <p:nvPr/>
          </p:nvPicPr>
          <p:blipFill>
            <a:blip r:embed="rId3" cstate="print"/>
            <a:srcRect/>
            <a:stretch>
              <a:fillRect/>
            </a:stretch>
          </p:blipFill>
          <p:spPr bwMode="auto">
            <a:xfrm>
              <a:off x="4427984" y="3573016"/>
              <a:ext cx="1296144" cy="2256815"/>
            </a:xfrm>
            <a:prstGeom prst="rect">
              <a:avLst/>
            </a:prstGeom>
            <a:noFill/>
          </p:spPr>
        </p:pic>
      </p:grpSp>
      <p:sp>
        <p:nvSpPr>
          <p:cNvPr id="24" name="TextBox 23"/>
          <p:cNvSpPr txBox="1"/>
          <p:nvPr/>
        </p:nvSpPr>
        <p:spPr>
          <a:xfrm>
            <a:off x="1259632" y="4149080"/>
            <a:ext cx="1368152" cy="383537"/>
          </a:xfrm>
          <a:prstGeom prst="rect">
            <a:avLst/>
          </a:prstGeom>
          <a:noFill/>
        </p:spPr>
        <p:txBody>
          <a:bodyPr wrap="square" rtlCol="0">
            <a:spAutoFit/>
          </a:bodyPr>
          <a:lstStyle/>
          <a:p>
            <a:r>
              <a:rPr lang="en-GB" b="1" dirty="0" smtClean="0"/>
              <a:t>Kinetic</a:t>
            </a:r>
            <a:endParaRPr lang="en-US" b="1" dirty="0"/>
          </a:p>
        </p:txBody>
      </p:sp>
      <p:cxnSp>
        <p:nvCxnSpPr>
          <p:cNvPr id="25" name="Straight Arrow Connector 24"/>
          <p:cNvCxnSpPr/>
          <p:nvPr/>
        </p:nvCxnSpPr>
        <p:spPr>
          <a:xfrm flipH="1">
            <a:off x="1547665" y="4725144"/>
            <a:ext cx="432047" cy="0"/>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763688" y="4509120"/>
            <a:ext cx="2" cy="360040"/>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26" name="Picture 2" descr="C:\Program Files\Microsoft Office\MEDIA\CAGCAT10\j0297707.wmf"/>
          <p:cNvPicPr>
            <a:picLocks noChangeAspect="1" noChangeArrowheads="1"/>
          </p:cNvPicPr>
          <p:nvPr/>
        </p:nvPicPr>
        <p:blipFill>
          <a:blip r:embed="rId4" cstate="print"/>
          <a:srcRect/>
          <a:stretch>
            <a:fillRect/>
          </a:stretch>
        </p:blipFill>
        <p:spPr bwMode="auto">
          <a:xfrm>
            <a:off x="6372200" y="4005064"/>
            <a:ext cx="1479499" cy="1820570"/>
          </a:xfrm>
          <a:prstGeom prst="rect">
            <a:avLst/>
          </a:prstGeom>
          <a:noFill/>
        </p:spPr>
      </p:pic>
      <p:pic>
        <p:nvPicPr>
          <p:cNvPr id="27" name="Picture 3" descr="C:\Users\Emma\AppData\Local\Microsoft\Windows\Temporary Internet Files\Content.IE5\G2LYJ4BC\MP900405146[1].jpg"/>
          <p:cNvPicPr>
            <a:picLocks noChangeAspect="1" noChangeArrowheads="1"/>
          </p:cNvPicPr>
          <p:nvPr/>
        </p:nvPicPr>
        <p:blipFill>
          <a:blip r:embed="rId5" cstate="print"/>
          <a:srcRect/>
          <a:stretch>
            <a:fillRect/>
          </a:stretch>
        </p:blipFill>
        <p:spPr bwMode="auto">
          <a:xfrm>
            <a:off x="1115616" y="2564904"/>
            <a:ext cx="1085773" cy="1622868"/>
          </a:xfrm>
          <a:prstGeom prst="rect">
            <a:avLst/>
          </a:prstGeom>
          <a:noFill/>
        </p:spPr>
      </p:pic>
      <p:pic>
        <p:nvPicPr>
          <p:cNvPr id="28" name="Picture 9" descr="stock photo : Different laboratory glassware with color liquid and with reflection isolated on white"/>
          <p:cNvPicPr>
            <a:picLocks noChangeAspect="1" noChangeArrowheads="1"/>
          </p:cNvPicPr>
          <p:nvPr/>
        </p:nvPicPr>
        <p:blipFill>
          <a:blip r:embed="rId6" cstate="print"/>
          <a:srcRect t="19753"/>
          <a:stretch>
            <a:fillRect/>
          </a:stretch>
        </p:blipFill>
        <p:spPr bwMode="auto">
          <a:xfrm>
            <a:off x="827584" y="4941168"/>
            <a:ext cx="1944216" cy="14041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500" fill="hold"/>
                                        <p:tgtEl>
                                          <p:spTgt spid="26"/>
                                        </p:tgtEl>
                                        <p:attrNameLst>
                                          <p:attrName>ppt_x</p:attrName>
                                        </p:attrNameLst>
                                      </p:cBhvr>
                                      <p:tavLst>
                                        <p:tav tm="0">
                                          <p:val>
                                            <p:strVal val="#ppt_x"/>
                                          </p:val>
                                        </p:tav>
                                        <p:tav tm="100000">
                                          <p:val>
                                            <p:strVal val="#ppt_x"/>
                                          </p:val>
                                        </p:tav>
                                      </p:tavLst>
                                    </p:anim>
                                    <p:anim calcmode="lin" valueType="num">
                                      <p:cBhvr additive="base">
                                        <p:cTn id="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fuel?</a:t>
            </a:r>
            <a:endParaRPr lang="en-US" dirty="0"/>
          </a:p>
        </p:txBody>
      </p:sp>
      <p:grpSp>
        <p:nvGrpSpPr>
          <p:cNvPr id="12" name="Group 11"/>
          <p:cNvGrpSpPr/>
          <p:nvPr/>
        </p:nvGrpSpPr>
        <p:grpSpPr>
          <a:xfrm>
            <a:off x="1331640" y="2636912"/>
            <a:ext cx="4824536" cy="1838099"/>
            <a:chOff x="683568" y="2060848"/>
            <a:chExt cx="5433392" cy="2603579"/>
          </a:xfrm>
        </p:grpSpPr>
        <p:pic>
          <p:nvPicPr>
            <p:cNvPr id="5" name="Picture 4" descr="C0071063-Corn_stubble-SPL.jpg"/>
            <p:cNvPicPr>
              <a:picLocks noChangeAspect="1"/>
            </p:cNvPicPr>
            <p:nvPr/>
          </p:nvPicPr>
          <p:blipFill>
            <a:blip r:embed="rId2" cstate="print"/>
            <a:stretch>
              <a:fillRect/>
            </a:stretch>
          </p:blipFill>
          <p:spPr>
            <a:xfrm>
              <a:off x="683568" y="2060848"/>
              <a:ext cx="2920496" cy="1944216"/>
            </a:xfrm>
            <a:prstGeom prst="rect">
              <a:avLst/>
            </a:prstGeom>
          </p:spPr>
        </p:pic>
        <p:pic>
          <p:nvPicPr>
            <p:cNvPr id="6" name="Picture 5" descr="oil.jpg"/>
            <p:cNvPicPr>
              <a:picLocks noChangeAspect="1"/>
            </p:cNvPicPr>
            <p:nvPr/>
          </p:nvPicPr>
          <p:blipFill>
            <a:blip r:embed="rId3" cstate="print"/>
            <a:stretch>
              <a:fillRect/>
            </a:stretch>
          </p:blipFill>
          <p:spPr>
            <a:xfrm>
              <a:off x="3779912" y="2060848"/>
              <a:ext cx="2337048" cy="1957278"/>
            </a:xfrm>
            <a:prstGeom prst="rect">
              <a:avLst/>
            </a:prstGeom>
          </p:spPr>
        </p:pic>
        <p:sp>
          <p:nvSpPr>
            <p:cNvPr id="9" name="TextBox 8"/>
            <p:cNvSpPr txBox="1"/>
            <p:nvPr/>
          </p:nvSpPr>
          <p:spPr>
            <a:xfrm>
              <a:off x="1413427" y="4100766"/>
              <a:ext cx="1440160" cy="461666"/>
            </a:xfrm>
            <a:prstGeom prst="rect">
              <a:avLst/>
            </a:prstGeom>
            <a:noFill/>
          </p:spPr>
          <p:txBody>
            <a:bodyPr wrap="square" rtlCol="0">
              <a:spAutoFit/>
            </a:bodyPr>
            <a:lstStyle/>
            <a:p>
              <a:r>
                <a:rPr lang="en-GB" sz="2400" dirty="0" smtClean="0"/>
                <a:t>Wood</a:t>
              </a:r>
              <a:endParaRPr lang="en-US" sz="2400" dirty="0"/>
            </a:p>
          </p:txBody>
        </p:sp>
        <p:sp>
          <p:nvSpPr>
            <p:cNvPr id="10" name="TextBox 9"/>
            <p:cNvSpPr txBox="1"/>
            <p:nvPr/>
          </p:nvSpPr>
          <p:spPr>
            <a:xfrm>
              <a:off x="4495052" y="4202761"/>
              <a:ext cx="1440160" cy="461666"/>
            </a:xfrm>
            <a:prstGeom prst="rect">
              <a:avLst/>
            </a:prstGeom>
            <a:noFill/>
          </p:spPr>
          <p:txBody>
            <a:bodyPr wrap="square" rtlCol="0">
              <a:spAutoFit/>
            </a:bodyPr>
            <a:lstStyle/>
            <a:p>
              <a:r>
                <a:rPr lang="en-GB" sz="2400" dirty="0" smtClean="0"/>
                <a:t>Oil</a:t>
              </a:r>
              <a:endParaRPr lang="en-US" sz="2400" dirty="0"/>
            </a:p>
          </p:txBody>
        </p:sp>
      </p:grpSp>
      <p:grpSp>
        <p:nvGrpSpPr>
          <p:cNvPr id="35" name="Group 34"/>
          <p:cNvGrpSpPr/>
          <p:nvPr/>
        </p:nvGrpSpPr>
        <p:grpSpPr>
          <a:xfrm>
            <a:off x="827584" y="4725144"/>
            <a:ext cx="8064896" cy="1934050"/>
            <a:chOff x="827584" y="4725144"/>
            <a:chExt cx="8064896" cy="1934050"/>
          </a:xfrm>
        </p:grpSpPr>
        <p:grpSp>
          <p:nvGrpSpPr>
            <p:cNvPr id="34" name="Group 33"/>
            <p:cNvGrpSpPr/>
            <p:nvPr/>
          </p:nvGrpSpPr>
          <p:grpSpPr>
            <a:xfrm>
              <a:off x="827584" y="4725144"/>
              <a:ext cx="6573713" cy="1934050"/>
              <a:chOff x="827584" y="4725144"/>
              <a:chExt cx="6573713" cy="1934050"/>
            </a:xfrm>
          </p:grpSpPr>
          <p:grpSp>
            <p:nvGrpSpPr>
              <p:cNvPr id="23" name="Group 22"/>
              <p:cNvGrpSpPr/>
              <p:nvPr/>
            </p:nvGrpSpPr>
            <p:grpSpPr>
              <a:xfrm>
                <a:off x="827584" y="4941168"/>
                <a:ext cx="5832648" cy="1665476"/>
                <a:chOff x="827584" y="5085184"/>
                <a:chExt cx="5832648" cy="1665476"/>
              </a:xfrm>
            </p:grpSpPr>
            <p:sp>
              <p:nvSpPr>
                <p:cNvPr id="13" name="TextBox 12"/>
                <p:cNvSpPr txBox="1"/>
                <p:nvPr/>
              </p:nvSpPr>
              <p:spPr>
                <a:xfrm>
                  <a:off x="971600" y="6165304"/>
                  <a:ext cx="1368152" cy="369332"/>
                </a:xfrm>
                <a:prstGeom prst="rect">
                  <a:avLst/>
                </a:prstGeom>
                <a:noFill/>
              </p:spPr>
              <p:txBody>
                <a:bodyPr wrap="square" rtlCol="0">
                  <a:spAutoFit/>
                </a:bodyPr>
                <a:lstStyle/>
                <a:p>
                  <a:r>
                    <a:rPr lang="en-GB" b="1" dirty="0" smtClean="0"/>
                    <a:t>Chemical</a:t>
                  </a:r>
                  <a:endParaRPr lang="en-US" b="1" dirty="0"/>
                </a:p>
              </p:txBody>
            </p:sp>
            <p:cxnSp>
              <p:nvCxnSpPr>
                <p:cNvPr id="15" name="Straight Arrow Connector 14"/>
                <p:cNvCxnSpPr/>
                <p:nvPr/>
              </p:nvCxnSpPr>
              <p:spPr>
                <a:xfrm>
                  <a:off x="2483768" y="5373216"/>
                  <a:ext cx="1656184"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chemical.jpg"/>
                <p:cNvPicPr>
                  <a:picLocks noChangeAspect="1"/>
                </p:cNvPicPr>
                <p:nvPr/>
              </p:nvPicPr>
              <p:blipFill>
                <a:blip r:embed="rId4" cstate="print"/>
                <a:stretch>
                  <a:fillRect/>
                </a:stretch>
              </p:blipFill>
              <p:spPr>
                <a:xfrm>
                  <a:off x="827584" y="5085184"/>
                  <a:ext cx="1512168" cy="1016177"/>
                </a:xfrm>
                <a:prstGeom prst="rect">
                  <a:avLst/>
                </a:prstGeom>
              </p:spPr>
            </p:pic>
            <p:sp>
              <p:nvSpPr>
                <p:cNvPr id="20" name="TextBox 19"/>
                <p:cNvSpPr txBox="1"/>
                <p:nvPr/>
              </p:nvSpPr>
              <p:spPr>
                <a:xfrm>
                  <a:off x="5220072" y="5301208"/>
                  <a:ext cx="1368152" cy="369332"/>
                </a:xfrm>
                <a:prstGeom prst="rect">
                  <a:avLst/>
                </a:prstGeom>
                <a:noFill/>
              </p:spPr>
              <p:txBody>
                <a:bodyPr wrap="square" rtlCol="0">
                  <a:spAutoFit/>
                </a:bodyPr>
                <a:lstStyle/>
                <a:p>
                  <a:r>
                    <a:rPr lang="en-GB" b="1" dirty="0" smtClean="0"/>
                    <a:t>Electrical</a:t>
                  </a:r>
                  <a:endParaRPr lang="en-US" b="1" dirty="0"/>
                </a:p>
              </p:txBody>
            </p:sp>
            <p:sp>
              <p:nvSpPr>
                <p:cNvPr id="21" name="TextBox 20"/>
                <p:cNvSpPr txBox="1"/>
                <p:nvPr/>
              </p:nvSpPr>
              <p:spPr>
                <a:xfrm>
                  <a:off x="5292080" y="6381328"/>
                  <a:ext cx="1368152" cy="369332"/>
                </a:xfrm>
                <a:prstGeom prst="rect">
                  <a:avLst/>
                </a:prstGeom>
                <a:noFill/>
              </p:spPr>
              <p:txBody>
                <a:bodyPr wrap="square" rtlCol="0">
                  <a:spAutoFit/>
                </a:bodyPr>
                <a:lstStyle/>
                <a:p>
                  <a:r>
                    <a:rPr lang="en-GB" b="1" dirty="0" smtClean="0"/>
                    <a:t>Kinetic</a:t>
                  </a:r>
                  <a:endParaRPr lang="en-US" b="1" dirty="0"/>
                </a:p>
              </p:txBody>
            </p:sp>
            <p:pic>
              <p:nvPicPr>
                <p:cNvPr id="22" name="Picture 21" descr="kinetic.jpg"/>
                <p:cNvPicPr>
                  <a:picLocks noChangeAspect="1"/>
                </p:cNvPicPr>
                <p:nvPr/>
              </p:nvPicPr>
              <p:blipFill>
                <a:blip r:embed="rId5" cstate="print"/>
                <a:stretch>
                  <a:fillRect/>
                </a:stretch>
              </p:blipFill>
              <p:spPr>
                <a:xfrm>
                  <a:off x="4283968" y="5805264"/>
                  <a:ext cx="935864" cy="935864"/>
                </a:xfrm>
                <a:prstGeom prst="rect">
                  <a:avLst/>
                </a:prstGeom>
              </p:spPr>
            </p:pic>
          </p:grpSp>
          <p:pic>
            <p:nvPicPr>
              <p:cNvPr id="24" name="Picture 2" descr="F:\EWB\Biogas\thermometer.jpeg"/>
              <p:cNvPicPr>
                <a:picLocks noChangeAspect="1" noChangeArrowheads="1"/>
              </p:cNvPicPr>
              <p:nvPr/>
            </p:nvPicPr>
            <p:blipFill>
              <a:blip r:embed="rId6" cstate="print"/>
              <a:srcRect/>
              <a:stretch>
                <a:fillRect/>
              </a:stretch>
            </p:blipFill>
            <p:spPr bwMode="auto">
              <a:xfrm>
                <a:off x="6804248" y="5661248"/>
                <a:ext cx="573145" cy="997946"/>
              </a:xfrm>
              <a:prstGeom prst="rect">
                <a:avLst/>
              </a:prstGeom>
              <a:noFill/>
            </p:spPr>
          </p:pic>
          <p:pic>
            <p:nvPicPr>
              <p:cNvPr id="12290" name="Picture 2" descr="F:\EWB\Biogas\electrical.jpeg"/>
              <p:cNvPicPr>
                <a:picLocks noChangeAspect="1" noChangeArrowheads="1"/>
              </p:cNvPicPr>
              <p:nvPr/>
            </p:nvPicPr>
            <p:blipFill>
              <a:blip r:embed="rId7" cstate="print"/>
              <a:srcRect/>
              <a:stretch>
                <a:fillRect/>
              </a:stretch>
            </p:blipFill>
            <p:spPr bwMode="auto">
              <a:xfrm>
                <a:off x="4283968" y="4725144"/>
                <a:ext cx="898845" cy="833264"/>
              </a:xfrm>
              <a:prstGeom prst="rect">
                <a:avLst/>
              </a:prstGeom>
              <a:noFill/>
            </p:spPr>
          </p:pic>
          <p:pic>
            <p:nvPicPr>
              <p:cNvPr id="12291" name="Picture 3" descr="F:\EWB\Biogas\light.jpeg"/>
              <p:cNvPicPr>
                <a:picLocks noChangeAspect="1" noChangeArrowheads="1"/>
              </p:cNvPicPr>
              <p:nvPr/>
            </p:nvPicPr>
            <p:blipFill>
              <a:blip r:embed="rId8" cstate="print"/>
              <a:srcRect/>
              <a:stretch>
                <a:fillRect/>
              </a:stretch>
            </p:blipFill>
            <p:spPr bwMode="auto">
              <a:xfrm>
                <a:off x="6588224" y="4797152"/>
                <a:ext cx="813073" cy="784669"/>
              </a:xfrm>
              <a:prstGeom prst="rect">
                <a:avLst/>
              </a:prstGeom>
              <a:noFill/>
            </p:spPr>
          </p:pic>
        </p:grpSp>
        <p:sp>
          <p:nvSpPr>
            <p:cNvPr id="25" name="TextBox 24"/>
            <p:cNvSpPr txBox="1"/>
            <p:nvPr/>
          </p:nvSpPr>
          <p:spPr>
            <a:xfrm>
              <a:off x="7524328" y="6237312"/>
              <a:ext cx="1368152" cy="369332"/>
            </a:xfrm>
            <a:prstGeom prst="rect">
              <a:avLst/>
            </a:prstGeom>
            <a:noFill/>
          </p:spPr>
          <p:txBody>
            <a:bodyPr wrap="square" rtlCol="0">
              <a:spAutoFit/>
            </a:bodyPr>
            <a:lstStyle/>
            <a:p>
              <a:r>
                <a:rPr lang="en-GB" b="1" dirty="0" smtClean="0"/>
                <a:t>Heat</a:t>
              </a:r>
              <a:endParaRPr lang="en-US" b="1" dirty="0"/>
            </a:p>
          </p:txBody>
        </p:sp>
        <p:sp>
          <p:nvSpPr>
            <p:cNvPr id="26" name="TextBox 25"/>
            <p:cNvSpPr txBox="1"/>
            <p:nvPr/>
          </p:nvSpPr>
          <p:spPr>
            <a:xfrm>
              <a:off x="7524328" y="5085184"/>
              <a:ext cx="1368152" cy="369332"/>
            </a:xfrm>
            <a:prstGeom prst="rect">
              <a:avLst/>
            </a:prstGeom>
            <a:noFill/>
          </p:spPr>
          <p:txBody>
            <a:bodyPr wrap="square" rtlCol="0">
              <a:spAutoFit/>
            </a:bodyPr>
            <a:lstStyle/>
            <a:p>
              <a:r>
                <a:rPr lang="en-GB" b="1" dirty="0" smtClean="0"/>
                <a:t>Light</a:t>
              </a:r>
              <a:endParaRPr lang="en-US" b="1" dirty="0"/>
            </a:p>
          </p:txBody>
        </p:sp>
      </p:grpSp>
      <p:pic>
        <p:nvPicPr>
          <p:cNvPr id="27" name="Picture 26" descr="MC900334122[1]"/>
          <p:cNvPicPr/>
          <p:nvPr/>
        </p:nvPicPr>
        <p:blipFill>
          <a:blip r:embed="rId9" cstate="print"/>
          <a:srcRect/>
          <a:stretch>
            <a:fillRect/>
          </a:stretch>
        </p:blipFill>
        <p:spPr bwMode="auto">
          <a:xfrm>
            <a:off x="7236296" y="1052736"/>
            <a:ext cx="1232917" cy="1584176"/>
          </a:xfrm>
          <a:prstGeom prst="rect">
            <a:avLst/>
          </a:prstGeom>
          <a:noFill/>
          <a:ln w="9525">
            <a:noFill/>
            <a:miter lim="800000"/>
            <a:headEnd/>
            <a:tailEnd/>
          </a:ln>
        </p:spPr>
      </p:pic>
      <p:sp>
        <p:nvSpPr>
          <p:cNvPr id="28" name="Rounded Rectangular Callout 27"/>
          <p:cNvSpPr/>
          <p:nvPr/>
        </p:nvSpPr>
        <p:spPr>
          <a:xfrm>
            <a:off x="1331640" y="1268760"/>
            <a:ext cx="4573016" cy="1080120"/>
          </a:xfrm>
          <a:prstGeom prst="wedgeRoundRectCallout">
            <a:avLst>
              <a:gd name="adj1" fmla="val 80529"/>
              <a:gd name="adj2" fmla="val -70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Fuel is </a:t>
            </a:r>
            <a:r>
              <a:rPr lang="en-GB" b="1" dirty="0" smtClean="0"/>
              <a:t>stored chemical energy</a:t>
            </a:r>
            <a:r>
              <a:rPr lang="en-GB" dirty="0" smtClean="0"/>
              <a:t>. Can you tell me some examples of fuel?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Disadvantages of Fuel</a:t>
            </a:r>
            <a:endParaRPr lang="en-US" dirty="0"/>
          </a:p>
        </p:txBody>
      </p:sp>
      <p:pic>
        <p:nvPicPr>
          <p:cNvPr id="1027" name="Picture 3" descr="F:\EWB\Biogas\ruppees.jpg"/>
          <p:cNvPicPr>
            <a:picLocks noChangeAspect="1" noChangeArrowheads="1"/>
          </p:cNvPicPr>
          <p:nvPr/>
        </p:nvPicPr>
        <p:blipFill>
          <a:blip r:embed="rId2" cstate="print"/>
          <a:srcRect/>
          <a:stretch>
            <a:fillRect/>
          </a:stretch>
        </p:blipFill>
        <p:spPr bwMode="auto">
          <a:xfrm>
            <a:off x="539552" y="1268760"/>
            <a:ext cx="1872208" cy="1872208"/>
          </a:xfrm>
          <a:prstGeom prst="rect">
            <a:avLst/>
          </a:prstGeom>
          <a:noFill/>
        </p:spPr>
      </p:pic>
      <p:sp>
        <p:nvSpPr>
          <p:cNvPr id="7" name="TextBox 6"/>
          <p:cNvSpPr txBox="1"/>
          <p:nvPr/>
        </p:nvSpPr>
        <p:spPr>
          <a:xfrm>
            <a:off x="539552" y="3212976"/>
            <a:ext cx="2520280" cy="369332"/>
          </a:xfrm>
          <a:prstGeom prst="rect">
            <a:avLst/>
          </a:prstGeom>
          <a:noFill/>
        </p:spPr>
        <p:txBody>
          <a:bodyPr wrap="square" rtlCol="0">
            <a:spAutoFit/>
          </a:bodyPr>
          <a:lstStyle/>
          <a:p>
            <a:r>
              <a:rPr lang="en-GB" b="1" dirty="0" smtClean="0"/>
              <a:t>Expensive</a:t>
            </a:r>
            <a:endParaRPr lang="en-US" b="1" dirty="0"/>
          </a:p>
        </p:txBody>
      </p:sp>
      <p:sp>
        <p:nvSpPr>
          <p:cNvPr id="8" name="TextBox 7"/>
          <p:cNvSpPr txBox="1"/>
          <p:nvPr/>
        </p:nvSpPr>
        <p:spPr>
          <a:xfrm>
            <a:off x="3491880" y="3429000"/>
            <a:ext cx="2520280" cy="369332"/>
          </a:xfrm>
          <a:prstGeom prst="rect">
            <a:avLst/>
          </a:prstGeom>
          <a:noFill/>
        </p:spPr>
        <p:txBody>
          <a:bodyPr wrap="square" rtlCol="0">
            <a:spAutoFit/>
          </a:bodyPr>
          <a:lstStyle/>
          <a:p>
            <a:r>
              <a:rPr lang="en-GB" b="1" dirty="0" smtClean="0"/>
              <a:t>Polluting</a:t>
            </a:r>
            <a:endParaRPr lang="en-US" b="1" dirty="0"/>
          </a:p>
        </p:txBody>
      </p:sp>
      <p:sp>
        <p:nvSpPr>
          <p:cNvPr id="9" name="TextBox 8"/>
          <p:cNvSpPr txBox="1"/>
          <p:nvPr/>
        </p:nvSpPr>
        <p:spPr>
          <a:xfrm>
            <a:off x="179512" y="3645024"/>
            <a:ext cx="2520280" cy="646331"/>
          </a:xfrm>
          <a:prstGeom prst="rect">
            <a:avLst/>
          </a:prstGeom>
          <a:noFill/>
        </p:spPr>
        <p:txBody>
          <a:bodyPr wrap="square" rtlCol="0">
            <a:spAutoFit/>
          </a:bodyPr>
          <a:lstStyle/>
          <a:p>
            <a:r>
              <a:rPr lang="en-GB" b="1" dirty="0" smtClean="0"/>
              <a:t>Diminishing Resources</a:t>
            </a:r>
            <a:endParaRPr lang="en-US" b="1" dirty="0"/>
          </a:p>
        </p:txBody>
      </p:sp>
      <p:sp>
        <p:nvSpPr>
          <p:cNvPr id="10" name="TextBox 9"/>
          <p:cNvSpPr txBox="1"/>
          <p:nvPr/>
        </p:nvSpPr>
        <p:spPr>
          <a:xfrm>
            <a:off x="2195736" y="3861048"/>
            <a:ext cx="2520280" cy="369332"/>
          </a:xfrm>
          <a:prstGeom prst="rect">
            <a:avLst/>
          </a:prstGeom>
          <a:noFill/>
        </p:spPr>
        <p:txBody>
          <a:bodyPr wrap="square" rtlCol="0">
            <a:spAutoFit/>
          </a:bodyPr>
          <a:lstStyle/>
          <a:p>
            <a:r>
              <a:rPr lang="en-GB" b="1" dirty="0" smtClean="0"/>
              <a:t>Time to gather</a:t>
            </a:r>
            <a:endParaRPr lang="en-US" b="1" dirty="0"/>
          </a:p>
        </p:txBody>
      </p:sp>
      <p:sp>
        <p:nvSpPr>
          <p:cNvPr id="11" name="TextBox 10"/>
          <p:cNvSpPr txBox="1"/>
          <p:nvPr/>
        </p:nvSpPr>
        <p:spPr>
          <a:xfrm>
            <a:off x="5868144" y="1772816"/>
            <a:ext cx="2520280" cy="1200329"/>
          </a:xfrm>
          <a:prstGeom prst="rect">
            <a:avLst/>
          </a:prstGeom>
          <a:solidFill>
            <a:schemeClr val="accent1"/>
          </a:solidFill>
        </p:spPr>
        <p:txBody>
          <a:bodyPr wrap="square" rtlCol="0">
            <a:spAutoFit/>
          </a:bodyPr>
          <a:lstStyle/>
          <a:p>
            <a:r>
              <a:rPr lang="en-GB" sz="2400" b="1" dirty="0" smtClean="0">
                <a:solidFill>
                  <a:srgbClr val="FFFF00"/>
                </a:solidFill>
              </a:rPr>
              <a:t>What if we had a fuel that was none of these?</a:t>
            </a:r>
            <a:endParaRPr lang="en-US" sz="2400" b="1" dirty="0">
              <a:solidFill>
                <a:srgbClr val="FFFF00"/>
              </a:solidFill>
            </a:endParaRPr>
          </a:p>
        </p:txBody>
      </p:sp>
      <p:pic>
        <p:nvPicPr>
          <p:cNvPr id="24578" name="Picture 2" descr="Stock Photograph - industrial polution. &#10;fotosearch - search &#10;stock photos, &#10;pictures, wall &#10;murals, images, &#10;and photo clipart"/>
          <p:cNvPicPr>
            <a:picLocks noChangeAspect="1" noChangeArrowheads="1"/>
          </p:cNvPicPr>
          <p:nvPr/>
        </p:nvPicPr>
        <p:blipFill>
          <a:blip r:embed="rId3" cstate="print"/>
          <a:srcRect/>
          <a:stretch>
            <a:fillRect/>
          </a:stretch>
        </p:blipFill>
        <p:spPr bwMode="auto">
          <a:xfrm>
            <a:off x="3563888" y="1196752"/>
            <a:ext cx="1355229" cy="2152081"/>
          </a:xfrm>
          <a:prstGeom prst="rect">
            <a:avLst/>
          </a:prstGeom>
          <a:noFill/>
        </p:spPr>
      </p:pic>
      <p:sp>
        <p:nvSpPr>
          <p:cNvPr id="12" name="Rounded Rectangular Callout 11"/>
          <p:cNvSpPr/>
          <p:nvPr/>
        </p:nvSpPr>
        <p:spPr>
          <a:xfrm>
            <a:off x="611560" y="4509120"/>
            <a:ext cx="5149080" cy="1368152"/>
          </a:xfrm>
          <a:prstGeom prst="wedgeRoundRectCallout">
            <a:avLst>
              <a:gd name="adj1" fmla="val 80243"/>
              <a:gd name="adj2" fmla="val -55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Biogas is an </a:t>
            </a:r>
            <a:r>
              <a:rPr lang="en-GB" b="1" dirty="0" smtClean="0"/>
              <a:t>alternative energy</a:t>
            </a:r>
            <a:r>
              <a:rPr lang="en-GB" dirty="0" smtClean="0"/>
              <a:t>, watch this video that explains how India is looking for alternative energy options. </a:t>
            </a:r>
            <a:endParaRPr lang="en-GB" dirty="0"/>
          </a:p>
        </p:txBody>
      </p:sp>
      <p:pic>
        <p:nvPicPr>
          <p:cNvPr id="14" name="Picture 13" descr="MC900334122[1]"/>
          <p:cNvPicPr/>
          <p:nvPr/>
        </p:nvPicPr>
        <p:blipFill>
          <a:blip r:embed="rId4" cstate="print"/>
          <a:srcRect/>
          <a:stretch>
            <a:fillRect/>
          </a:stretch>
        </p:blipFill>
        <p:spPr bwMode="auto">
          <a:xfrm>
            <a:off x="7236296" y="4941168"/>
            <a:ext cx="1232917" cy="15841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Biogas</a:t>
            </a:r>
            <a:endParaRPr lang="en-US" dirty="0"/>
          </a:p>
        </p:txBody>
      </p:sp>
      <p:sp>
        <p:nvSpPr>
          <p:cNvPr id="3" name="Content Placeholder 2"/>
          <p:cNvSpPr>
            <a:spLocks noGrp="1"/>
          </p:cNvSpPr>
          <p:nvPr>
            <p:ph idx="1"/>
          </p:nvPr>
        </p:nvSpPr>
        <p:spPr>
          <a:xfrm>
            <a:off x="467544" y="1340768"/>
            <a:ext cx="7467600" cy="1252736"/>
          </a:xfrm>
        </p:spPr>
        <p:txBody>
          <a:bodyPr/>
          <a:lstStyle/>
          <a:p>
            <a:r>
              <a:rPr lang="en-GB" dirty="0" smtClean="0"/>
              <a:t>Uses waste material to transfer chemical energy to other forms of useful energy!</a:t>
            </a:r>
          </a:p>
          <a:p>
            <a:endParaRPr lang="en-US" dirty="0"/>
          </a:p>
        </p:txBody>
      </p:sp>
      <p:pic>
        <p:nvPicPr>
          <p:cNvPr id="14338" name="Picture 2" descr="F:\EWB\Biogas\manure-006.jpg"/>
          <p:cNvPicPr>
            <a:picLocks noChangeAspect="1" noChangeArrowheads="1"/>
          </p:cNvPicPr>
          <p:nvPr/>
        </p:nvPicPr>
        <p:blipFill>
          <a:blip r:embed="rId2" cstate="print"/>
          <a:srcRect/>
          <a:stretch>
            <a:fillRect/>
          </a:stretch>
        </p:blipFill>
        <p:spPr bwMode="auto">
          <a:xfrm>
            <a:off x="56272" y="4653136"/>
            <a:ext cx="3061353" cy="1836812"/>
          </a:xfrm>
          <a:prstGeom prst="rect">
            <a:avLst/>
          </a:prstGeom>
          <a:noFill/>
        </p:spPr>
      </p:pic>
      <p:cxnSp>
        <p:nvCxnSpPr>
          <p:cNvPr id="5" name="Straight Arrow Connector 4"/>
          <p:cNvCxnSpPr/>
          <p:nvPr/>
        </p:nvCxnSpPr>
        <p:spPr>
          <a:xfrm>
            <a:off x="3275856" y="5517232"/>
            <a:ext cx="118864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88632" y="5085184"/>
            <a:ext cx="1368152" cy="369332"/>
          </a:xfrm>
          <a:prstGeom prst="rect">
            <a:avLst/>
          </a:prstGeom>
          <a:noFill/>
        </p:spPr>
        <p:txBody>
          <a:bodyPr wrap="square" rtlCol="0">
            <a:spAutoFit/>
          </a:bodyPr>
          <a:lstStyle/>
          <a:p>
            <a:r>
              <a:rPr lang="en-GB" b="1" dirty="0" smtClean="0"/>
              <a:t>Electrical</a:t>
            </a:r>
            <a:endParaRPr lang="en-US" b="1" dirty="0"/>
          </a:p>
        </p:txBody>
      </p:sp>
      <p:sp>
        <p:nvSpPr>
          <p:cNvPr id="7" name="TextBox 6"/>
          <p:cNvSpPr txBox="1"/>
          <p:nvPr/>
        </p:nvSpPr>
        <p:spPr>
          <a:xfrm>
            <a:off x="5760640" y="6165304"/>
            <a:ext cx="1368152" cy="369332"/>
          </a:xfrm>
          <a:prstGeom prst="rect">
            <a:avLst/>
          </a:prstGeom>
          <a:noFill/>
        </p:spPr>
        <p:txBody>
          <a:bodyPr wrap="square" rtlCol="0">
            <a:spAutoFit/>
          </a:bodyPr>
          <a:lstStyle/>
          <a:p>
            <a:r>
              <a:rPr lang="en-GB" b="1" dirty="0" smtClean="0"/>
              <a:t>Kinetic</a:t>
            </a:r>
            <a:endParaRPr lang="en-US" b="1" dirty="0"/>
          </a:p>
        </p:txBody>
      </p:sp>
      <p:pic>
        <p:nvPicPr>
          <p:cNvPr id="8" name="Picture 7" descr="kinetic.jpg"/>
          <p:cNvPicPr>
            <a:picLocks noChangeAspect="1"/>
          </p:cNvPicPr>
          <p:nvPr/>
        </p:nvPicPr>
        <p:blipFill>
          <a:blip r:embed="rId3" cstate="print"/>
          <a:stretch>
            <a:fillRect/>
          </a:stretch>
        </p:blipFill>
        <p:spPr>
          <a:xfrm>
            <a:off x="4752528" y="5589240"/>
            <a:ext cx="935864" cy="935864"/>
          </a:xfrm>
          <a:prstGeom prst="rect">
            <a:avLst/>
          </a:prstGeom>
        </p:spPr>
      </p:pic>
      <p:pic>
        <p:nvPicPr>
          <p:cNvPr id="9" name="Picture 2" descr="F:\EWB\Biogas\thermometer.jpeg"/>
          <p:cNvPicPr>
            <a:picLocks noChangeAspect="1" noChangeArrowheads="1"/>
          </p:cNvPicPr>
          <p:nvPr/>
        </p:nvPicPr>
        <p:blipFill>
          <a:blip r:embed="rId4" cstate="print"/>
          <a:srcRect/>
          <a:stretch>
            <a:fillRect/>
          </a:stretch>
        </p:blipFill>
        <p:spPr bwMode="auto">
          <a:xfrm>
            <a:off x="7272808" y="5589240"/>
            <a:ext cx="573145" cy="997946"/>
          </a:xfrm>
          <a:prstGeom prst="rect">
            <a:avLst/>
          </a:prstGeom>
          <a:noFill/>
        </p:spPr>
      </p:pic>
      <p:pic>
        <p:nvPicPr>
          <p:cNvPr id="10" name="Picture 2" descr="F:\EWB\Biogas\electrical.jpeg"/>
          <p:cNvPicPr>
            <a:picLocks noChangeAspect="1" noChangeArrowheads="1"/>
          </p:cNvPicPr>
          <p:nvPr/>
        </p:nvPicPr>
        <p:blipFill>
          <a:blip r:embed="rId5" cstate="print"/>
          <a:srcRect/>
          <a:stretch>
            <a:fillRect/>
          </a:stretch>
        </p:blipFill>
        <p:spPr bwMode="auto">
          <a:xfrm>
            <a:off x="4752528" y="4653136"/>
            <a:ext cx="898845" cy="833264"/>
          </a:xfrm>
          <a:prstGeom prst="rect">
            <a:avLst/>
          </a:prstGeom>
          <a:noFill/>
        </p:spPr>
      </p:pic>
      <p:pic>
        <p:nvPicPr>
          <p:cNvPr id="11" name="Picture 3" descr="F:\EWB\Biogas\light.jpeg"/>
          <p:cNvPicPr>
            <a:picLocks noChangeAspect="1" noChangeArrowheads="1"/>
          </p:cNvPicPr>
          <p:nvPr/>
        </p:nvPicPr>
        <p:blipFill>
          <a:blip r:embed="rId6" cstate="print"/>
          <a:srcRect/>
          <a:stretch>
            <a:fillRect/>
          </a:stretch>
        </p:blipFill>
        <p:spPr bwMode="auto">
          <a:xfrm>
            <a:off x="7056784" y="4725144"/>
            <a:ext cx="813073" cy="784669"/>
          </a:xfrm>
          <a:prstGeom prst="rect">
            <a:avLst/>
          </a:prstGeom>
          <a:noFill/>
        </p:spPr>
      </p:pic>
      <p:sp>
        <p:nvSpPr>
          <p:cNvPr id="12" name="TextBox 11"/>
          <p:cNvSpPr txBox="1"/>
          <p:nvPr/>
        </p:nvSpPr>
        <p:spPr>
          <a:xfrm>
            <a:off x="7992888" y="6165304"/>
            <a:ext cx="1368152" cy="369332"/>
          </a:xfrm>
          <a:prstGeom prst="rect">
            <a:avLst/>
          </a:prstGeom>
          <a:noFill/>
        </p:spPr>
        <p:txBody>
          <a:bodyPr wrap="square" rtlCol="0">
            <a:spAutoFit/>
          </a:bodyPr>
          <a:lstStyle/>
          <a:p>
            <a:r>
              <a:rPr lang="en-GB" b="1" dirty="0" smtClean="0"/>
              <a:t>Heat</a:t>
            </a:r>
            <a:endParaRPr lang="en-US" b="1" dirty="0"/>
          </a:p>
        </p:txBody>
      </p:sp>
      <p:sp>
        <p:nvSpPr>
          <p:cNvPr id="13" name="TextBox 12"/>
          <p:cNvSpPr txBox="1"/>
          <p:nvPr/>
        </p:nvSpPr>
        <p:spPr>
          <a:xfrm>
            <a:off x="7992888" y="5013176"/>
            <a:ext cx="1368152" cy="369332"/>
          </a:xfrm>
          <a:prstGeom prst="rect">
            <a:avLst/>
          </a:prstGeom>
          <a:noFill/>
        </p:spPr>
        <p:txBody>
          <a:bodyPr wrap="square" rtlCol="0">
            <a:spAutoFit/>
          </a:bodyPr>
          <a:lstStyle/>
          <a:p>
            <a:r>
              <a:rPr lang="en-GB" b="1" dirty="0" smtClean="0"/>
              <a:t>Light</a:t>
            </a:r>
            <a:endParaRPr lang="en-US" b="1" dirty="0"/>
          </a:p>
        </p:txBody>
      </p:sp>
      <p:sp>
        <p:nvSpPr>
          <p:cNvPr id="15" name="TextBox 14"/>
          <p:cNvSpPr txBox="1"/>
          <p:nvPr/>
        </p:nvSpPr>
        <p:spPr>
          <a:xfrm>
            <a:off x="827584" y="6488668"/>
            <a:ext cx="1368152" cy="369332"/>
          </a:xfrm>
          <a:prstGeom prst="rect">
            <a:avLst/>
          </a:prstGeom>
          <a:noFill/>
        </p:spPr>
        <p:txBody>
          <a:bodyPr wrap="square" rtlCol="0">
            <a:spAutoFit/>
          </a:bodyPr>
          <a:lstStyle/>
          <a:p>
            <a:r>
              <a:rPr lang="en-GB" b="1" dirty="0" smtClean="0"/>
              <a:t>Chemical</a:t>
            </a:r>
            <a:endParaRPr lang="en-US" b="1" dirty="0"/>
          </a:p>
        </p:txBody>
      </p:sp>
      <p:sp>
        <p:nvSpPr>
          <p:cNvPr id="16" name="Rounded Rectangular Callout 15"/>
          <p:cNvSpPr/>
          <p:nvPr/>
        </p:nvSpPr>
        <p:spPr>
          <a:xfrm>
            <a:off x="2555776" y="2564904"/>
            <a:ext cx="2880320" cy="936104"/>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Watch this </a:t>
            </a:r>
            <a:r>
              <a:rPr lang="en-GB" dirty="0" smtClean="0"/>
              <a:t>video on U-tube </a:t>
            </a:r>
            <a:r>
              <a:rPr lang="en-GB" dirty="0" smtClean="0"/>
              <a:t>that introduces biogas.</a:t>
            </a:r>
            <a:endParaRPr lang="en-GB" dirty="0"/>
          </a:p>
        </p:txBody>
      </p:sp>
      <p:pic>
        <p:nvPicPr>
          <p:cNvPr id="17" name="Picture 16" descr="MC900334122[1]"/>
          <p:cNvPicPr/>
          <p:nvPr/>
        </p:nvPicPr>
        <p:blipFill>
          <a:blip r:embed="rId7" cstate="print"/>
          <a:srcRect/>
          <a:stretch>
            <a:fillRect/>
          </a:stretch>
        </p:blipFill>
        <p:spPr bwMode="auto">
          <a:xfrm>
            <a:off x="7452320" y="2492896"/>
            <a:ext cx="1232917"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Real </a:t>
            </a:r>
            <a:r>
              <a:rPr lang="en-GB" dirty="0" err="1" smtClean="0"/>
              <a:t>Gobar</a:t>
            </a:r>
            <a:r>
              <a:rPr lang="en-GB" dirty="0" smtClean="0"/>
              <a:t> Gas Plants</a:t>
            </a:r>
            <a:br>
              <a:rPr lang="en-GB" dirty="0" smtClean="0"/>
            </a:br>
            <a:r>
              <a:rPr lang="en-GB" sz="3600" dirty="0" err="1" smtClean="0"/>
              <a:t>Vigyan</a:t>
            </a:r>
            <a:r>
              <a:rPr lang="en-GB" sz="3600" dirty="0" smtClean="0"/>
              <a:t> Ashram</a:t>
            </a:r>
            <a:endParaRPr lang="en-US" sz="3600" dirty="0"/>
          </a:p>
        </p:txBody>
      </p:sp>
      <p:pic>
        <p:nvPicPr>
          <p:cNvPr id="5" name="Picture 4" descr="MC900334122[1]"/>
          <p:cNvPicPr/>
          <p:nvPr/>
        </p:nvPicPr>
        <p:blipFill>
          <a:blip r:embed="rId3" cstate="print"/>
          <a:srcRect/>
          <a:stretch>
            <a:fillRect/>
          </a:stretch>
        </p:blipFill>
        <p:spPr bwMode="auto">
          <a:xfrm>
            <a:off x="7092280" y="4221088"/>
            <a:ext cx="1448941" cy="2016224"/>
          </a:xfrm>
          <a:prstGeom prst="rect">
            <a:avLst/>
          </a:prstGeom>
          <a:noFill/>
          <a:ln w="9525">
            <a:noFill/>
            <a:miter lim="800000"/>
            <a:headEnd/>
            <a:tailEnd/>
          </a:ln>
        </p:spPr>
      </p:pic>
      <p:sp>
        <p:nvSpPr>
          <p:cNvPr id="6" name="Rounded Rectangular Callout 5"/>
          <p:cNvSpPr/>
          <p:nvPr/>
        </p:nvSpPr>
        <p:spPr>
          <a:xfrm>
            <a:off x="1403648" y="4077072"/>
            <a:ext cx="3456384" cy="1152128"/>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Watch </a:t>
            </a:r>
            <a:r>
              <a:rPr lang="en-GB" dirty="0" smtClean="0"/>
              <a:t>video </a:t>
            </a:r>
            <a:r>
              <a:rPr lang="en-GB" dirty="0" smtClean="0"/>
              <a:t>of the biogas plant being used at </a:t>
            </a:r>
            <a:r>
              <a:rPr lang="en-GB" dirty="0" err="1" smtClean="0"/>
              <a:t>Vigyan</a:t>
            </a:r>
            <a:r>
              <a:rPr lang="en-GB" dirty="0" smtClean="0"/>
              <a:t> Ashram.</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Real </a:t>
            </a:r>
            <a:r>
              <a:rPr lang="en-GB" dirty="0" err="1" smtClean="0"/>
              <a:t>Gobar</a:t>
            </a:r>
            <a:r>
              <a:rPr lang="en-GB" dirty="0" smtClean="0"/>
              <a:t> Gas Plants</a:t>
            </a:r>
            <a:br>
              <a:rPr lang="en-GB" dirty="0" smtClean="0"/>
            </a:br>
            <a:r>
              <a:rPr lang="en-GB" dirty="0" err="1" smtClean="0"/>
              <a:t>Vigyan</a:t>
            </a:r>
            <a:r>
              <a:rPr lang="en-GB" dirty="0" smtClean="0"/>
              <a:t> Ashram</a:t>
            </a:r>
            <a:endParaRPr lang="en-US" dirty="0"/>
          </a:p>
        </p:txBody>
      </p:sp>
      <p:pic>
        <p:nvPicPr>
          <p:cNvPr id="2051" name="Picture 3" descr="C:\Documents and Settings\lumsdes\My Documents\EWB\Photos\Week 2\biogas 2.JPG"/>
          <p:cNvPicPr>
            <a:picLocks noChangeAspect="1" noChangeArrowheads="1"/>
          </p:cNvPicPr>
          <p:nvPr/>
        </p:nvPicPr>
        <p:blipFill>
          <a:blip r:embed="rId3" cstate="print"/>
          <a:srcRect/>
          <a:stretch>
            <a:fillRect/>
          </a:stretch>
        </p:blipFill>
        <p:spPr bwMode="auto">
          <a:xfrm>
            <a:off x="467544" y="1700808"/>
            <a:ext cx="5280587" cy="3960440"/>
          </a:xfrm>
          <a:prstGeom prst="rect">
            <a:avLst/>
          </a:prstGeom>
          <a:noFill/>
        </p:spPr>
      </p:pic>
      <p:pic>
        <p:nvPicPr>
          <p:cNvPr id="2052" name="Picture 4" descr="C:\Documents and Settings\lumsdes\My Documents\EWB\Photos\Week 2\biogas3.JPG"/>
          <p:cNvPicPr>
            <a:picLocks noChangeAspect="1" noChangeArrowheads="1"/>
          </p:cNvPicPr>
          <p:nvPr/>
        </p:nvPicPr>
        <p:blipFill>
          <a:blip r:embed="rId4" cstate="print"/>
          <a:srcRect/>
          <a:stretch>
            <a:fillRect/>
          </a:stretch>
        </p:blipFill>
        <p:spPr bwMode="auto">
          <a:xfrm>
            <a:off x="6372200" y="3717031"/>
            <a:ext cx="2016224" cy="2688299"/>
          </a:xfrm>
          <a:prstGeom prst="rect">
            <a:avLst/>
          </a:prstGeom>
          <a:noFill/>
        </p:spPr>
      </p:pic>
      <p:pic>
        <p:nvPicPr>
          <p:cNvPr id="2053" name="Picture 5" descr="C:\Documents and Settings\lumsdes\My Documents\EWB\Photos\Week 2\biogas 4.JPG"/>
          <p:cNvPicPr>
            <a:picLocks noChangeAspect="1" noChangeArrowheads="1"/>
          </p:cNvPicPr>
          <p:nvPr/>
        </p:nvPicPr>
        <p:blipFill>
          <a:blip r:embed="rId5" cstate="print"/>
          <a:srcRect/>
          <a:stretch>
            <a:fillRect/>
          </a:stretch>
        </p:blipFill>
        <p:spPr bwMode="auto">
          <a:xfrm>
            <a:off x="6372200" y="908720"/>
            <a:ext cx="2016224" cy="2688299"/>
          </a:xfrm>
          <a:prstGeom prst="rect">
            <a:avLst/>
          </a:prstGeom>
          <a:noFill/>
        </p:spPr>
      </p:pic>
      <p:cxnSp>
        <p:nvCxnSpPr>
          <p:cNvPr id="13" name="Straight Arrow Connector 12"/>
          <p:cNvCxnSpPr/>
          <p:nvPr/>
        </p:nvCxnSpPr>
        <p:spPr>
          <a:xfrm rot="5400000" flipH="1" flipV="1">
            <a:off x="107504" y="4869160"/>
            <a:ext cx="1872208" cy="86409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12" y="6237312"/>
            <a:ext cx="1440160" cy="369332"/>
          </a:xfrm>
          <a:prstGeom prst="rect">
            <a:avLst/>
          </a:prstGeom>
          <a:noFill/>
        </p:spPr>
        <p:txBody>
          <a:bodyPr wrap="square" rtlCol="0">
            <a:spAutoFit/>
          </a:bodyPr>
          <a:lstStyle/>
          <a:p>
            <a:r>
              <a:rPr lang="en-GB" b="1" dirty="0" smtClean="0">
                <a:solidFill>
                  <a:srgbClr val="FFFF00"/>
                </a:solidFill>
              </a:rPr>
              <a:t>Mixer</a:t>
            </a:r>
            <a:endParaRPr lang="en-US" b="1" dirty="0">
              <a:solidFill>
                <a:srgbClr val="FFFF00"/>
              </a:solidFill>
            </a:endParaRPr>
          </a:p>
        </p:txBody>
      </p:sp>
      <p:cxnSp>
        <p:nvCxnSpPr>
          <p:cNvPr id="16" name="Straight Arrow Connector 15"/>
          <p:cNvCxnSpPr/>
          <p:nvPr/>
        </p:nvCxnSpPr>
        <p:spPr>
          <a:xfrm rot="5400000" flipH="1" flipV="1">
            <a:off x="2051720" y="4869160"/>
            <a:ext cx="2016224" cy="72008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3743908" y="5337212"/>
            <a:ext cx="864096" cy="216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5877272"/>
            <a:ext cx="1440160" cy="646331"/>
          </a:xfrm>
          <a:prstGeom prst="rect">
            <a:avLst/>
          </a:prstGeom>
          <a:noFill/>
        </p:spPr>
        <p:txBody>
          <a:bodyPr wrap="square" rtlCol="0">
            <a:spAutoFit/>
          </a:bodyPr>
          <a:lstStyle/>
          <a:p>
            <a:r>
              <a:rPr lang="en-GB" b="1" dirty="0" smtClean="0">
                <a:solidFill>
                  <a:srgbClr val="FFFF00"/>
                </a:solidFill>
              </a:rPr>
              <a:t>Digester Tank</a:t>
            </a:r>
            <a:endParaRPr lang="en-US" b="1" dirty="0">
              <a:solidFill>
                <a:srgbClr val="FFFF00"/>
              </a:solidFill>
            </a:endParaRPr>
          </a:p>
        </p:txBody>
      </p:sp>
      <p:sp>
        <p:nvSpPr>
          <p:cNvPr id="23" name="TextBox 22"/>
          <p:cNvSpPr txBox="1"/>
          <p:nvPr/>
        </p:nvSpPr>
        <p:spPr>
          <a:xfrm>
            <a:off x="1691680" y="6309320"/>
            <a:ext cx="1440160" cy="369332"/>
          </a:xfrm>
          <a:prstGeom prst="rect">
            <a:avLst/>
          </a:prstGeom>
          <a:noFill/>
        </p:spPr>
        <p:txBody>
          <a:bodyPr wrap="square" rtlCol="0">
            <a:spAutoFit/>
          </a:bodyPr>
          <a:lstStyle/>
          <a:p>
            <a:r>
              <a:rPr lang="en-GB" b="1" dirty="0" smtClean="0">
                <a:solidFill>
                  <a:srgbClr val="FFFF00"/>
                </a:solidFill>
              </a:rPr>
              <a:t>Gas Holder</a:t>
            </a:r>
            <a:endParaRPr lang="en-US" b="1" dirty="0">
              <a:solidFill>
                <a:srgbClr val="FFFF00"/>
              </a:solidFill>
            </a:endParaRPr>
          </a:p>
        </p:txBody>
      </p:sp>
      <p:cxnSp>
        <p:nvCxnSpPr>
          <p:cNvPr id="25" name="Straight Arrow Connector 24"/>
          <p:cNvCxnSpPr/>
          <p:nvPr/>
        </p:nvCxnSpPr>
        <p:spPr>
          <a:xfrm flipV="1">
            <a:off x="6300192" y="3429000"/>
            <a:ext cx="1656184" cy="216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26249" y="3626879"/>
            <a:ext cx="1440160" cy="369332"/>
          </a:xfrm>
          <a:prstGeom prst="rect">
            <a:avLst/>
          </a:prstGeom>
          <a:noFill/>
        </p:spPr>
        <p:txBody>
          <a:bodyPr wrap="square" rtlCol="0">
            <a:spAutoFit/>
          </a:bodyPr>
          <a:lstStyle/>
          <a:p>
            <a:r>
              <a:rPr lang="en-GB" b="1" dirty="0" smtClean="0">
                <a:solidFill>
                  <a:srgbClr val="FFFF00"/>
                </a:solidFill>
              </a:rPr>
              <a:t>Sludge</a:t>
            </a:r>
            <a:endParaRPr lang="en-US" b="1" dirty="0">
              <a:solidFill>
                <a:srgbClr val="FFFF00"/>
              </a:solidFill>
            </a:endParaRPr>
          </a:p>
        </p:txBody>
      </p:sp>
      <p:cxnSp>
        <p:nvCxnSpPr>
          <p:cNvPr id="29" name="Straight Arrow Connector 28"/>
          <p:cNvCxnSpPr/>
          <p:nvPr/>
        </p:nvCxnSpPr>
        <p:spPr>
          <a:xfrm rot="10800000" flipV="1">
            <a:off x="4860032" y="1556792"/>
            <a:ext cx="432048"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2040" y="984156"/>
            <a:ext cx="1008112" cy="646331"/>
          </a:xfrm>
          <a:prstGeom prst="rect">
            <a:avLst/>
          </a:prstGeom>
          <a:noFill/>
        </p:spPr>
        <p:txBody>
          <a:bodyPr wrap="square" rtlCol="0">
            <a:spAutoFit/>
          </a:bodyPr>
          <a:lstStyle/>
          <a:p>
            <a:r>
              <a:rPr lang="en-GB" b="1" dirty="0" smtClean="0">
                <a:solidFill>
                  <a:srgbClr val="FFFF00"/>
                </a:solidFill>
              </a:rPr>
              <a:t>Gas to kitchen</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Real </a:t>
            </a:r>
            <a:r>
              <a:rPr lang="en-GB" dirty="0" err="1" smtClean="0"/>
              <a:t>Gobar</a:t>
            </a:r>
            <a:r>
              <a:rPr lang="en-GB" dirty="0" smtClean="0"/>
              <a:t> Gas Plants</a:t>
            </a:r>
            <a:br>
              <a:rPr lang="en-GB" dirty="0" smtClean="0"/>
            </a:br>
            <a:r>
              <a:rPr lang="en-GB" dirty="0" err="1" smtClean="0"/>
              <a:t>Vigyan</a:t>
            </a:r>
            <a:r>
              <a:rPr lang="en-GB" dirty="0" smtClean="0"/>
              <a:t> Ashram Plant 2</a:t>
            </a:r>
            <a:endParaRPr lang="en-US" dirty="0"/>
          </a:p>
        </p:txBody>
      </p:sp>
      <p:pic>
        <p:nvPicPr>
          <p:cNvPr id="2054" name="Picture 6" descr="C:\Documents and Settings\lumsdes\My Documents\EWB\Photos\Week 2\biogas5.JPG"/>
          <p:cNvPicPr>
            <a:picLocks noChangeAspect="1" noChangeArrowheads="1"/>
          </p:cNvPicPr>
          <p:nvPr/>
        </p:nvPicPr>
        <p:blipFill>
          <a:blip r:embed="rId2" cstate="print"/>
          <a:srcRect/>
          <a:stretch>
            <a:fillRect/>
          </a:stretch>
        </p:blipFill>
        <p:spPr bwMode="auto">
          <a:xfrm>
            <a:off x="1475655" y="1628800"/>
            <a:ext cx="5856651" cy="4392488"/>
          </a:xfrm>
          <a:prstGeom prst="rect">
            <a:avLst/>
          </a:prstGeom>
          <a:noFill/>
        </p:spPr>
      </p:pic>
      <p:cxnSp>
        <p:nvCxnSpPr>
          <p:cNvPr id="9" name="Straight Arrow Connector 8"/>
          <p:cNvCxnSpPr/>
          <p:nvPr/>
        </p:nvCxnSpPr>
        <p:spPr>
          <a:xfrm flipV="1">
            <a:off x="971600" y="3501008"/>
            <a:ext cx="1440160" cy="108012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771800" y="5085184"/>
            <a:ext cx="1872208" cy="86409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644008" y="5229200"/>
            <a:ext cx="1872208" cy="86409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012160" y="5661248"/>
            <a:ext cx="1080120" cy="21602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6876256" y="3068960"/>
            <a:ext cx="864096" cy="72008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4328" y="2420888"/>
            <a:ext cx="1008112" cy="646331"/>
          </a:xfrm>
          <a:prstGeom prst="rect">
            <a:avLst/>
          </a:prstGeom>
          <a:noFill/>
        </p:spPr>
        <p:txBody>
          <a:bodyPr wrap="square" rtlCol="0">
            <a:spAutoFit/>
          </a:bodyPr>
          <a:lstStyle/>
          <a:p>
            <a:r>
              <a:rPr lang="en-GB" b="1" dirty="0" smtClean="0">
                <a:solidFill>
                  <a:srgbClr val="FFFF00"/>
                </a:solidFill>
              </a:rPr>
              <a:t>Gas to kitchen</a:t>
            </a:r>
            <a:endParaRPr lang="en-US" b="1" dirty="0">
              <a:solidFill>
                <a:srgbClr val="FFFF00"/>
              </a:solidFill>
            </a:endParaRPr>
          </a:p>
        </p:txBody>
      </p:sp>
      <p:sp>
        <p:nvSpPr>
          <p:cNvPr id="19" name="TextBox 18"/>
          <p:cNvSpPr txBox="1"/>
          <p:nvPr/>
        </p:nvSpPr>
        <p:spPr>
          <a:xfrm>
            <a:off x="251520" y="4581128"/>
            <a:ext cx="1008112" cy="369332"/>
          </a:xfrm>
          <a:prstGeom prst="rect">
            <a:avLst/>
          </a:prstGeom>
          <a:noFill/>
        </p:spPr>
        <p:txBody>
          <a:bodyPr wrap="square" rtlCol="0">
            <a:spAutoFit/>
          </a:bodyPr>
          <a:lstStyle/>
          <a:p>
            <a:r>
              <a:rPr lang="en-GB" b="1" dirty="0" smtClean="0">
                <a:solidFill>
                  <a:srgbClr val="FFFF00"/>
                </a:solidFill>
              </a:rPr>
              <a:t>Latrine</a:t>
            </a:r>
            <a:endParaRPr lang="en-US" b="1" dirty="0">
              <a:solidFill>
                <a:srgbClr val="FFFF00"/>
              </a:solidFill>
            </a:endParaRPr>
          </a:p>
        </p:txBody>
      </p:sp>
      <p:sp>
        <p:nvSpPr>
          <p:cNvPr id="20" name="TextBox 19"/>
          <p:cNvSpPr txBox="1"/>
          <p:nvPr/>
        </p:nvSpPr>
        <p:spPr>
          <a:xfrm>
            <a:off x="2267744" y="6237312"/>
            <a:ext cx="1008112" cy="369332"/>
          </a:xfrm>
          <a:prstGeom prst="rect">
            <a:avLst/>
          </a:prstGeom>
          <a:noFill/>
        </p:spPr>
        <p:txBody>
          <a:bodyPr wrap="square" rtlCol="0">
            <a:spAutoFit/>
          </a:bodyPr>
          <a:lstStyle/>
          <a:p>
            <a:r>
              <a:rPr lang="en-GB" b="1" dirty="0" smtClean="0">
                <a:solidFill>
                  <a:srgbClr val="FFFF00"/>
                </a:solidFill>
              </a:rPr>
              <a:t>Mixer</a:t>
            </a:r>
            <a:endParaRPr lang="en-US" b="1" dirty="0">
              <a:solidFill>
                <a:srgbClr val="FFFF00"/>
              </a:solidFill>
            </a:endParaRPr>
          </a:p>
        </p:txBody>
      </p:sp>
      <p:sp>
        <p:nvSpPr>
          <p:cNvPr id="21" name="TextBox 20"/>
          <p:cNvSpPr txBox="1"/>
          <p:nvPr/>
        </p:nvSpPr>
        <p:spPr>
          <a:xfrm>
            <a:off x="4059942" y="6093296"/>
            <a:ext cx="1296144" cy="646331"/>
          </a:xfrm>
          <a:prstGeom prst="rect">
            <a:avLst/>
          </a:prstGeom>
          <a:noFill/>
        </p:spPr>
        <p:txBody>
          <a:bodyPr wrap="square" rtlCol="0">
            <a:spAutoFit/>
          </a:bodyPr>
          <a:lstStyle/>
          <a:p>
            <a:r>
              <a:rPr lang="en-GB" b="1" dirty="0" smtClean="0">
                <a:solidFill>
                  <a:srgbClr val="FFFF00"/>
                </a:solidFill>
              </a:rPr>
              <a:t>Gas collector</a:t>
            </a:r>
            <a:endParaRPr lang="en-US" b="1" dirty="0">
              <a:solidFill>
                <a:srgbClr val="FFFF00"/>
              </a:solidFill>
            </a:endParaRPr>
          </a:p>
        </p:txBody>
      </p:sp>
      <p:sp>
        <p:nvSpPr>
          <p:cNvPr id="22" name="TextBox 21"/>
          <p:cNvSpPr txBox="1"/>
          <p:nvPr/>
        </p:nvSpPr>
        <p:spPr>
          <a:xfrm>
            <a:off x="6444208" y="6211669"/>
            <a:ext cx="1152128" cy="369332"/>
          </a:xfrm>
          <a:prstGeom prst="rect">
            <a:avLst/>
          </a:prstGeom>
          <a:noFill/>
        </p:spPr>
        <p:txBody>
          <a:bodyPr wrap="square" rtlCol="0">
            <a:spAutoFit/>
          </a:bodyPr>
          <a:lstStyle/>
          <a:p>
            <a:r>
              <a:rPr lang="en-GB" b="1" dirty="0" smtClean="0">
                <a:solidFill>
                  <a:srgbClr val="FFFF00"/>
                </a:solidFill>
              </a:rPr>
              <a:t>Digester</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467600" cy="1143000"/>
          </a:xfrm>
        </p:spPr>
        <p:txBody>
          <a:bodyPr>
            <a:normAutofit fontScale="90000"/>
          </a:bodyPr>
          <a:lstStyle/>
          <a:p>
            <a:r>
              <a:rPr lang="en-GB" dirty="0" smtClean="0"/>
              <a:t>Different Types of Gas Plant</a:t>
            </a:r>
            <a:br>
              <a:rPr lang="en-GB" dirty="0" smtClean="0"/>
            </a:br>
            <a:r>
              <a:rPr lang="en-GB" dirty="0" err="1" smtClean="0"/>
              <a:t>Gobar</a:t>
            </a:r>
            <a:r>
              <a:rPr lang="en-GB" dirty="0" smtClean="0"/>
              <a:t> Gas Plant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899592" y="1628800"/>
            <a:ext cx="6266456" cy="4626811"/>
          </a:xfrm>
          <a:prstGeom prst="rect">
            <a:avLst/>
          </a:prstGeom>
          <a:noFill/>
          <a:ln w="9525">
            <a:noFill/>
            <a:miter lim="800000"/>
            <a:headEnd/>
            <a:tailEnd/>
          </a:ln>
        </p:spPr>
      </p:pic>
      <p:cxnSp>
        <p:nvCxnSpPr>
          <p:cNvPr id="10" name="Straight Arrow Connector 9"/>
          <p:cNvCxnSpPr/>
          <p:nvPr/>
        </p:nvCxnSpPr>
        <p:spPr>
          <a:xfrm>
            <a:off x="4427984" y="4437112"/>
            <a:ext cx="1728192" cy="432048"/>
          </a:xfrm>
          <a:prstGeom prst="straightConnector1">
            <a:avLst/>
          </a:prstGeom>
          <a:ln w="28575">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9" idx="1"/>
          </p:cNvCxnSpPr>
          <p:nvPr/>
        </p:nvCxnSpPr>
        <p:spPr>
          <a:xfrm rot="16200000" flipH="1">
            <a:off x="5775811" y="2153181"/>
            <a:ext cx="400690" cy="360040"/>
          </a:xfrm>
          <a:prstGeom prst="straightConnector1">
            <a:avLst/>
          </a:prstGeom>
          <a:ln w="28575">
            <a:headEnd type="arrow"/>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84168" y="4797152"/>
            <a:ext cx="2448272" cy="923330"/>
          </a:xfrm>
          <a:prstGeom prst="rect">
            <a:avLst/>
          </a:prstGeom>
          <a:solidFill>
            <a:schemeClr val="tx2">
              <a:lumMod val="90000"/>
            </a:schemeClr>
          </a:solidFill>
        </p:spPr>
        <p:txBody>
          <a:bodyPr wrap="square" rtlCol="0">
            <a:spAutoFit/>
          </a:bodyPr>
          <a:lstStyle/>
          <a:p>
            <a:r>
              <a:rPr lang="en-GB" b="1" dirty="0" smtClean="0">
                <a:solidFill>
                  <a:schemeClr val="bg1"/>
                </a:solidFill>
              </a:rPr>
              <a:t>Stops air getting to the digester- creates anaerobic condition</a:t>
            </a:r>
            <a:endParaRPr lang="en-US" b="1" dirty="0">
              <a:solidFill>
                <a:schemeClr val="bg1"/>
              </a:solidFill>
            </a:endParaRPr>
          </a:p>
        </p:txBody>
      </p:sp>
      <p:sp>
        <p:nvSpPr>
          <p:cNvPr id="19" name="TextBox 18"/>
          <p:cNvSpPr txBox="1"/>
          <p:nvPr/>
        </p:nvSpPr>
        <p:spPr>
          <a:xfrm>
            <a:off x="6156176" y="2348880"/>
            <a:ext cx="2448272" cy="369332"/>
          </a:xfrm>
          <a:prstGeom prst="rect">
            <a:avLst/>
          </a:prstGeom>
          <a:solidFill>
            <a:schemeClr val="tx2">
              <a:lumMod val="90000"/>
            </a:schemeClr>
          </a:solidFill>
        </p:spPr>
        <p:txBody>
          <a:bodyPr wrap="square" rtlCol="0">
            <a:spAutoFit/>
          </a:bodyPr>
          <a:lstStyle/>
          <a:p>
            <a:r>
              <a:rPr lang="en-GB" b="1" dirty="0" smtClean="0">
                <a:solidFill>
                  <a:schemeClr val="bg1"/>
                </a:solidFill>
              </a:rPr>
              <a:t>Gas to kitchen</a:t>
            </a:r>
            <a:endParaRPr lang="en-US" b="1" dirty="0">
              <a:solidFill>
                <a:schemeClr val="bg1"/>
              </a:solidFill>
            </a:endParaRPr>
          </a:p>
        </p:txBody>
      </p:sp>
      <p:grpSp>
        <p:nvGrpSpPr>
          <p:cNvPr id="18" name="Group 17"/>
          <p:cNvGrpSpPr/>
          <p:nvPr/>
        </p:nvGrpSpPr>
        <p:grpSpPr>
          <a:xfrm>
            <a:off x="1403648" y="3356992"/>
            <a:ext cx="546120" cy="648072"/>
            <a:chOff x="1403648" y="3356992"/>
            <a:chExt cx="546120" cy="648072"/>
          </a:xfrm>
        </p:grpSpPr>
        <p:cxnSp>
          <p:nvCxnSpPr>
            <p:cNvPr id="22" name="Straight Arrow Connector 21"/>
            <p:cNvCxnSpPr/>
            <p:nvPr/>
          </p:nvCxnSpPr>
          <p:spPr>
            <a:xfrm rot="5400000">
              <a:off x="1624938" y="3680234"/>
              <a:ext cx="648072" cy="1588"/>
            </a:xfrm>
            <a:prstGeom prst="straightConnector1">
              <a:avLst/>
            </a:prstGeom>
            <a:ln w="698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080406" y="3680234"/>
              <a:ext cx="648072" cy="1588"/>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rot="16200000" flipH="1">
            <a:off x="2410966" y="5157986"/>
            <a:ext cx="648072" cy="502468"/>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3096630" y="4544330"/>
            <a:ext cx="648072" cy="1588"/>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3384662" y="2672122"/>
            <a:ext cx="648072" cy="1588"/>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99992" y="1957308"/>
            <a:ext cx="720080" cy="1588"/>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16016" y="4029774"/>
            <a:ext cx="574476" cy="360040"/>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4319972" y="4257092"/>
            <a:ext cx="360040" cy="1588"/>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72200" y="3356992"/>
            <a:ext cx="1872208" cy="646331"/>
          </a:xfrm>
          <a:prstGeom prst="rect">
            <a:avLst/>
          </a:prstGeom>
          <a:solidFill>
            <a:schemeClr val="tx2">
              <a:lumMod val="90000"/>
            </a:schemeClr>
          </a:solidFill>
        </p:spPr>
        <p:txBody>
          <a:bodyPr wrap="square" rtlCol="0">
            <a:spAutoFit/>
          </a:bodyPr>
          <a:lstStyle/>
          <a:p>
            <a:r>
              <a:rPr lang="en-GB" b="1" dirty="0" smtClean="0">
                <a:solidFill>
                  <a:schemeClr val="bg1"/>
                </a:solidFill>
              </a:rPr>
              <a:t>Sludge used as a fertiliser</a:t>
            </a:r>
            <a:endParaRPr lang="en-US" b="1" dirty="0">
              <a:solidFill>
                <a:schemeClr val="bg1"/>
              </a:solidFill>
            </a:endParaRPr>
          </a:p>
        </p:txBody>
      </p:sp>
      <p:cxnSp>
        <p:nvCxnSpPr>
          <p:cNvPr id="42" name="Straight Arrow Connector 41"/>
          <p:cNvCxnSpPr/>
          <p:nvPr/>
        </p:nvCxnSpPr>
        <p:spPr>
          <a:xfrm rot="5400000" flipH="1" flipV="1">
            <a:off x="5688124" y="3609020"/>
            <a:ext cx="792088" cy="576064"/>
          </a:xfrm>
          <a:prstGeom prst="straightConnector1">
            <a:avLst/>
          </a:prstGeom>
          <a:ln w="28575">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 Types of Gas Plant</a:t>
            </a:r>
            <a:br>
              <a:rPr lang="en-GB" dirty="0" smtClean="0"/>
            </a:br>
            <a:r>
              <a:rPr lang="en-GB" dirty="0" smtClean="0"/>
              <a:t>Sausage Bag Gas Plant</a:t>
            </a:r>
            <a:endParaRPr lang="en-US" dirty="0"/>
          </a:p>
        </p:txBody>
      </p:sp>
      <p:pic>
        <p:nvPicPr>
          <p:cNvPr id="8" name="Picture 3"/>
          <p:cNvPicPr>
            <a:picLocks noChangeAspect="1" noChangeArrowheads="1"/>
          </p:cNvPicPr>
          <p:nvPr/>
        </p:nvPicPr>
        <p:blipFill>
          <a:blip r:embed="rId3" cstate="print"/>
          <a:srcRect/>
          <a:stretch>
            <a:fillRect/>
          </a:stretch>
        </p:blipFill>
        <p:spPr bwMode="auto">
          <a:xfrm>
            <a:off x="251520" y="1844824"/>
            <a:ext cx="5458589" cy="3456384"/>
          </a:xfrm>
          <a:prstGeom prst="rect">
            <a:avLst/>
          </a:prstGeom>
          <a:noFill/>
          <a:ln w="9525">
            <a:noFill/>
            <a:miter lim="800000"/>
            <a:headEnd/>
            <a:tailEnd/>
          </a:ln>
        </p:spPr>
      </p:pic>
      <p:cxnSp>
        <p:nvCxnSpPr>
          <p:cNvPr id="9" name="Straight Arrow Connector 8"/>
          <p:cNvCxnSpPr/>
          <p:nvPr/>
        </p:nvCxnSpPr>
        <p:spPr>
          <a:xfrm>
            <a:off x="323528" y="3501008"/>
            <a:ext cx="576064" cy="1588"/>
          </a:xfrm>
          <a:prstGeom prst="straightConnector1">
            <a:avLst/>
          </a:prstGeom>
          <a:ln w="698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83968" y="2492896"/>
            <a:ext cx="648072" cy="214436"/>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16016" y="3470528"/>
            <a:ext cx="864096" cy="1588"/>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2088518" y="3032162"/>
            <a:ext cx="648072" cy="1588"/>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35696" y="3645024"/>
            <a:ext cx="648072" cy="360040"/>
          </a:xfrm>
          <a:prstGeom prst="straightConnector1">
            <a:avLst/>
          </a:prstGeom>
          <a:ln w="69850">
            <a:solidFill>
              <a:srgbClr val="CC66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32040" y="3645024"/>
            <a:ext cx="1872208" cy="646331"/>
          </a:xfrm>
          <a:prstGeom prst="rect">
            <a:avLst/>
          </a:prstGeom>
          <a:solidFill>
            <a:schemeClr val="tx2">
              <a:lumMod val="90000"/>
            </a:schemeClr>
          </a:solidFill>
        </p:spPr>
        <p:txBody>
          <a:bodyPr wrap="square" rtlCol="0">
            <a:spAutoFit/>
          </a:bodyPr>
          <a:lstStyle/>
          <a:p>
            <a:r>
              <a:rPr lang="en-GB" b="1" dirty="0" smtClean="0">
                <a:solidFill>
                  <a:schemeClr val="bg1"/>
                </a:solidFill>
              </a:rPr>
              <a:t>Sludge used as a fertiliser</a:t>
            </a:r>
            <a:endParaRPr lang="en-US" b="1" dirty="0">
              <a:solidFill>
                <a:schemeClr val="bg1"/>
              </a:solidFill>
            </a:endParaRPr>
          </a:p>
        </p:txBody>
      </p:sp>
      <p:sp>
        <p:nvSpPr>
          <p:cNvPr id="26" name="TextBox 25"/>
          <p:cNvSpPr txBox="1"/>
          <p:nvPr/>
        </p:nvSpPr>
        <p:spPr>
          <a:xfrm>
            <a:off x="4932040" y="2420888"/>
            <a:ext cx="2448272" cy="369332"/>
          </a:xfrm>
          <a:prstGeom prst="rect">
            <a:avLst/>
          </a:prstGeom>
          <a:solidFill>
            <a:schemeClr val="tx2">
              <a:lumMod val="90000"/>
            </a:schemeClr>
          </a:solidFill>
        </p:spPr>
        <p:txBody>
          <a:bodyPr wrap="square" rtlCol="0">
            <a:spAutoFit/>
          </a:bodyPr>
          <a:lstStyle/>
          <a:p>
            <a:r>
              <a:rPr lang="en-GB" b="1" dirty="0" smtClean="0">
                <a:solidFill>
                  <a:schemeClr val="bg1"/>
                </a:solidFill>
              </a:rPr>
              <a:t>Gas to kitchen</a:t>
            </a:r>
            <a:endParaRPr lang="en-US" b="1" dirty="0">
              <a:solidFill>
                <a:schemeClr val="bg1"/>
              </a:solidFill>
            </a:endParaRPr>
          </a:p>
        </p:txBody>
      </p:sp>
      <p:pic>
        <p:nvPicPr>
          <p:cNvPr id="5122" name="Picture 2" descr="F:\EWB\Biogas\biogas-sausage.jpg"/>
          <p:cNvPicPr>
            <a:picLocks noChangeAspect="1" noChangeArrowheads="1"/>
          </p:cNvPicPr>
          <p:nvPr/>
        </p:nvPicPr>
        <p:blipFill>
          <a:blip r:embed="rId4" cstate="print"/>
          <a:srcRect/>
          <a:stretch>
            <a:fillRect/>
          </a:stretch>
        </p:blipFill>
        <p:spPr bwMode="auto">
          <a:xfrm>
            <a:off x="5508104" y="4321651"/>
            <a:ext cx="3450456" cy="2357316"/>
          </a:xfrm>
          <a:prstGeom prst="rect">
            <a:avLst/>
          </a:prstGeom>
          <a:noFill/>
        </p:spPr>
      </p:pic>
      <p:sp>
        <p:nvSpPr>
          <p:cNvPr id="14" name="TextBox 13"/>
          <p:cNvSpPr txBox="1"/>
          <p:nvPr/>
        </p:nvSpPr>
        <p:spPr>
          <a:xfrm>
            <a:off x="251520" y="5517232"/>
            <a:ext cx="3960440" cy="1200329"/>
          </a:xfrm>
          <a:prstGeom prst="rect">
            <a:avLst/>
          </a:prstGeom>
          <a:noFill/>
        </p:spPr>
        <p:txBody>
          <a:bodyPr wrap="square" rtlCol="0">
            <a:spAutoFit/>
          </a:bodyPr>
          <a:lstStyle/>
          <a:p>
            <a:r>
              <a:rPr lang="en-GB" b="1" dirty="0" smtClean="0"/>
              <a:t>Quick to construct</a:t>
            </a:r>
          </a:p>
          <a:p>
            <a:r>
              <a:rPr lang="en-GB" b="1" dirty="0" smtClean="0"/>
              <a:t>May require importing</a:t>
            </a:r>
          </a:p>
          <a:p>
            <a:r>
              <a:rPr lang="en-GB" b="1" dirty="0" smtClean="0"/>
              <a:t>May require protection from sharp objects &amp; vermin</a:t>
            </a:r>
            <a:endParaRPr lang="en-US" b="1" dirty="0"/>
          </a:p>
        </p:txBody>
      </p:sp>
      <p:sp>
        <p:nvSpPr>
          <p:cNvPr id="15" name="Rectangle 14"/>
          <p:cNvSpPr/>
          <p:nvPr/>
        </p:nvSpPr>
        <p:spPr>
          <a:xfrm>
            <a:off x="5766152" y="1628800"/>
            <a:ext cx="3377848" cy="369332"/>
          </a:xfrm>
          <a:prstGeom prst="rect">
            <a:avLst/>
          </a:prstGeom>
        </p:spPr>
        <p:txBody>
          <a:bodyPr wrap="none">
            <a:spAutoFit/>
          </a:bodyPr>
          <a:lstStyle/>
          <a:p>
            <a:r>
              <a:rPr lang="en-GB" dirty="0" smtClean="0"/>
              <a:t> Material is polyethylene plastic</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900334122[1]"/>
          <p:cNvPicPr/>
          <p:nvPr/>
        </p:nvPicPr>
        <p:blipFill>
          <a:blip r:embed="rId2" cstate="print"/>
          <a:srcRect/>
          <a:stretch>
            <a:fillRect/>
          </a:stretch>
        </p:blipFill>
        <p:spPr bwMode="auto">
          <a:xfrm>
            <a:off x="6156176" y="1268760"/>
            <a:ext cx="2313037" cy="3691483"/>
          </a:xfrm>
          <a:prstGeom prst="rect">
            <a:avLst/>
          </a:prstGeom>
          <a:noFill/>
          <a:ln w="9525">
            <a:noFill/>
            <a:miter lim="800000"/>
            <a:headEnd/>
            <a:tailEnd/>
          </a:ln>
        </p:spPr>
      </p:pic>
      <p:sp>
        <p:nvSpPr>
          <p:cNvPr id="5" name="Rounded Rectangular Callout 4"/>
          <p:cNvSpPr/>
          <p:nvPr/>
        </p:nvSpPr>
        <p:spPr>
          <a:xfrm>
            <a:off x="899592" y="764704"/>
            <a:ext cx="3528392" cy="2592288"/>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This is a PowerPoint that will teach you about energy and the need for biogas.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Biogas Work?</a:t>
            </a:r>
            <a:br>
              <a:rPr lang="en-GB" dirty="0" smtClean="0"/>
            </a:br>
            <a:endParaRPr lang="en-US" dirty="0"/>
          </a:p>
        </p:txBody>
      </p:sp>
      <p:sp>
        <p:nvSpPr>
          <p:cNvPr id="32" name="Rectangle 31"/>
          <p:cNvSpPr/>
          <p:nvPr/>
        </p:nvSpPr>
        <p:spPr>
          <a:xfrm>
            <a:off x="4788024" y="5373216"/>
            <a:ext cx="3416320" cy="369332"/>
          </a:xfrm>
          <a:prstGeom prst="rect">
            <a:avLst/>
          </a:prstGeom>
        </p:spPr>
        <p:txBody>
          <a:bodyPr wrap="none">
            <a:spAutoFit/>
          </a:bodyPr>
          <a:lstStyle/>
          <a:p>
            <a:r>
              <a:rPr lang="en-GB" dirty="0" smtClean="0"/>
              <a:t>Anaerobic Digestion in Digester</a:t>
            </a:r>
            <a:endParaRPr lang="en-GB" dirty="0"/>
          </a:p>
        </p:txBody>
      </p:sp>
      <p:pic>
        <p:nvPicPr>
          <p:cNvPr id="33" name="Picture 2"/>
          <p:cNvPicPr>
            <a:picLocks noChangeAspect="1" noChangeArrowheads="1"/>
          </p:cNvPicPr>
          <p:nvPr/>
        </p:nvPicPr>
        <p:blipFill>
          <a:blip r:embed="rId3" cstate="print"/>
          <a:srcRect/>
          <a:stretch>
            <a:fillRect/>
          </a:stretch>
        </p:blipFill>
        <p:spPr bwMode="auto">
          <a:xfrm>
            <a:off x="4139952" y="1484784"/>
            <a:ext cx="4615844" cy="3408089"/>
          </a:xfrm>
          <a:prstGeom prst="rect">
            <a:avLst/>
          </a:prstGeom>
          <a:noFill/>
          <a:ln w="9525">
            <a:noFill/>
            <a:miter lim="800000"/>
            <a:headEnd/>
            <a:tailEnd/>
          </a:ln>
        </p:spPr>
      </p:pic>
      <p:cxnSp>
        <p:nvCxnSpPr>
          <p:cNvPr id="36" name="Straight Arrow Connector 35"/>
          <p:cNvCxnSpPr/>
          <p:nvPr/>
        </p:nvCxnSpPr>
        <p:spPr>
          <a:xfrm flipV="1">
            <a:off x="6156176" y="4293096"/>
            <a:ext cx="0" cy="9361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1844824"/>
            <a:ext cx="4067943" cy="1569660"/>
          </a:xfrm>
          <a:prstGeom prst="rect">
            <a:avLst/>
          </a:prstGeom>
        </p:spPr>
        <p:txBody>
          <a:bodyPr wrap="square">
            <a:spAutoFit/>
          </a:bodyPr>
          <a:lstStyle/>
          <a:p>
            <a:r>
              <a:rPr lang="en-GB" sz="3200" dirty="0" smtClean="0"/>
              <a:t>Anaerobic means that there is </a:t>
            </a:r>
            <a:r>
              <a:rPr lang="en-GB" sz="3200" u="sng" dirty="0" smtClean="0"/>
              <a:t>NO </a:t>
            </a:r>
            <a:r>
              <a:rPr lang="en-GB" sz="3200" dirty="0" smtClean="0"/>
              <a:t>oxygen present!</a:t>
            </a:r>
            <a:endParaRPr lang="en-GB"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EWB\Biogas\manure-006.jpg"/>
          <p:cNvPicPr>
            <a:picLocks noChangeAspect="1" noChangeArrowheads="1"/>
          </p:cNvPicPr>
          <p:nvPr/>
        </p:nvPicPr>
        <p:blipFill>
          <a:blip r:embed="rId3" cstate="print"/>
          <a:srcRect/>
          <a:stretch>
            <a:fillRect/>
          </a:stretch>
        </p:blipFill>
        <p:spPr bwMode="auto">
          <a:xfrm>
            <a:off x="899592" y="1412776"/>
            <a:ext cx="2160240" cy="1296143"/>
          </a:xfrm>
          <a:prstGeom prst="rect">
            <a:avLst/>
          </a:prstGeom>
          <a:noFill/>
        </p:spPr>
      </p:pic>
      <p:sp>
        <p:nvSpPr>
          <p:cNvPr id="2" name="Title 1"/>
          <p:cNvSpPr>
            <a:spLocks noGrp="1"/>
          </p:cNvSpPr>
          <p:nvPr>
            <p:ph type="title"/>
          </p:nvPr>
        </p:nvSpPr>
        <p:spPr>
          <a:xfrm>
            <a:off x="395536" y="188640"/>
            <a:ext cx="7467600" cy="1143000"/>
          </a:xfrm>
        </p:spPr>
        <p:txBody>
          <a:bodyPr>
            <a:normAutofit fontScale="90000"/>
          </a:bodyPr>
          <a:lstStyle/>
          <a:p>
            <a:r>
              <a:rPr lang="en-GB" dirty="0" smtClean="0"/>
              <a:t>What to put in biogas plant?</a:t>
            </a:r>
            <a:br>
              <a:rPr lang="en-GB" dirty="0" smtClean="0"/>
            </a:br>
            <a:r>
              <a:rPr lang="en-GB" sz="4000" dirty="0" smtClean="0"/>
              <a:t>Ratio of Nitrogen to Carbon</a:t>
            </a:r>
            <a:endParaRPr lang="en-US" sz="4000" dirty="0"/>
          </a:p>
        </p:txBody>
      </p:sp>
      <p:sp>
        <p:nvSpPr>
          <p:cNvPr id="19" name="TextBox 18"/>
          <p:cNvSpPr txBox="1"/>
          <p:nvPr/>
        </p:nvSpPr>
        <p:spPr>
          <a:xfrm>
            <a:off x="3779912" y="1340768"/>
            <a:ext cx="5364088" cy="2308324"/>
          </a:xfrm>
          <a:prstGeom prst="rect">
            <a:avLst/>
          </a:prstGeom>
          <a:noFill/>
        </p:spPr>
        <p:txBody>
          <a:bodyPr wrap="square" rtlCol="0">
            <a:spAutoFit/>
          </a:bodyPr>
          <a:lstStyle/>
          <a:p>
            <a:r>
              <a:rPr lang="en-US" sz="2400" dirty="0" smtClean="0"/>
              <a:t>Solid waste has both </a:t>
            </a:r>
            <a:r>
              <a:rPr lang="en-US" sz="2400" u="sng" dirty="0" smtClean="0">
                <a:solidFill>
                  <a:srgbClr val="FFC000"/>
                </a:solidFill>
              </a:rPr>
              <a:t>Nitrogen</a:t>
            </a:r>
            <a:r>
              <a:rPr lang="en-US" sz="2400" dirty="0" smtClean="0"/>
              <a:t> and </a:t>
            </a:r>
            <a:r>
              <a:rPr lang="en-US" sz="2400" u="sng" dirty="0" smtClean="0">
                <a:solidFill>
                  <a:schemeClr val="accent3">
                    <a:lumMod val="20000"/>
                    <a:lumOff val="80000"/>
                  </a:schemeClr>
                </a:solidFill>
              </a:rPr>
              <a:t>Carbon</a:t>
            </a:r>
            <a:r>
              <a:rPr lang="en-US" sz="2400" dirty="0" smtClean="0"/>
              <a:t> in it. </a:t>
            </a:r>
          </a:p>
          <a:p>
            <a:endParaRPr lang="en-US" sz="2400" dirty="0" smtClean="0"/>
          </a:p>
          <a:p>
            <a:r>
              <a:rPr lang="en-US" sz="2400" dirty="0" smtClean="0"/>
              <a:t>We can use cow manure but we can also put in other ingredients to mix with water e.g. food waste.</a:t>
            </a:r>
          </a:p>
        </p:txBody>
      </p:sp>
      <p:sp>
        <p:nvSpPr>
          <p:cNvPr id="26" name="TextBox 25"/>
          <p:cNvSpPr txBox="1"/>
          <p:nvPr/>
        </p:nvSpPr>
        <p:spPr>
          <a:xfrm>
            <a:off x="216024" y="3334340"/>
            <a:ext cx="8676456" cy="3416320"/>
          </a:xfrm>
          <a:prstGeom prst="rect">
            <a:avLst/>
          </a:prstGeom>
          <a:noFill/>
        </p:spPr>
        <p:txBody>
          <a:bodyPr wrap="square" rtlCol="0">
            <a:spAutoFit/>
          </a:bodyPr>
          <a:lstStyle/>
          <a:p>
            <a:endParaRPr lang="en-US" sz="2400" dirty="0" smtClean="0">
              <a:solidFill>
                <a:srgbClr val="FFFF00"/>
              </a:solidFill>
            </a:endParaRPr>
          </a:p>
          <a:p>
            <a:r>
              <a:rPr lang="en-US" sz="2400" dirty="0" smtClean="0">
                <a:solidFill>
                  <a:srgbClr val="FFC000"/>
                </a:solidFill>
              </a:rPr>
              <a:t>Nitrogen (N) is essential for anaerobic digestion.  </a:t>
            </a:r>
          </a:p>
          <a:p>
            <a:endParaRPr lang="en-US" sz="2400" dirty="0" smtClean="0">
              <a:solidFill>
                <a:srgbClr val="FFFF00"/>
              </a:solidFill>
            </a:endParaRPr>
          </a:p>
          <a:p>
            <a:r>
              <a:rPr lang="en-US" sz="2400" dirty="0" smtClean="0">
                <a:solidFill>
                  <a:schemeClr val="accent3">
                    <a:lumMod val="20000"/>
                    <a:lumOff val="80000"/>
                  </a:schemeClr>
                </a:solidFill>
              </a:rPr>
              <a:t>Carbon  (C)  is an essential part of the gases released.  Coming from carbohydrates e.g. green grass, corn stubble ( Low N quantity)</a:t>
            </a:r>
          </a:p>
          <a:p>
            <a:endParaRPr lang="en-US" sz="2400" dirty="0" smtClean="0">
              <a:solidFill>
                <a:srgbClr val="FFFF00"/>
              </a:solidFill>
            </a:endParaRPr>
          </a:p>
          <a:p>
            <a:r>
              <a:rPr lang="en-US" sz="2400" dirty="0" smtClean="0">
                <a:solidFill>
                  <a:srgbClr val="FFFF00"/>
                </a:solidFill>
              </a:rPr>
              <a:t>Ideally you want a material with low nitrogen and high carbon at a ratio of 1N:30C.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467600" cy="1143000"/>
          </a:xfrm>
        </p:spPr>
        <p:txBody>
          <a:bodyPr>
            <a:normAutofit fontScale="90000"/>
          </a:bodyPr>
          <a:lstStyle/>
          <a:p>
            <a:r>
              <a:rPr lang="en-GB" dirty="0" smtClean="0"/>
              <a:t>What is important</a:t>
            </a:r>
            <a:br>
              <a:rPr lang="en-GB" dirty="0" smtClean="0"/>
            </a:br>
            <a:r>
              <a:rPr lang="en-GB" sz="4000" dirty="0" smtClean="0"/>
              <a:t>Ratio of water &amp; Nutrients</a:t>
            </a:r>
            <a:endParaRPr lang="en-US" sz="4000" dirty="0"/>
          </a:p>
        </p:txBody>
      </p:sp>
      <p:sp>
        <p:nvSpPr>
          <p:cNvPr id="3" name="Content Placeholder 2"/>
          <p:cNvSpPr>
            <a:spLocks noGrp="1"/>
          </p:cNvSpPr>
          <p:nvPr>
            <p:ph idx="1"/>
          </p:nvPr>
        </p:nvSpPr>
        <p:spPr>
          <a:xfrm>
            <a:off x="251520" y="1340768"/>
            <a:ext cx="7776864" cy="5184576"/>
          </a:xfrm>
        </p:spPr>
        <p:txBody>
          <a:bodyPr>
            <a:normAutofit/>
          </a:bodyPr>
          <a:lstStyle/>
          <a:p>
            <a:r>
              <a:rPr lang="en-US" sz="3200" dirty="0" smtClean="0"/>
              <a:t>Ratio </a:t>
            </a:r>
          </a:p>
          <a:p>
            <a:pPr lvl="1"/>
            <a:r>
              <a:rPr lang="en-US" sz="2800" dirty="0" smtClean="0"/>
              <a:t>1 water :1 solid waste</a:t>
            </a:r>
          </a:p>
          <a:p>
            <a:r>
              <a:rPr lang="en-GB" dirty="0" smtClean="0"/>
              <a:t>Nutrients</a:t>
            </a:r>
          </a:p>
          <a:p>
            <a:pPr lvl="1"/>
            <a:r>
              <a:rPr lang="en-US" sz="2800" dirty="0" smtClean="0"/>
              <a:t>carbon (C) and nitrogen (N)</a:t>
            </a:r>
          </a:p>
          <a:p>
            <a:pPr lvl="2"/>
            <a:r>
              <a:rPr lang="en-GB" dirty="0" smtClean="0"/>
              <a:t>N=</a:t>
            </a:r>
            <a:r>
              <a:rPr lang="en-US" dirty="0" smtClean="0"/>
              <a:t> provide nutrients for the growth and multiplication of the anaerobic organisms</a:t>
            </a:r>
          </a:p>
          <a:p>
            <a:pPr lvl="2"/>
            <a:endParaRPr lang="en-US" dirty="0" smtClean="0"/>
          </a:p>
          <a:p>
            <a:pPr lvl="2"/>
            <a:r>
              <a:rPr lang="en-US" dirty="0" smtClean="0"/>
              <a:t>Experiment with different types of solid waste! </a:t>
            </a:r>
          </a:p>
          <a:p>
            <a:pPr lvl="2"/>
            <a:endParaRPr lang="en-US" dirty="0" smtClean="0"/>
          </a:p>
          <a:p>
            <a:pPr lvl="1">
              <a:buNone/>
            </a:pPr>
            <a:endParaRPr lang="en-US" sz="2800" dirty="0" smtClean="0"/>
          </a:p>
          <a:p>
            <a:pPr lvl="2"/>
            <a:endParaRPr lang="en-US" dirty="0" smtClean="0"/>
          </a:p>
          <a:p>
            <a:pPr lvl="1">
              <a:buNone/>
            </a:pPr>
            <a:endParaRPr lang="en-GB" dirty="0" smtClean="0"/>
          </a:p>
          <a:p>
            <a:pPr lvl="1"/>
            <a:endParaRPr lang="en-US" dirty="0" smtClean="0"/>
          </a:p>
          <a:p>
            <a:endParaRPr lang="en-US" dirty="0"/>
          </a:p>
        </p:txBody>
      </p:sp>
      <p:pic>
        <p:nvPicPr>
          <p:cNvPr id="7171" name="Picture 3" descr="F:\EWB\Biogas\bucket.jpeg"/>
          <p:cNvPicPr>
            <a:picLocks noChangeAspect="1" noChangeArrowheads="1"/>
          </p:cNvPicPr>
          <p:nvPr/>
        </p:nvPicPr>
        <p:blipFill>
          <a:blip r:embed="rId3" cstate="print"/>
          <a:srcRect/>
          <a:stretch>
            <a:fillRect/>
          </a:stretch>
        </p:blipFill>
        <p:spPr bwMode="auto">
          <a:xfrm>
            <a:off x="6084168" y="1196752"/>
            <a:ext cx="1927101" cy="1927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467600" cy="1143000"/>
          </a:xfrm>
        </p:spPr>
        <p:txBody>
          <a:bodyPr/>
          <a:lstStyle/>
          <a:p>
            <a:r>
              <a:rPr lang="en-GB" dirty="0" smtClean="0"/>
              <a:t>What is important</a:t>
            </a:r>
            <a:endParaRPr lang="en-US" dirty="0"/>
          </a:p>
        </p:txBody>
      </p:sp>
      <p:sp>
        <p:nvSpPr>
          <p:cNvPr id="3" name="Content Placeholder 2"/>
          <p:cNvSpPr>
            <a:spLocks noGrp="1"/>
          </p:cNvSpPr>
          <p:nvPr>
            <p:ph idx="1"/>
          </p:nvPr>
        </p:nvSpPr>
        <p:spPr>
          <a:xfrm>
            <a:off x="457200" y="1340768"/>
            <a:ext cx="7467600" cy="4525963"/>
          </a:xfrm>
        </p:spPr>
        <p:txBody>
          <a:bodyPr>
            <a:normAutofit/>
          </a:bodyPr>
          <a:lstStyle/>
          <a:p>
            <a:r>
              <a:rPr lang="en-US" sz="3200" dirty="0" smtClean="0"/>
              <a:t>Stirring</a:t>
            </a:r>
          </a:p>
          <a:p>
            <a:pPr lvl="1"/>
            <a:r>
              <a:rPr lang="en-GB" dirty="0" smtClean="0"/>
              <a:t>Prevents scum growth</a:t>
            </a:r>
          </a:p>
          <a:p>
            <a:r>
              <a:rPr lang="en-GB" dirty="0" smtClean="0"/>
              <a:t>Retention Time</a:t>
            </a:r>
          </a:p>
          <a:p>
            <a:pPr lvl="1"/>
            <a:r>
              <a:rPr lang="en-US" sz="2800" dirty="0" smtClean="0"/>
              <a:t>Effected by temperature, dilution, loading rate, etc.</a:t>
            </a:r>
          </a:p>
          <a:p>
            <a:pPr lvl="1"/>
            <a:r>
              <a:rPr lang="en-US" sz="2800" dirty="0" smtClean="0"/>
              <a:t>A normal period for the digestion of dung would be 2 to 4 weeks</a:t>
            </a:r>
          </a:p>
          <a:p>
            <a:pPr lvl="1"/>
            <a:r>
              <a:rPr lang="en-US" sz="2400" dirty="0" smtClean="0"/>
              <a:t>At high temperature bio-digestion occurs faster</a:t>
            </a:r>
          </a:p>
          <a:p>
            <a:pPr lvl="2"/>
            <a:r>
              <a:rPr lang="en-GB" dirty="0" smtClean="0"/>
              <a:t>Between 20</a:t>
            </a:r>
            <a:r>
              <a:rPr lang="en-GB" dirty="0" smtClean="0">
                <a:sym typeface="Symbol"/>
              </a:rPr>
              <a:t></a:t>
            </a:r>
            <a:r>
              <a:rPr lang="en-GB" dirty="0" smtClean="0"/>
              <a:t> and 30</a:t>
            </a:r>
            <a:r>
              <a:rPr lang="en-GB" dirty="0" smtClean="0">
                <a:sym typeface="Symbol"/>
              </a:rPr>
              <a:t></a:t>
            </a:r>
            <a:endParaRPr lang="en-GB" dirty="0" smtClean="0"/>
          </a:p>
          <a:p>
            <a:pPr lvl="1"/>
            <a:endParaRPr lang="en-US" dirty="0" smtClean="0"/>
          </a:p>
          <a:p>
            <a:pPr lvl="1">
              <a:buNone/>
            </a:pPr>
            <a:endParaRPr lang="en-GB" dirty="0" smtClean="0"/>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Biogas isn’t just for rural areas....</a:t>
            </a:r>
            <a:endParaRPr lang="en-US" dirty="0"/>
          </a:p>
        </p:txBody>
      </p:sp>
      <p:sp>
        <p:nvSpPr>
          <p:cNvPr id="4" name="Rounded Rectangular Callout 3"/>
          <p:cNvSpPr/>
          <p:nvPr/>
        </p:nvSpPr>
        <p:spPr>
          <a:xfrm>
            <a:off x="1619672" y="4149080"/>
            <a:ext cx="3240360" cy="936104"/>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Watch </a:t>
            </a:r>
            <a:r>
              <a:rPr lang="en-GB" dirty="0" smtClean="0"/>
              <a:t>video </a:t>
            </a:r>
            <a:r>
              <a:rPr lang="en-GB" dirty="0" smtClean="0"/>
              <a:t>that shows a biogas plant </a:t>
            </a:r>
            <a:r>
              <a:rPr lang="en-GB" dirty="0" smtClean="0"/>
              <a:t>developed by ARTI in </a:t>
            </a:r>
            <a:r>
              <a:rPr lang="en-GB" dirty="0" smtClean="0"/>
              <a:t>Pune.</a:t>
            </a:r>
            <a:endParaRPr lang="en-GB" dirty="0"/>
          </a:p>
        </p:txBody>
      </p:sp>
      <p:pic>
        <p:nvPicPr>
          <p:cNvPr id="6" name="Picture 5" descr="MC900334122[1]"/>
          <p:cNvPicPr/>
          <p:nvPr/>
        </p:nvPicPr>
        <p:blipFill>
          <a:blip r:embed="rId3" cstate="print"/>
          <a:srcRect/>
          <a:stretch>
            <a:fillRect/>
          </a:stretch>
        </p:blipFill>
        <p:spPr bwMode="auto">
          <a:xfrm>
            <a:off x="7092280" y="4221088"/>
            <a:ext cx="1448941"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a:t>
            </a:r>
            <a:endParaRPr lang="en-US" dirty="0"/>
          </a:p>
        </p:txBody>
      </p:sp>
      <p:sp>
        <p:nvSpPr>
          <p:cNvPr id="3" name="Content Placeholder 2"/>
          <p:cNvSpPr>
            <a:spLocks noGrp="1"/>
          </p:cNvSpPr>
          <p:nvPr>
            <p:ph idx="1"/>
          </p:nvPr>
        </p:nvSpPr>
        <p:spPr>
          <a:xfrm>
            <a:off x="395536" y="1556793"/>
            <a:ext cx="7467600" cy="2880320"/>
          </a:xfrm>
        </p:spPr>
        <p:txBody>
          <a:bodyPr/>
          <a:lstStyle/>
          <a:p>
            <a:r>
              <a:rPr lang="en-GB" dirty="0" smtClean="0"/>
              <a:t>1x                    =3kW hours of electricity</a:t>
            </a:r>
          </a:p>
          <a:p>
            <a:r>
              <a:rPr lang="en-GB" dirty="0" smtClean="0"/>
              <a:t> Save on fossil fuels</a:t>
            </a:r>
          </a:p>
          <a:p>
            <a:r>
              <a:rPr lang="en-GB" dirty="0" smtClean="0"/>
              <a:t>Save time collecting fuels</a:t>
            </a:r>
          </a:p>
          <a:p>
            <a:r>
              <a:rPr lang="en-GB" dirty="0" smtClean="0"/>
              <a:t>Improve hygienic conditions</a:t>
            </a:r>
          </a:p>
          <a:p>
            <a:r>
              <a:rPr lang="en-GB" dirty="0" smtClean="0"/>
              <a:t>Reduce pollution</a:t>
            </a:r>
          </a:p>
        </p:txBody>
      </p:sp>
      <p:pic>
        <p:nvPicPr>
          <p:cNvPr id="4" name="Picture 2" descr="C:\Program Files\Microsoft Office\MEDIA\CAGCAT10\j0149627.wmf"/>
          <p:cNvPicPr>
            <a:picLocks noChangeAspect="1" noChangeArrowheads="1"/>
          </p:cNvPicPr>
          <p:nvPr/>
        </p:nvPicPr>
        <p:blipFill>
          <a:blip r:embed="rId2" cstate="print"/>
          <a:srcRect/>
          <a:stretch>
            <a:fillRect/>
          </a:stretch>
        </p:blipFill>
        <p:spPr bwMode="auto">
          <a:xfrm>
            <a:off x="1785056" y="1268760"/>
            <a:ext cx="1418792" cy="1008112"/>
          </a:xfrm>
          <a:prstGeom prst="rect">
            <a:avLst/>
          </a:prstGeom>
          <a:noFill/>
        </p:spPr>
      </p:pic>
      <p:pic>
        <p:nvPicPr>
          <p:cNvPr id="5" name="Picture 3" descr="F:\EWB\Biogas\deforestation-2.jpg"/>
          <p:cNvPicPr>
            <a:picLocks noChangeAspect="1" noChangeArrowheads="1"/>
          </p:cNvPicPr>
          <p:nvPr/>
        </p:nvPicPr>
        <p:blipFill>
          <a:blip r:embed="rId3" cstate="print"/>
          <a:srcRect/>
          <a:stretch>
            <a:fillRect/>
          </a:stretch>
        </p:blipFill>
        <p:spPr bwMode="auto">
          <a:xfrm>
            <a:off x="2555776" y="4365104"/>
            <a:ext cx="2101416" cy="1400944"/>
          </a:xfrm>
          <a:prstGeom prst="rect">
            <a:avLst/>
          </a:prstGeom>
          <a:noFill/>
        </p:spPr>
      </p:pic>
      <p:pic>
        <p:nvPicPr>
          <p:cNvPr id="6148" name="Picture 4" descr="F:\EWB\Biogas\fertiliser.JPG"/>
          <p:cNvPicPr>
            <a:picLocks noChangeAspect="1" noChangeArrowheads="1"/>
          </p:cNvPicPr>
          <p:nvPr/>
        </p:nvPicPr>
        <p:blipFill>
          <a:blip r:embed="rId4" cstate="print"/>
          <a:srcRect/>
          <a:stretch>
            <a:fillRect/>
          </a:stretch>
        </p:blipFill>
        <p:spPr bwMode="auto">
          <a:xfrm>
            <a:off x="5292080" y="4005064"/>
            <a:ext cx="1529580" cy="2038748"/>
          </a:xfrm>
          <a:prstGeom prst="rect">
            <a:avLst/>
          </a:prstGeom>
          <a:noFill/>
        </p:spPr>
      </p:pic>
      <p:pic>
        <p:nvPicPr>
          <p:cNvPr id="9" name="Picture 3" descr="F:\EWB\Biogas\ruppees.jpg"/>
          <p:cNvPicPr>
            <a:picLocks noChangeAspect="1" noChangeArrowheads="1"/>
          </p:cNvPicPr>
          <p:nvPr/>
        </p:nvPicPr>
        <p:blipFill>
          <a:blip r:embed="rId5" cstate="print"/>
          <a:srcRect/>
          <a:stretch>
            <a:fillRect/>
          </a:stretch>
        </p:blipFill>
        <p:spPr bwMode="auto">
          <a:xfrm>
            <a:off x="611560" y="4653136"/>
            <a:ext cx="1080120" cy="1080120"/>
          </a:xfrm>
          <a:prstGeom prst="rect">
            <a:avLst/>
          </a:prstGeom>
          <a:noFill/>
        </p:spPr>
      </p:pic>
      <p:sp>
        <p:nvSpPr>
          <p:cNvPr id="10" name="TextBox 9"/>
          <p:cNvSpPr txBox="1"/>
          <p:nvPr/>
        </p:nvSpPr>
        <p:spPr>
          <a:xfrm>
            <a:off x="467544" y="5733256"/>
            <a:ext cx="1800200" cy="369332"/>
          </a:xfrm>
          <a:prstGeom prst="rect">
            <a:avLst/>
          </a:prstGeom>
          <a:noFill/>
        </p:spPr>
        <p:txBody>
          <a:bodyPr wrap="square" rtlCol="0">
            <a:spAutoFit/>
          </a:bodyPr>
          <a:lstStyle/>
          <a:p>
            <a:r>
              <a:rPr lang="en-GB" b="1" dirty="0" smtClean="0"/>
              <a:t>Save Money</a:t>
            </a:r>
            <a:endParaRPr lang="en-US" b="1" dirty="0"/>
          </a:p>
        </p:txBody>
      </p:sp>
      <p:sp>
        <p:nvSpPr>
          <p:cNvPr id="11" name="TextBox 10"/>
          <p:cNvSpPr txBox="1"/>
          <p:nvPr/>
        </p:nvSpPr>
        <p:spPr>
          <a:xfrm>
            <a:off x="2483768" y="5805264"/>
            <a:ext cx="2160240" cy="369332"/>
          </a:xfrm>
          <a:prstGeom prst="rect">
            <a:avLst/>
          </a:prstGeom>
          <a:noFill/>
        </p:spPr>
        <p:txBody>
          <a:bodyPr wrap="square" rtlCol="0">
            <a:spAutoFit/>
          </a:bodyPr>
          <a:lstStyle/>
          <a:p>
            <a:r>
              <a:rPr lang="en-GB" b="1" dirty="0" smtClean="0"/>
              <a:t>Protect Forests</a:t>
            </a:r>
          </a:p>
        </p:txBody>
      </p:sp>
      <p:sp>
        <p:nvSpPr>
          <p:cNvPr id="12" name="TextBox 11"/>
          <p:cNvSpPr txBox="1"/>
          <p:nvPr/>
        </p:nvSpPr>
        <p:spPr>
          <a:xfrm>
            <a:off x="5220072" y="6021288"/>
            <a:ext cx="2160240" cy="646331"/>
          </a:xfrm>
          <a:prstGeom prst="rect">
            <a:avLst/>
          </a:prstGeom>
          <a:noFill/>
        </p:spPr>
        <p:txBody>
          <a:bodyPr wrap="square" rtlCol="0">
            <a:spAutoFit/>
          </a:bodyPr>
          <a:lstStyle/>
          <a:p>
            <a:r>
              <a:rPr lang="en-GB" b="1" dirty="0" smtClean="0"/>
              <a:t>Produce high quality fertiliser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lstStyle/>
          <a:p>
            <a:r>
              <a:rPr lang="en-GB" dirty="0" smtClean="0"/>
              <a:t>Summary Questions</a:t>
            </a:r>
            <a:endParaRPr lang="en-US" dirty="0"/>
          </a:p>
        </p:txBody>
      </p:sp>
      <p:sp>
        <p:nvSpPr>
          <p:cNvPr id="3" name="Content Placeholder 2"/>
          <p:cNvSpPr>
            <a:spLocks noGrp="1"/>
          </p:cNvSpPr>
          <p:nvPr>
            <p:ph idx="1"/>
          </p:nvPr>
        </p:nvSpPr>
        <p:spPr>
          <a:xfrm>
            <a:off x="251520" y="908720"/>
            <a:ext cx="7848872" cy="4525963"/>
          </a:xfrm>
        </p:spPr>
        <p:txBody>
          <a:bodyPr>
            <a:normAutofit lnSpcReduction="10000"/>
          </a:bodyPr>
          <a:lstStyle/>
          <a:p>
            <a:pPr marL="550926" indent="-514350">
              <a:buFont typeface="+mj-lt"/>
              <a:buAutoNum type="arabicPeriod"/>
            </a:pPr>
            <a:r>
              <a:rPr lang="en-GB" dirty="0" smtClean="0"/>
              <a:t>Why is energy transferred?</a:t>
            </a:r>
          </a:p>
          <a:p>
            <a:pPr marL="550926" indent="-514350">
              <a:buFont typeface="+mj-lt"/>
              <a:buAutoNum type="arabicPeriod"/>
            </a:pPr>
            <a:r>
              <a:rPr lang="en-GB" dirty="0" smtClean="0"/>
              <a:t>What happens in terms of energy when you hit your hand on a table?</a:t>
            </a:r>
          </a:p>
          <a:p>
            <a:pPr marL="550926" indent="-514350">
              <a:buFont typeface="+mj-lt"/>
              <a:buAutoNum type="arabicPeriod"/>
            </a:pPr>
            <a:r>
              <a:rPr lang="en-GB" dirty="0" smtClean="0"/>
              <a:t>Why is it important to use alternative energy?</a:t>
            </a:r>
          </a:p>
          <a:p>
            <a:pPr marL="550926" indent="-514350">
              <a:buFont typeface="+mj-lt"/>
              <a:buAutoNum type="arabicPeriod"/>
            </a:pPr>
            <a:r>
              <a:rPr lang="en-GB" dirty="0" smtClean="0"/>
              <a:t>Explain what two nutrients are important in a biomass plant and why?</a:t>
            </a:r>
          </a:p>
          <a:p>
            <a:pPr marL="550926" indent="-514350">
              <a:buFont typeface="+mj-lt"/>
              <a:buAutoNum type="arabicPeriod"/>
            </a:pPr>
            <a:r>
              <a:rPr lang="en-GB" dirty="0" smtClean="0"/>
              <a:t>Briefly explain what is happening in this picture.</a:t>
            </a:r>
          </a:p>
          <a:p>
            <a:pPr marL="550926" indent="-514350">
              <a:buFont typeface="+mj-lt"/>
              <a:buAutoNum type="arabicPeriod"/>
            </a:pPr>
            <a:endParaRPr lang="en-GB" dirty="0" smtClean="0"/>
          </a:p>
          <a:p>
            <a:pPr marL="550926" indent="-514350">
              <a:buFont typeface="+mj-lt"/>
              <a:buAutoNum type="arabicPeriod"/>
            </a:pPr>
            <a:endParaRPr lang="en-GB" dirty="0" smtClean="0"/>
          </a:p>
          <a:p>
            <a:pPr marL="550926" indent="-514350">
              <a:buFont typeface="+mj-lt"/>
              <a:buAutoNum type="arabicPeriod"/>
            </a:pPr>
            <a:endParaRPr lang="en-GB" dirty="0" smtClean="0"/>
          </a:p>
          <a:p>
            <a:pPr marL="550926" indent="-514350">
              <a:buFont typeface="+mj-lt"/>
              <a:buAutoNum type="arabicPeriod"/>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987824" y="4638589"/>
            <a:ext cx="2882080" cy="2127971"/>
          </a:xfrm>
          <a:prstGeom prst="rect">
            <a:avLst/>
          </a:prstGeom>
          <a:noFill/>
          <a:ln w="9525">
            <a:noFill/>
            <a:miter lim="800000"/>
            <a:headEnd/>
            <a:tailEnd/>
          </a:ln>
        </p:spPr>
      </p:pic>
      <p:grpSp>
        <p:nvGrpSpPr>
          <p:cNvPr id="5" name="Group 4"/>
          <p:cNvGrpSpPr/>
          <p:nvPr/>
        </p:nvGrpSpPr>
        <p:grpSpPr>
          <a:xfrm>
            <a:off x="6084168" y="476672"/>
            <a:ext cx="1041940" cy="908720"/>
            <a:chOff x="5866476" y="3933056"/>
            <a:chExt cx="3131840" cy="2924944"/>
          </a:xfrm>
        </p:grpSpPr>
        <p:pic>
          <p:nvPicPr>
            <p:cNvPr id="6" name="Picture 2" descr="F:\EWB\Biogas\world.jpeg"/>
            <p:cNvPicPr>
              <a:picLocks noChangeAspect="1" noChangeArrowheads="1"/>
            </p:cNvPicPr>
            <p:nvPr/>
          </p:nvPicPr>
          <p:blipFill>
            <a:blip r:embed="rId3" cstate="print"/>
            <a:srcRect/>
            <a:stretch>
              <a:fillRect/>
            </a:stretch>
          </p:blipFill>
          <p:spPr bwMode="auto">
            <a:xfrm>
              <a:off x="6372200" y="4293096"/>
              <a:ext cx="2152650" cy="2124075"/>
            </a:xfrm>
            <a:prstGeom prst="rect">
              <a:avLst/>
            </a:prstGeom>
            <a:noFill/>
          </p:spPr>
        </p:pic>
        <p:sp>
          <p:nvSpPr>
            <p:cNvPr id="7" name="Oval 6"/>
            <p:cNvSpPr/>
            <p:nvPr/>
          </p:nvSpPr>
          <p:spPr>
            <a:xfrm>
              <a:off x="5866476" y="3933056"/>
              <a:ext cx="3131840" cy="2924944"/>
            </a:xfrm>
            <a:prstGeom prst="ellipse">
              <a:avLst/>
            </a:prstGeom>
            <a:no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descr="F:\EWB\Biogas\rub hands.jpeg"/>
          <p:cNvPicPr>
            <a:picLocks noChangeAspect="1" noChangeArrowheads="1"/>
          </p:cNvPicPr>
          <p:nvPr/>
        </p:nvPicPr>
        <p:blipFill>
          <a:blip r:embed="rId4" cstate="print"/>
          <a:srcRect/>
          <a:stretch>
            <a:fillRect/>
          </a:stretch>
        </p:blipFill>
        <p:spPr bwMode="auto">
          <a:xfrm>
            <a:off x="8286873" y="1196752"/>
            <a:ext cx="857127" cy="1062838"/>
          </a:xfrm>
          <a:prstGeom prst="rect">
            <a:avLst/>
          </a:prstGeom>
          <a:noFill/>
        </p:spPr>
      </p:pic>
      <p:pic>
        <p:nvPicPr>
          <p:cNvPr id="9" name="Picture 3" descr="F:\EWB\Biogas\ruppees.jpg"/>
          <p:cNvPicPr>
            <a:picLocks noChangeAspect="1" noChangeArrowheads="1"/>
          </p:cNvPicPr>
          <p:nvPr/>
        </p:nvPicPr>
        <p:blipFill>
          <a:blip r:embed="rId5" cstate="print"/>
          <a:srcRect/>
          <a:stretch>
            <a:fillRect/>
          </a:stretch>
        </p:blipFill>
        <p:spPr bwMode="auto">
          <a:xfrm>
            <a:off x="8207896" y="2420888"/>
            <a:ext cx="93610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900334122[1]"/>
          <p:cNvPicPr/>
          <p:nvPr/>
        </p:nvPicPr>
        <p:blipFill>
          <a:blip r:embed="rId2" cstate="print"/>
          <a:srcRect/>
          <a:stretch>
            <a:fillRect/>
          </a:stretch>
        </p:blipFill>
        <p:spPr bwMode="auto">
          <a:xfrm>
            <a:off x="7118995" y="1916832"/>
            <a:ext cx="2025005" cy="2952328"/>
          </a:xfrm>
          <a:prstGeom prst="rect">
            <a:avLst/>
          </a:prstGeom>
          <a:noFill/>
          <a:ln w="9525">
            <a:noFill/>
            <a:miter lim="800000"/>
            <a:headEnd/>
            <a:tailEnd/>
          </a:ln>
        </p:spPr>
      </p:pic>
      <p:sp>
        <p:nvSpPr>
          <p:cNvPr id="5" name="Rounded Rectangular Callout 4"/>
          <p:cNvSpPr/>
          <p:nvPr/>
        </p:nvSpPr>
        <p:spPr>
          <a:xfrm>
            <a:off x="251520" y="836712"/>
            <a:ext cx="4680520" cy="4464496"/>
          </a:xfrm>
          <a:prstGeom prst="wedgeRoundRectCallout">
            <a:avLst>
              <a:gd name="adj1" fmla="val 97466"/>
              <a:gd name="adj2" fmla="val -1401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We now know what energy is and why it is important to use alternative energy. We also know that biogas is an alternative energy, so lets look now at how we can construct a biogas plant to begin producing this important energy!</a:t>
            </a:r>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can be dangerous..</a:t>
            </a:r>
            <a:endParaRPr lang="en-US" dirty="0"/>
          </a:p>
        </p:txBody>
      </p:sp>
      <p:sp>
        <p:nvSpPr>
          <p:cNvPr id="3" name="Content Placeholder 2"/>
          <p:cNvSpPr>
            <a:spLocks noGrp="1"/>
          </p:cNvSpPr>
          <p:nvPr>
            <p:ph idx="1"/>
          </p:nvPr>
        </p:nvSpPr>
        <p:spPr>
          <a:xfrm>
            <a:off x="0" y="3140968"/>
            <a:ext cx="9144000" cy="4752528"/>
          </a:xfrm>
        </p:spPr>
        <p:txBody>
          <a:bodyPr>
            <a:normAutofit/>
          </a:bodyPr>
          <a:lstStyle/>
          <a:p>
            <a:pPr lvl="1">
              <a:buNone/>
            </a:pPr>
            <a:endParaRPr lang="en-GB" dirty="0" smtClean="0"/>
          </a:p>
          <a:p>
            <a:pPr lvl="1">
              <a:buNone/>
            </a:pPr>
            <a:r>
              <a:rPr lang="en-GB" sz="3200" dirty="0" smtClean="0"/>
              <a:t>In bombs, Chemical energy is transferred to light, heat and radioactive energy which can cause great harm and endanger many people’s lives.</a:t>
            </a:r>
          </a:p>
          <a:p>
            <a:pPr lvl="1">
              <a:buNone/>
            </a:pPr>
            <a:endParaRPr lang="en-GB" dirty="0" smtClean="0"/>
          </a:p>
        </p:txBody>
      </p:sp>
      <p:pic>
        <p:nvPicPr>
          <p:cNvPr id="5" name="Picture 4" descr="MC900334122[1]"/>
          <p:cNvPicPr/>
          <p:nvPr/>
        </p:nvPicPr>
        <p:blipFill>
          <a:blip r:embed="rId3" cstate="print"/>
          <a:srcRect/>
          <a:stretch>
            <a:fillRect/>
          </a:stretch>
        </p:blipFill>
        <p:spPr bwMode="auto">
          <a:xfrm>
            <a:off x="7308304" y="1772816"/>
            <a:ext cx="1448941" cy="1459235"/>
          </a:xfrm>
          <a:prstGeom prst="rect">
            <a:avLst/>
          </a:prstGeom>
          <a:noFill/>
          <a:ln w="9525">
            <a:noFill/>
            <a:miter lim="800000"/>
            <a:headEnd/>
            <a:tailEnd/>
          </a:ln>
        </p:spPr>
      </p:pic>
      <p:sp>
        <p:nvSpPr>
          <p:cNvPr id="6" name="Rounded Rectangular Callout 5"/>
          <p:cNvSpPr/>
          <p:nvPr/>
        </p:nvSpPr>
        <p:spPr>
          <a:xfrm>
            <a:off x="3131840" y="1556792"/>
            <a:ext cx="3168352" cy="1152128"/>
          </a:xfrm>
          <a:prstGeom prst="wedgeRoundRectCallout">
            <a:avLst>
              <a:gd name="adj1" fmla="val 91412"/>
              <a:gd name="adj2" fmla="val -728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Energy Can be useful as well !!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Energy?</a:t>
            </a:r>
            <a:endParaRPr lang="en-US" dirty="0"/>
          </a:p>
        </p:txBody>
      </p:sp>
      <p:sp>
        <p:nvSpPr>
          <p:cNvPr id="3" name="Content Placeholder 2"/>
          <p:cNvSpPr>
            <a:spLocks noGrp="1"/>
          </p:cNvSpPr>
          <p:nvPr>
            <p:ph idx="1"/>
          </p:nvPr>
        </p:nvSpPr>
        <p:spPr>
          <a:xfrm>
            <a:off x="467544" y="1556793"/>
            <a:ext cx="6264696" cy="648072"/>
          </a:xfrm>
        </p:spPr>
        <p:txBody>
          <a:bodyPr>
            <a:normAutofit/>
          </a:bodyPr>
          <a:lstStyle/>
          <a:p>
            <a:r>
              <a:rPr lang="en-GB" dirty="0" smtClean="0"/>
              <a:t>What types are there?</a:t>
            </a:r>
          </a:p>
          <a:p>
            <a:pPr lvl="1">
              <a:buNone/>
            </a:pPr>
            <a:endParaRPr lang="en-GB" dirty="0" smtClean="0"/>
          </a:p>
        </p:txBody>
      </p:sp>
      <p:sp>
        <p:nvSpPr>
          <p:cNvPr id="10" name="TextBox 9"/>
          <p:cNvSpPr txBox="1"/>
          <p:nvPr/>
        </p:nvSpPr>
        <p:spPr>
          <a:xfrm>
            <a:off x="467544" y="4509120"/>
            <a:ext cx="1512168" cy="369332"/>
          </a:xfrm>
          <a:prstGeom prst="rect">
            <a:avLst/>
          </a:prstGeom>
          <a:noFill/>
        </p:spPr>
        <p:txBody>
          <a:bodyPr wrap="square" rtlCol="0">
            <a:spAutoFit/>
          </a:bodyPr>
          <a:lstStyle/>
          <a:p>
            <a:r>
              <a:rPr lang="en-GB" dirty="0" smtClean="0"/>
              <a:t>Light &amp; Heat</a:t>
            </a:r>
            <a:endParaRPr lang="en-US" dirty="0"/>
          </a:p>
        </p:txBody>
      </p:sp>
      <p:sp>
        <p:nvSpPr>
          <p:cNvPr id="11" name="TextBox 10"/>
          <p:cNvSpPr txBox="1"/>
          <p:nvPr/>
        </p:nvSpPr>
        <p:spPr>
          <a:xfrm>
            <a:off x="2555776" y="4509120"/>
            <a:ext cx="1512168" cy="646331"/>
          </a:xfrm>
          <a:prstGeom prst="rect">
            <a:avLst/>
          </a:prstGeom>
          <a:noFill/>
        </p:spPr>
        <p:txBody>
          <a:bodyPr wrap="square" rtlCol="0">
            <a:spAutoFit/>
          </a:bodyPr>
          <a:lstStyle/>
          <a:p>
            <a:r>
              <a:rPr lang="en-GB" dirty="0" smtClean="0"/>
              <a:t>Kinetic &amp; Electrical</a:t>
            </a:r>
            <a:endParaRPr lang="en-US" dirty="0"/>
          </a:p>
        </p:txBody>
      </p:sp>
      <p:sp>
        <p:nvSpPr>
          <p:cNvPr id="12" name="TextBox 11"/>
          <p:cNvSpPr txBox="1"/>
          <p:nvPr/>
        </p:nvSpPr>
        <p:spPr>
          <a:xfrm>
            <a:off x="5076056" y="4149080"/>
            <a:ext cx="1512168" cy="369332"/>
          </a:xfrm>
          <a:prstGeom prst="rect">
            <a:avLst/>
          </a:prstGeom>
          <a:noFill/>
        </p:spPr>
        <p:txBody>
          <a:bodyPr wrap="square" rtlCol="0">
            <a:spAutoFit/>
          </a:bodyPr>
          <a:lstStyle/>
          <a:p>
            <a:r>
              <a:rPr lang="en-GB" dirty="0" smtClean="0"/>
              <a:t>Potential</a:t>
            </a:r>
            <a:endParaRPr lang="en-US" dirty="0"/>
          </a:p>
        </p:txBody>
      </p:sp>
      <p:sp>
        <p:nvSpPr>
          <p:cNvPr id="13" name="TextBox 12"/>
          <p:cNvSpPr txBox="1"/>
          <p:nvPr/>
        </p:nvSpPr>
        <p:spPr>
          <a:xfrm>
            <a:off x="2051720" y="5229200"/>
            <a:ext cx="1512168" cy="369332"/>
          </a:xfrm>
          <a:prstGeom prst="rect">
            <a:avLst/>
          </a:prstGeom>
          <a:noFill/>
        </p:spPr>
        <p:txBody>
          <a:bodyPr wrap="square" rtlCol="0">
            <a:spAutoFit/>
          </a:bodyPr>
          <a:lstStyle/>
          <a:p>
            <a:r>
              <a:rPr lang="en-GB" dirty="0" smtClean="0"/>
              <a:t>Sound</a:t>
            </a:r>
            <a:endParaRPr lang="en-US" dirty="0"/>
          </a:p>
        </p:txBody>
      </p:sp>
      <p:sp>
        <p:nvSpPr>
          <p:cNvPr id="14" name="TextBox 13"/>
          <p:cNvSpPr txBox="1"/>
          <p:nvPr/>
        </p:nvSpPr>
        <p:spPr>
          <a:xfrm>
            <a:off x="5220072" y="6488668"/>
            <a:ext cx="1368152" cy="369332"/>
          </a:xfrm>
          <a:prstGeom prst="rect">
            <a:avLst/>
          </a:prstGeom>
          <a:noFill/>
        </p:spPr>
        <p:txBody>
          <a:bodyPr wrap="square" rtlCol="0">
            <a:spAutoFit/>
          </a:bodyPr>
          <a:lstStyle/>
          <a:p>
            <a:r>
              <a:rPr lang="en-GB" dirty="0" smtClean="0"/>
              <a:t>Chemical</a:t>
            </a:r>
            <a:endParaRPr lang="en-US" dirty="0"/>
          </a:p>
        </p:txBody>
      </p:sp>
      <p:pic>
        <p:nvPicPr>
          <p:cNvPr id="1026" name="Picture 2" descr="C:\Program Files\Microsoft Office\MEDIA\CAGCAT10\j0297707.wmf"/>
          <p:cNvPicPr>
            <a:picLocks noChangeAspect="1" noChangeArrowheads="1"/>
          </p:cNvPicPr>
          <p:nvPr/>
        </p:nvPicPr>
        <p:blipFill>
          <a:blip r:embed="rId3" cstate="print"/>
          <a:srcRect/>
          <a:stretch>
            <a:fillRect/>
          </a:stretch>
        </p:blipFill>
        <p:spPr bwMode="auto">
          <a:xfrm>
            <a:off x="467544" y="2492896"/>
            <a:ext cx="1479499" cy="1820570"/>
          </a:xfrm>
          <a:prstGeom prst="rect">
            <a:avLst/>
          </a:prstGeom>
          <a:noFill/>
        </p:spPr>
      </p:pic>
      <p:pic>
        <p:nvPicPr>
          <p:cNvPr id="1027" name="Picture 3" descr="C:\Users\Emma\AppData\Local\Microsoft\Windows\Temporary Internet Files\Content.IE5\G2LYJ4BC\MP900405146[1].jpg"/>
          <p:cNvPicPr>
            <a:picLocks noChangeAspect="1" noChangeArrowheads="1"/>
          </p:cNvPicPr>
          <p:nvPr/>
        </p:nvPicPr>
        <p:blipFill>
          <a:blip r:embed="rId4" cstate="print"/>
          <a:srcRect/>
          <a:stretch>
            <a:fillRect/>
          </a:stretch>
        </p:blipFill>
        <p:spPr bwMode="auto">
          <a:xfrm>
            <a:off x="2483768" y="2132856"/>
            <a:ext cx="1589829" cy="2376264"/>
          </a:xfrm>
          <a:prstGeom prst="rect">
            <a:avLst/>
          </a:prstGeom>
          <a:noFill/>
        </p:spPr>
      </p:pic>
      <p:pic>
        <p:nvPicPr>
          <p:cNvPr id="1031" name="Picture 7" descr="stock photo : Springs. Stretched and compressed springs on a white background."/>
          <p:cNvPicPr>
            <a:picLocks noChangeAspect="1" noChangeArrowheads="1"/>
          </p:cNvPicPr>
          <p:nvPr/>
        </p:nvPicPr>
        <p:blipFill>
          <a:blip r:embed="rId5" cstate="print"/>
          <a:srcRect/>
          <a:stretch>
            <a:fillRect/>
          </a:stretch>
        </p:blipFill>
        <p:spPr bwMode="auto">
          <a:xfrm>
            <a:off x="4860032" y="1340768"/>
            <a:ext cx="1910013" cy="2703935"/>
          </a:xfrm>
          <a:prstGeom prst="rect">
            <a:avLst/>
          </a:prstGeom>
          <a:noFill/>
        </p:spPr>
      </p:pic>
      <p:pic>
        <p:nvPicPr>
          <p:cNvPr id="1033" name="Picture 9" descr="stock photo : Different laboratory glassware with color liquid and with reflection isolated on white"/>
          <p:cNvPicPr>
            <a:picLocks noChangeAspect="1" noChangeArrowheads="1"/>
          </p:cNvPicPr>
          <p:nvPr/>
        </p:nvPicPr>
        <p:blipFill>
          <a:blip r:embed="rId6" cstate="print"/>
          <a:srcRect/>
          <a:stretch>
            <a:fillRect/>
          </a:stretch>
        </p:blipFill>
        <p:spPr bwMode="auto">
          <a:xfrm>
            <a:off x="5004048" y="4689139"/>
            <a:ext cx="1800200" cy="1620181"/>
          </a:xfrm>
          <a:prstGeom prst="rect">
            <a:avLst/>
          </a:prstGeom>
          <a:noFill/>
        </p:spPr>
      </p:pic>
      <p:pic>
        <p:nvPicPr>
          <p:cNvPr id="36866" name="Picture 2" descr="AL_LISTEN! by paro - THIS IS AL LISTENING TO SOMETHING."/>
          <p:cNvPicPr>
            <a:picLocks noChangeAspect="1" noChangeArrowheads="1"/>
          </p:cNvPicPr>
          <p:nvPr/>
        </p:nvPicPr>
        <p:blipFill>
          <a:blip r:embed="rId7" cstate="print"/>
          <a:srcRect b="36497"/>
          <a:stretch>
            <a:fillRect/>
          </a:stretch>
        </p:blipFill>
        <p:spPr bwMode="auto">
          <a:xfrm>
            <a:off x="144016" y="4941168"/>
            <a:ext cx="1907704" cy="1512168"/>
          </a:xfrm>
          <a:prstGeom prst="rect">
            <a:avLst/>
          </a:prstGeom>
          <a:noFill/>
        </p:spPr>
      </p:pic>
      <p:pic>
        <p:nvPicPr>
          <p:cNvPr id="15" name="Picture 2" descr="Stock Photo - overloaded electrical &#10;outlet. fotosearch &#10;- search stock &#10;photos, pictures, &#10;wall murals, images, &#10;and photo clipart"/>
          <p:cNvPicPr>
            <a:picLocks noChangeAspect="1" noChangeArrowheads="1"/>
          </p:cNvPicPr>
          <p:nvPr/>
        </p:nvPicPr>
        <p:blipFill>
          <a:blip r:embed="rId8" cstate="print"/>
          <a:srcRect/>
          <a:stretch>
            <a:fillRect/>
          </a:stretch>
        </p:blipFill>
        <p:spPr bwMode="auto">
          <a:xfrm>
            <a:off x="7164288" y="2852936"/>
            <a:ext cx="1616596" cy="2231868"/>
          </a:xfrm>
          <a:prstGeom prst="rect">
            <a:avLst/>
          </a:prstGeom>
          <a:noFill/>
        </p:spPr>
      </p:pic>
      <p:sp>
        <p:nvSpPr>
          <p:cNvPr id="16" name="TextBox 15"/>
          <p:cNvSpPr txBox="1"/>
          <p:nvPr/>
        </p:nvSpPr>
        <p:spPr>
          <a:xfrm>
            <a:off x="7164288" y="5085184"/>
            <a:ext cx="1368152" cy="369332"/>
          </a:xfrm>
          <a:prstGeom prst="rect">
            <a:avLst/>
          </a:prstGeom>
          <a:noFill/>
        </p:spPr>
        <p:txBody>
          <a:bodyPr wrap="square" rtlCol="0">
            <a:spAutoFit/>
          </a:bodyPr>
          <a:lstStyle/>
          <a:p>
            <a:r>
              <a:rPr lang="en-GB" b="1" dirty="0" smtClean="0"/>
              <a:t>Electrical</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 fill="hold"/>
                                        <p:tgtEl>
                                          <p:spTgt spid="1031"/>
                                        </p:tgtEl>
                                        <p:attrNameLst>
                                          <p:attrName>ppt_x</p:attrName>
                                        </p:attrNameLst>
                                      </p:cBhvr>
                                      <p:tavLst>
                                        <p:tav tm="0">
                                          <p:val>
                                            <p:strVal val="#ppt_x"/>
                                          </p:val>
                                        </p:tav>
                                        <p:tav tm="100000">
                                          <p:val>
                                            <p:strVal val="#ppt_x"/>
                                          </p:val>
                                        </p:tav>
                                      </p:tavLst>
                                    </p:anim>
                                    <p:anim calcmode="lin" valueType="num">
                                      <p:cBhvr additive="base">
                                        <p:cTn id="28" dur="500" fill="hold"/>
                                        <p:tgtEl>
                                          <p:spTgt spid="10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additive="base">
                                        <p:cTn id="37" dur="500" fill="hold"/>
                                        <p:tgtEl>
                                          <p:spTgt spid="1033"/>
                                        </p:tgtEl>
                                        <p:attrNameLst>
                                          <p:attrName>ppt_x</p:attrName>
                                        </p:attrNameLst>
                                      </p:cBhvr>
                                      <p:tavLst>
                                        <p:tav tm="0">
                                          <p:val>
                                            <p:strVal val="#ppt_x"/>
                                          </p:val>
                                        </p:tav>
                                        <p:tav tm="100000">
                                          <p:val>
                                            <p:strVal val="#ppt_x"/>
                                          </p:val>
                                        </p:tav>
                                      </p:tavLst>
                                    </p:anim>
                                    <p:anim calcmode="lin" valueType="num">
                                      <p:cBhvr additive="base">
                                        <p:cTn id="38" dur="500" fill="hold"/>
                                        <p:tgtEl>
                                          <p:spTgt spid="10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866"/>
                                        </p:tgtEl>
                                        <p:attrNameLst>
                                          <p:attrName>style.visibility</p:attrName>
                                        </p:attrNameLst>
                                      </p:cBhvr>
                                      <p:to>
                                        <p:strVal val="visible"/>
                                      </p:to>
                                    </p:set>
                                    <p:anim calcmode="lin" valueType="num">
                                      <p:cBhvr additive="base">
                                        <p:cTn id="47" dur="500" fill="hold"/>
                                        <p:tgtEl>
                                          <p:spTgt spid="36866"/>
                                        </p:tgtEl>
                                        <p:attrNameLst>
                                          <p:attrName>ppt_x</p:attrName>
                                        </p:attrNameLst>
                                      </p:cBhvr>
                                      <p:tavLst>
                                        <p:tav tm="0">
                                          <p:val>
                                            <p:strVal val="#ppt_x"/>
                                          </p:val>
                                        </p:tav>
                                        <p:tav tm="100000">
                                          <p:val>
                                            <p:strVal val="#ppt_x"/>
                                          </p:val>
                                        </p:tav>
                                      </p:tavLst>
                                    </p:anim>
                                    <p:anim calcmode="lin" valueType="num">
                                      <p:cBhvr additive="base">
                                        <p:cTn id="48" dur="500" fill="hold"/>
                                        <p:tgtEl>
                                          <p:spTgt spid="368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create energy?</a:t>
            </a:r>
            <a:br>
              <a:rPr lang="en-GB" dirty="0" smtClean="0"/>
            </a:br>
            <a:endParaRPr lang="en-US" dirty="0"/>
          </a:p>
        </p:txBody>
      </p:sp>
      <p:sp>
        <p:nvSpPr>
          <p:cNvPr id="3" name="Content Placeholder 2"/>
          <p:cNvSpPr>
            <a:spLocks noGrp="1"/>
          </p:cNvSpPr>
          <p:nvPr>
            <p:ph idx="1"/>
          </p:nvPr>
        </p:nvSpPr>
        <p:spPr>
          <a:xfrm>
            <a:off x="395536" y="1484784"/>
            <a:ext cx="7467600" cy="4525963"/>
          </a:xfrm>
        </p:spPr>
        <p:txBody>
          <a:bodyPr/>
          <a:lstStyle/>
          <a:p>
            <a:pPr lvl="1" algn="ctr">
              <a:buNone/>
            </a:pPr>
            <a:r>
              <a:rPr lang="en-GB" sz="4800" dirty="0" smtClean="0"/>
              <a:t>No, energy is conserved.</a:t>
            </a:r>
          </a:p>
          <a:p>
            <a:pPr lvl="1" algn="ctr">
              <a:buNone/>
            </a:pPr>
            <a:r>
              <a:rPr lang="en-GB" sz="4800" dirty="0" smtClean="0"/>
              <a:t>Energy can be transformed but not created.</a:t>
            </a:r>
          </a:p>
          <a:p>
            <a:endParaRPr lang="en-US" dirty="0">
              <a:solidFill>
                <a:srgbClr val="FF0000"/>
              </a:solidFill>
            </a:endParaRPr>
          </a:p>
        </p:txBody>
      </p:sp>
      <p:pic>
        <p:nvPicPr>
          <p:cNvPr id="4" name="Picture 4" descr="stock vector : Modern globe connections network design, vector illustration"/>
          <p:cNvPicPr>
            <a:picLocks noChangeAspect="1" noChangeArrowheads="1"/>
          </p:cNvPicPr>
          <p:nvPr/>
        </p:nvPicPr>
        <p:blipFill>
          <a:blip r:embed="rId3" cstate="print"/>
          <a:srcRect l="16003" t="12046" r="27986" b="28565"/>
          <a:stretch>
            <a:fillRect/>
          </a:stretch>
        </p:blipFill>
        <p:spPr bwMode="auto">
          <a:xfrm>
            <a:off x="251520" y="3933056"/>
            <a:ext cx="2627784" cy="2502651"/>
          </a:xfrm>
          <a:prstGeom prst="rect">
            <a:avLst/>
          </a:prstGeom>
          <a:noFill/>
        </p:spPr>
      </p:pic>
      <p:pic>
        <p:nvPicPr>
          <p:cNvPr id="8" name="Picture 7" descr="MC900334122[1]"/>
          <p:cNvPicPr/>
          <p:nvPr/>
        </p:nvPicPr>
        <p:blipFill>
          <a:blip r:embed="rId4" cstate="print"/>
          <a:srcRect/>
          <a:stretch>
            <a:fillRect/>
          </a:stretch>
        </p:blipFill>
        <p:spPr bwMode="auto">
          <a:xfrm>
            <a:off x="7380312" y="4941168"/>
            <a:ext cx="1448941" cy="1459235"/>
          </a:xfrm>
          <a:prstGeom prst="rect">
            <a:avLst/>
          </a:prstGeom>
          <a:noFill/>
          <a:ln w="9525">
            <a:noFill/>
            <a:miter lim="800000"/>
            <a:headEnd/>
            <a:tailEnd/>
          </a:ln>
        </p:spPr>
      </p:pic>
      <p:sp>
        <p:nvSpPr>
          <p:cNvPr id="9" name="Rounded Rectangular Callout 8"/>
          <p:cNvSpPr/>
          <p:nvPr/>
        </p:nvSpPr>
        <p:spPr>
          <a:xfrm>
            <a:off x="3059832" y="4725144"/>
            <a:ext cx="2880320" cy="864096"/>
          </a:xfrm>
          <a:prstGeom prst="wedgeRoundRectCallout">
            <a:avLst>
              <a:gd name="adj1" fmla="val 99278"/>
              <a:gd name="adj2" fmla="val -685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Do you know any poem about energy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Examples of Energy Transfer</a:t>
            </a:r>
            <a:endParaRPr lang="en-US" dirty="0"/>
          </a:p>
        </p:txBody>
      </p:sp>
      <p:sp>
        <p:nvSpPr>
          <p:cNvPr id="5" name="TextBox 4"/>
          <p:cNvSpPr txBox="1"/>
          <p:nvPr/>
        </p:nvSpPr>
        <p:spPr>
          <a:xfrm>
            <a:off x="755576" y="1844824"/>
            <a:ext cx="5400600" cy="584775"/>
          </a:xfrm>
          <a:prstGeom prst="rect">
            <a:avLst/>
          </a:prstGeom>
          <a:noFill/>
        </p:spPr>
        <p:txBody>
          <a:bodyPr wrap="square" rtlCol="0">
            <a:spAutoFit/>
          </a:bodyPr>
          <a:lstStyle/>
          <a:p>
            <a:r>
              <a:rPr lang="en-GB" sz="3200" b="1" dirty="0" smtClean="0"/>
              <a:t>1. Clap Your Hands</a:t>
            </a:r>
            <a:endParaRPr lang="en-US" sz="3200" b="1" dirty="0"/>
          </a:p>
        </p:txBody>
      </p:sp>
      <p:pic>
        <p:nvPicPr>
          <p:cNvPr id="30722" name="Picture 2" descr="Lady applauding"/>
          <p:cNvPicPr>
            <a:picLocks noChangeAspect="1" noChangeArrowheads="1"/>
          </p:cNvPicPr>
          <p:nvPr/>
        </p:nvPicPr>
        <p:blipFill>
          <a:blip r:embed="rId2" cstate="print"/>
          <a:srcRect/>
          <a:stretch>
            <a:fillRect/>
          </a:stretch>
        </p:blipFill>
        <p:spPr bwMode="auto">
          <a:xfrm>
            <a:off x="5292080" y="1340769"/>
            <a:ext cx="2281435" cy="2136944"/>
          </a:xfrm>
          <a:prstGeom prst="rect">
            <a:avLst/>
          </a:prstGeom>
          <a:noFill/>
        </p:spPr>
      </p:pic>
      <p:pic>
        <p:nvPicPr>
          <p:cNvPr id="13" name="Picture 12" descr="MC900334122[1]"/>
          <p:cNvPicPr/>
          <p:nvPr/>
        </p:nvPicPr>
        <p:blipFill>
          <a:blip r:embed="rId3" cstate="print"/>
          <a:srcRect/>
          <a:stretch>
            <a:fillRect/>
          </a:stretch>
        </p:blipFill>
        <p:spPr bwMode="auto">
          <a:xfrm>
            <a:off x="6444208" y="3645024"/>
            <a:ext cx="1304925" cy="1819275"/>
          </a:xfrm>
          <a:prstGeom prst="rect">
            <a:avLst/>
          </a:prstGeom>
          <a:noFill/>
          <a:ln w="9525">
            <a:noFill/>
            <a:miter lim="800000"/>
            <a:headEnd/>
            <a:tailEnd/>
          </a:ln>
        </p:spPr>
      </p:pic>
      <p:sp>
        <p:nvSpPr>
          <p:cNvPr id="15" name="Rounded Rectangular Callout 14"/>
          <p:cNvSpPr/>
          <p:nvPr/>
        </p:nvSpPr>
        <p:spPr>
          <a:xfrm>
            <a:off x="899592" y="3068960"/>
            <a:ext cx="3528392" cy="2592288"/>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Think about the different types of energy, what energy are we using when we clap our hands  together?</a:t>
            </a:r>
          </a:p>
          <a:p>
            <a:pPr algn="ctr"/>
            <a:r>
              <a:rPr lang="en-GB" dirty="0" smtClean="0"/>
              <a:t>We know that energy cannot be destroyed and only transformed so what energy is this being transformed into?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2"/>
                                        </p:tgtEl>
                                        <p:attrNameLst>
                                          <p:attrName>style.visibility</p:attrName>
                                        </p:attrNameLst>
                                      </p:cBhvr>
                                      <p:to>
                                        <p:strVal val="visible"/>
                                      </p:to>
                                    </p:set>
                                    <p:anim calcmode="lin" valueType="num">
                                      <p:cBhvr additive="base">
                                        <p:cTn id="19" dur="500" fill="hold"/>
                                        <p:tgtEl>
                                          <p:spTgt spid="30722"/>
                                        </p:tgtEl>
                                        <p:attrNameLst>
                                          <p:attrName>ppt_x</p:attrName>
                                        </p:attrNameLst>
                                      </p:cBhvr>
                                      <p:tavLst>
                                        <p:tav tm="0">
                                          <p:val>
                                            <p:strVal val="#ppt_x"/>
                                          </p:val>
                                        </p:tav>
                                        <p:tav tm="100000">
                                          <p:val>
                                            <p:strVal val="#ppt_x"/>
                                          </p:val>
                                        </p:tav>
                                      </p:tavLst>
                                    </p:anim>
                                    <p:anim calcmode="lin" valueType="num">
                                      <p:cBhvr additive="base">
                                        <p:cTn id="20"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mma\AppData\Local\Microsoft\Windows\Temporary Internet Files\Content.IE5\G2LYJ4BC\MP900405146[1].jpg"/>
          <p:cNvPicPr>
            <a:picLocks noChangeAspect="1" noChangeArrowheads="1"/>
          </p:cNvPicPr>
          <p:nvPr/>
        </p:nvPicPr>
        <p:blipFill>
          <a:blip r:embed="rId2" cstate="print"/>
          <a:srcRect/>
          <a:stretch>
            <a:fillRect/>
          </a:stretch>
        </p:blipFill>
        <p:spPr bwMode="auto">
          <a:xfrm>
            <a:off x="467544" y="1916832"/>
            <a:ext cx="820031" cy="1225672"/>
          </a:xfrm>
          <a:prstGeom prst="rect">
            <a:avLst/>
          </a:prstGeom>
          <a:noFill/>
        </p:spPr>
      </p:pic>
      <p:pic>
        <p:nvPicPr>
          <p:cNvPr id="5" name="Picture 2" descr="AL_LISTEN! by paro - THIS IS AL LISTENING TO SOMETHING."/>
          <p:cNvPicPr>
            <a:picLocks noChangeAspect="1" noChangeArrowheads="1"/>
          </p:cNvPicPr>
          <p:nvPr/>
        </p:nvPicPr>
        <p:blipFill>
          <a:blip r:embed="rId3" cstate="print"/>
          <a:srcRect b="36497"/>
          <a:stretch>
            <a:fillRect/>
          </a:stretch>
        </p:blipFill>
        <p:spPr bwMode="auto">
          <a:xfrm>
            <a:off x="2339752" y="3645024"/>
            <a:ext cx="1331640" cy="1055543"/>
          </a:xfrm>
          <a:prstGeom prst="rect">
            <a:avLst/>
          </a:prstGeom>
          <a:noFill/>
        </p:spPr>
      </p:pic>
      <p:pic>
        <p:nvPicPr>
          <p:cNvPr id="10" name="Picture 9" descr="MC900334122[1]"/>
          <p:cNvPicPr/>
          <p:nvPr/>
        </p:nvPicPr>
        <p:blipFill>
          <a:blip r:embed="rId4" cstate="print"/>
          <a:srcRect/>
          <a:stretch>
            <a:fillRect/>
          </a:stretch>
        </p:blipFill>
        <p:spPr bwMode="auto">
          <a:xfrm>
            <a:off x="5868144" y="332656"/>
            <a:ext cx="1952997" cy="3240360"/>
          </a:xfrm>
          <a:prstGeom prst="rect">
            <a:avLst/>
          </a:prstGeom>
          <a:noFill/>
          <a:ln w="9525">
            <a:noFill/>
            <a:miter lim="800000"/>
            <a:headEnd/>
            <a:tailEnd/>
          </a:ln>
        </p:spPr>
      </p:pic>
      <p:sp>
        <p:nvSpPr>
          <p:cNvPr id="12" name="Rounded Rectangular Callout 11"/>
          <p:cNvSpPr/>
          <p:nvPr/>
        </p:nvSpPr>
        <p:spPr>
          <a:xfrm>
            <a:off x="323528" y="188640"/>
            <a:ext cx="3528392" cy="1512168"/>
          </a:xfrm>
          <a:prstGeom prst="wedgeRoundRectCallout">
            <a:avLst>
              <a:gd name="adj1" fmla="val 116687"/>
              <a:gd name="adj2" fmla="val -34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Which one of these do you think is the correct answer? Explain to a friend why you have chosen that answer.</a:t>
            </a:r>
            <a:endParaRPr lang="en-GB" dirty="0"/>
          </a:p>
        </p:txBody>
      </p:sp>
      <p:pic>
        <p:nvPicPr>
          <p:cNvPr id="13" name="Picture 7" descr="stock photo : Springs. Stretched and compressed springs on a white background."/>
          <p:cNvPicPr>
            <a:picLocks noChangeAspect="1" noChangeArrowheads="1"/>
          </p:cNvPicPr>
          <p:nvPr/>
        </p:nvPicPr>
        <p:blipFill>
          <a:blip r:embed="rId5" cstate="print"/>
          <a:srcRect/>
          <a:stretch>
            <a:fillRect/>
          </a:stretch>
        </p:blipFill>
        <p:spPr bwMode="auto">
          <a:xfrm>
            <a:off x="2267744" y="1844824"/>
            <a:ext cx="901901" cy="1276788"/>
          </a:xfrm>
          <a:prstGeom prst="rect">
            <a:avLst/>
          </a:prstGeom>
          <a:noFill/>
        </p:spPr>
      </p:pic>
      <p:sp>
        <p:nvSpPr>
          <p:cNvPr id="15" name="TextBox 14"/>
          <p:cNvSpPr txBox="1"/>
          <p:nvPr/>
        </p:nvSpPr>
        <p:spPr>
          <a:xfrm>
            <a:off x="2195736" y="3212976"/>
            <a:ext cx="1512168" cy="369332"/>
          </a:xfrm>
          <a:prstGeom prst="rect">
            <a:avLst/>
          </a:prstGeom>
          <a:noFill/>
        </p:spPr>
        <p:txBody>
          <a:bodyPr wrap="square" rtlCol="0">
            <a:spAutoFit/>
          </a:bodyPr>
          <a:lstStyle/>
          <a:p>
            <a:r>
              <a:rPr lang="en-GB" b="1" dirty="0" smtClean="0"/>
              <a:t>Potential</a:t>
            </a:r>
            <a:endParaRPr lang="en-US" b="1" dirty="0"/>
          </a:p>
        </p:txBody>
      </p:sp>
      <p:pic>
        <p:nvPicPr>
          <p:cNvPr id="16" name="Picture 9" descr="stock photo : Different laboratory glassware with color liquid and with reflection isolated on white"/>
          <p:cNvPicPr>
            <a:picLocks noChangeAspect="1" noChangeArrowheads="1"/>
          </p:cNvPicPr>
          <p:nvPr/>
        </p:nvPicPr>
        <p:blipFill>
          <a:blip r:embed="rId6" cstate="print"/>
          <a:srcRect/>
          <a:stretch>
            <a:fillRect/>
          </a:stretch>
        </p:blipFill>
        <p:spPr bwMode="auto">
          <a:xfrm>
            <a:off x="467544" y="3573016"/>
            <a:ext cx="1032115" cy="928904"/>
          </a:xfrm>
          <a:prstGeom prst="rect">
            <a:avLst/>
          </a:prstGeom>
          <a:noFill/>
        </p:spPr>
      </p:pic>
      <p:sp>
        <p:nvSpPr>
          <p:cNvPr id="17" name="TextBox 16"/>
          <p:cNvSpPr txBox="1"/>
          <p:nvPr/>
        </p:nvSpPr>
        <p:spPr>
          <a:xfrm>
            <a:off x="395536" y="4581128"/>
            <a:ext cx="1368152" cy="369332"/>
          </a:xfrm>
          <a:prstGeom prst="rect">
            <a:avLst/>
          </a:prstGeom>
          <a:noFill/>
        </p:spPr>
        <p:txBody>
          <a:bodyPr wrap="square" rtlCol="0">
            <a:spAutoFit/>
          </a:bodyPr>
          <a:lstStyle/>
          <a:p>
            <a:r>
              <a:rPr lang="en-GB" b="1" dirty="0" smtClean="0"/>
              <a:t>Chemical</a:t>
            </a:r>
            <a:endParaRPr lang="en-US" b="1" dirty="0"/>
          </a:p>
        </p:txBody>
      </p:sp>
      <p:pic>
        <p:nvPicPr>
          <p:cNvPr id="18" name="Picture 17" descr="C:\Users\Emma\AppData\Local\Microsoft\Windows\Temporary Internet Files\Content.IE5\G2LYJ4BC\MP900405146[1].jpg"/>
          <p:cNvPicPr>
            <a:picLocks noChangeAspect="1" noChangeArrowheads="1"/>
          </p:cNvPicPr>
          <p:nvPr/>
        </p:nvPicPr>
        <p:blipFill>
          <a:blip r:embed="rId7" cstate="print"/>
          <a:srcRect/>
          <a:stretch>
            <a:fillRect/>
          </a:stretch>
        </p:blipFill>
        <p:spPr bwMode="auto">
          <a:xfrm>
            <a:off x="467544" y="4941168"/>
            <a:ext cx="964047" cy="1440928"/>
          </a:xfrm>
          <a:prstGeom prst="rect">
            <a:avLst/>
          </a:prstGeom>
          <a:noFill/>
        </p:spPr>
      </p:pic>
      <p:sp>
        <p:nvSpPr>
          <p:cNvPr id="19" name="TextBox 18"/>
          <p:cNvSpPr txBox="1"/>
          <p:nvPr/>
        </p:nvSpPr>
        <p:spPr>
          <a:xfrm>
            <a:off x="323528" y="3140968"/>
            <a:ext cx="1368152" cy="369332"/>
          </a:xfrm>
          <a:prstGeom prst="rect">
            <a:avLst/>
          </a:prstGeom>
          <a:noFill/>
        </p:spPr>
        <p:txBody>
          <a:bodyPr wrap="square" rtlCol="0">
            <a:spAutoFit/>
          </a:bodyPr>
          <a:lstStyle/>
          <a:p>
            <a:r>
              <a:rPr lang="en-GB" b="1" dirty="0" smtClean="0"/>
              <a:t>Kinetic</a:t>
            </a:r>
            <a:endParaRPr lang="en-US" b="1" dirty="0"/>
          </a:p>
        </p:txBody>
      </p:sp>
      <p:cxnSp>
        <p:nvCxnSpPr>
          <p:cNvPr id="20" name="Straight Arrow Connector 19"/>
          <p:cNvCxnSpPr/>
          <p:nvPr/>
        </p:nvCxnSpPr>
        <p:spPr>
          <a:xfrm>
            <a:off x="1547664" y="3933056"/>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47664" y="5517232"/>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AL_LISTEN! by paro - THIS IS AL LISTENING TO SOMETHING."/>
          <p:cNvPicPr>
            <a:picLocks noChangeAspect="1" noChangeArrowheads="1"/>
          </p:cNvPicPr>
          <p:nvPr/>
        </p:nvPicPr>
        <p:blipFill>
          <a:blip r:embed="rId3" cstate="print"/>
          <a:srcRect b="36497"/>
          <a:stretch>
            <a:fillRect/>
          </a:stretch>
        </p:blipFill>
        <p:spPr bwMode="auto">
          <a:xfrm>
            <a:off x="2339752" y="5157192"/>
            <a:ext cx="1331640" cy="1055543"/>
          </a:xfrm>
          <a:prstGeom prst="rect">
            <a:avLst/>
          </a:prstGeom>
          <a:noFill/>
        </p:spPr>
      </p:pic>
      <p:sp>
        <p:nvSpPr>
          <p:cNvPr id="23" name="TextBox 22"/>
          <p:cNvSpPr txBox="1"/>
          <p:nvPr/>
        </p:nvSpPr>
        <p:spPr>
          <a:xfrm>
            <a:off x="2339752" y="6309320"/>
            <a:ext cx="1368152" cy="369332"/>
          </a:xfrm>
          <a:prstGeom prst="rect">
            <a:avLst/>
          </a:prstGeom>
          <a:noFill/>
        </p:spPr>
        <p:txBody>
          <a:bodyPr wrap="square" rtlCol="0">
            <a:spAutoFit/>
          </a:bodyPr>
          <a:lstStyle/>
          <a:p>
            <a:r>
              <a:rPr lang="en-GB" b="1" dirty="0" smtClean="0"/>
              <a:t>Sound</a:t>
            </a:r>
            <a:endParaRPr lang="en-US" b="1" dirty="0"/>
          </a:p>
        </p:txBody>
      </p:sp>
      <p:sp>
        <p:nvSpPr>
          <p:cNvPr id="24" name="TextBox 23"/>
          <p:cNvSpPr txBox="1"/>
          <p:nvPr/>
        </p:nvSpPr>
        <p:spPr>
          <a:xfrm>
            <a:off x="0" y="2060848"/>
            <a:ext cx="648072" cy="3416320"/>
          </a:xfrm>
          <a:prstGeom prst="rect">
            <a:avLst/>
          </a:prstGeom>
          <a:noFill/>
        </p:spPr>
        <p:txBody>
          <a:bodyPr wrap="square" rtlCol="0">
            <a:spAutoFit/>
          </a:bodyPr>
          <a:lstStyle/>
          <a:p>
            <a:r>
              <a:rPr lang="en-GB" dirty="0" smtClean="0"/>
              <a:t>A.</a:t>
            </a:r>
          </a:p>
          <a:p>
            <a:endParaRPr lang="en-GB" dirty="0" smtClean="0"/>
          </a:p>
          <a:p>
            <a:endParaRPr lang="en-GB" dirty="0" smtClean="0"/>
          </a:p>
          <a:p>
            <a:endParaRPr lang="en-GB" dirty="0" smtClean="0"/>
          </a:p>
          <a:p>
            <a:endParaRPr lang="en-GB" dirty="0" smtClean="0"/>
          </a:p>
          <a:p>
            <a:r>
              <a:rPr lang="en-GB" dirty="0" smtClean="0"/>
              <a:t>B.</a:t>
            </a:r>
          </a:p>
          <a:p>
            <a:endParaRPr lang="en-GB" dirty="0" smtClean="0"/>
          </a:p>
          <a:p>
            <a:endParaRPr lang="en-GB" dirty="0" smtClean="0"/>
          </a:p>
          <a:p>
            <a:endParaRPr lang="en-GB" dirty="0" smtClean="0"/>
          </a:p>
          <a:p>
            <a:endParaRPr lang="en-GB" dirty="0" smtClean="0"/>
          </a:p>
          <a:p>
            <a:endParaRPr lang="en-GB" dirty="0" smtClean="0"/>
          </a:p>
          <a:p>
            <a:r>
              <a:rPr lang="en-GB" dirty="0" smtClean="0"/>
              <a:t>C.</a:t>
            </a:r>
            <a:endParaRPr lang="en-GB" dirty="0"/>
          </a:p>
        </p:txBody>
      </p:sp>
      <p:sp>
        <p:nvSpPr>
          <p:cNvPr id="25" name="TextBox 24"/>
          <p:cNvSpPr txBox="1"/>
          <p:nvPr/>
        </p:nvSpPr>
        <p:spPr>
          <a:xfrm>
            <a:off x="323528" y="6488668"/>
            <a:ext cx="1368152" cy="369332"/>
          </a:xfrm>
          <a:prstGeom prst="rect">
            <a:avLst/>
          </a:prstGeom>
          <a:noFill/>
        </p:spPr>
        <p:txBody>
          <a:bodyPr wrap="square" rtlCol="0">
            <a:spAutoFit/>
          </a:bodyPr>
          <a:lstStyle/>
          <a:p>
            <a:r>
              <a:rPr lang="en-GB" b="1" dirty="0" smtClean="0"/>
              <a:t>Kinetic</a:t>
            </a:r>
            <a:endParaRPr lang="en-US" b="1" dirty="0"/>
          </a:p>
        </p:txBody>
      </p:sp>
      <p:sp>
        <p:nvSpPr>
          <p:cNvPr id="26" name="TextBox 25"/>
          <p:cNvSpPr txBox="1"/>
          <p:nvPr/>
        </p:nvSpPr>
        <p:spPr>
          <a:xfrm>
            <a:off x="2339752" y="4725144"/>
            <a:ext cx="1368152" cy="369332"/>
          </a:xfrm>
          <a:prstGeom prst="rect">
            <a:avLst/>
          </a:prstGeom>
          <a:noFill/>
        </p:spPr>
        <p:txBody>
          <a:bodyPr wrap="square" rtlCol="0">
            <a:spAutoFit/>
          </a:bodyPr>
          <a:lstStyle/>
          <a:p>
            <a:r>
              <a:rPr lang="en-GB" b="1" dirty="0" smtClean="0"/>
              <a:t>Sound</a:t>
            </a:r>
            <a:endParaRPr lang="en-US" b="1" dirty="0"/>
          </a:p>
        </p:txBody>
      </p:sp>
      <p:cxnSp>
        <p:nvCxnSpPr>
          <p:cNvPr id="27" name="Straight Arrow Connector 26"/>
          <p:cNvCxnSpPr/>
          <p:nvPr/>
        </p:nvCxnSpPr>
        <p:spPr>
          <a:xfrm>
            <a:off x="1403648" y="2420888"/>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lide(fromBottom)">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lide(fromBottom)">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Bottom)">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lide(fromBottom)">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lide(fromBottom)">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slide(fromBottom)">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slide(fromBottom)">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lide(fromBottom)">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lide(fromBottom)">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slide(fromBottom)">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slide(fromBottom)">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lide(fromBottom)">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slide(fromBottom)">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900334122[1]"/>
          <p:cNvPicPr/>
          <p:nvPr/>
        </p:nvPicPr>
        <p:blipFill>
          <a:blip r:embed="rId2" cstate="print"/>
          <a:srcRect/>
          <a:stretch>
            <a:fillRect/>
          </a:stretch>
        </p:blipFill>
        <p:spPr bwMode="auto">
          <a:xfrm>
            <a:off x="6084168" y="260648"/>
            <a:ext cx="1232917" cy="1584176"/>
          </a:xfrm>
          <a:prstGeom prst="rect">
            <a:avLst/>
          </a:prstGeom>
          <a:noFill/>
          <a:ln w="9525">
            <a:noFill/>
            <a:miter lim="800000"/>
            <a:headEnd/>
            <a:tailEnd/>
          </a:ln>
        </p:spPr>
      </p:pic>
      <p:sp>
        <p:nvSpPr>
          <p:cNvPr id="5" name="Rounded Rectangular Callout 4"/>
          <p:cNvSpPr/>
          <p:nvPr/>
        </p:nvSpPr>
        <p:spPr>
          <a:xfrm>
            <a:off x="251520" y="188640"/>
            <a:ext cx="3528392" cy="1512168"/>
          </a:xfrm>
          <a:prstGeom prst="wedgeRoundRectCallout">
            <a:avLst>
              <a:gd name="adj1" fmla="val 115851"/>
              <a:gd name="adj2" fmla="val -2392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The correct answer was C.</a:t>
            </a:r>
          </a:p>
          <a:p>
            <a:pPr algn="ctr"/>
            <a:r>
              <a:rPr lang="en-GB" dirty="0" smtClean="0"/>
              <a:t>When we clap our hands we use </a:t>
            </a:r>
            <a:r>
              <a:rPr lang="en-GB" b="1" dirty="0" smtClean="0"/>
              <a:t>kinetic energy </a:t>
            </a:r>
            <a:r>
              <a:rPr lang="en-GB" dirty="0" smtClean="0"/>
              <a:t>and transfer it into </a:t>
            </a:r>
            <a:r>
              <a:rPr lang="en-GB" b="1" dirty="0" smtClean="0"/>
              <a:t>sound energy</a:t>
            </a:r>
            <a:r>
              <a:rPr lang="en-GB" dirty="0" smtClean="0"/>
              <a:t>.</a:t>
            </a:r>
          </a:p>
        </p:txBody>
      </p:sp>
      <p:pic>
        <p:nvPicPr>
          <p:cNvPr id="7" name="Picture 6" descr="C:\Users\Emma\AppData\Local\Microsoft\Windows\Temporary Internet Files\Content.IE5\G2LYJ4BC\MP900405146[1].jpg"/>
          <p:cNvPicPr>
            <a:picLocks noChangeAspect="1" noChangeArrowheads="1"/>
          </p:cNvPicPr>
          <p:nvPr/>
        </p:nvPicPr>
        <p:blipFill>
          <a:blip r:embed="rId3" cstate="print"/>
          <a:srcRect/>
          <a:stretch>
            <a:fillRect/>
          </a:stretch>
        </p:blipFill>
        <p:spPr bwMode="auto">
          <a:xfrm>
            <a:off x="2771800" y="1916832"/>
            <a:ext cx="1349460" cy="2016992"/>
          </a:xfrm>
          <a:prstGeom prst="rect">
            <a:avLst/>
          </a:prstGeom>
          <a:noFill/>
        </p:spPr>
      </p:pic>
      <p:cxnSp>
        <p:nvCxnSpPr>
          <p:cNvPr id="8" name="Straight Arrow Connector 7"/>
          <p:cNvCxnSpPr/>
          <p:nvPr/>
        </p:nvCxnSpPr>
        <p:spPr>
          <a:xfrm>
            <a:off x="4211960" y="2636912"/>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AL_LISTEN! by paro - THIS IS AL LISTENING TO SOMETHING."/>
          <p:cNvPicPr>
            <a:picLocks noChangeAspect="1" noChangeArrowheads="1"/>
          </p:cNvPicPr>
          <p:nvPr/>
        </p:nvPicPr>
        <p:blipFill>
          <a:blip r:embed="rId4" cstate="print"/>
          <a:srcRect b="36497"/>
          <a:stretch>
            <a:fillRect/>
          </a:stretch>
        </p:blipFill>
        <p:spPr bwMode="auto">
          <a:xfrm>
            <a:off x="5076056" y="1988840"/>
            <a:ext cx="1967541" cy="1559599"/>
          </a:xfrm>
          <a:prstGeom prst="rect">
            <a:avLst/>
          </a:prstGeom>
          <a:noFill/>
        </p:spPr>
      </p:pic>
      <p:sp>
        <p:nvSpPr>
          <p:cNvPr id="10" name="TextBox 9"/>
          <p:cNvSpPr txBox="1"/>
          <p:nvPr/>
        </p:nvSpPr>
        <p:spPr>
          <a:xfrm>
            <a:off x="2771800" y="4005064"/>
            <a:ext cx="1368152" cy="369332"/>
          </a:xfrm>
          <a:prstGeom prst="rect">
            <a:avLst/>
          </a:prstGeom>
          <a:noFill/>
        </p:spPr>
        <p:txBody>
          <a:bodyPr wrap="square" rtlCol="0">
            <a:spAutoFit/>
          </a:bodyPr>
          <a:lstStyle/>
          <a:p>
            <a:r>
              <a:rPr lang="en-GB" b="1" dirty="0" smtClean="0"/>
              <a:t>Kinetic</a:t>
            </a:r>
            <a:endParaRPr lang="en-US" b="1" dirty="0"/>
          </a:p>
        </p:txBody>
      </p:sp>
      <p:sp>
        <p:nvSpPr>
          <p:cNvPr id="11" name="TextBox 10"/>
          <p:cNvSpPr txBox="1"/>
          <p:nvPr/>
        </p:nvSpPr>
        <p:spPr>
          <a:xfrm>
            <a:off x="5076056" y="3717032"/>
            <a:ext cx="1368152" cy="369332"/>
          </a:xfrm>
          <a:prstGeom prst="rect">
            <a:avLst/>
          </a:prstGeom>
          <a:noFill/>
        </p:spPr>
        <p:txBody>
          <a:bodyPr wrap="square" rtlCol="0">
            <a:spAutoFit/>
          </a:bodyPr>
          <a:lstStyle/>
          <a:p>
            <a:r>
              <a:rPr lang="en-GB" b="1" dirty="0" smtClean="0"/>
              <a:t>Sound</a:t>
            </a:r>
            <a:endParaRPr lang="en-US" b="1" dirty="0"/>
          </a:p>
        </p:txBody>
      </p:sp>
      <p:pic>
        <p:nvPicPr>
          <p:cNvPr id="12" name="Picture 2" descr="Lady applauding"/>
          <p:cNvPicPr>
            <a:picLocks noChangeAspect="1" noChangeArrowheads="1"/>
          </p:cNvPicPr>
          <p:nvPr/>
        </p:nvPicPr>
        <p:blipFill>
          <a:blip r:embed="rId5" cstate="print"/>
          <a:srcRect/>
          <a:stretch>
            <a:fillRect/>
          </a:stretch>
        </p:blipFill>
        <p:spPr bwMode="auto">
          <a:xfrm>
            <a:off x="323528" y="1988840"/>
            <a:ext cx="1633363" cy="1529917"/>
          </a:xfrm>
          <a:prstGeom prst="rect">
            <a:avLst/>
          </a:prstGeom>
          <a:noFill/>
        </p:spPr>
      </p:pic>
      <p:sp>
        <p:nvSpPr>
          <p:cNvPr id="13" name="TextBox 12"/>
          <p:cNvSpPr txBox="1"/>
          <p:nvPr/>
        </p:nvSpPr>
        <p:spPr>
          <a:xfrm>
            <a:off x="2267744" y="2204864"/>
            <a:ext cx="504056" cy="923330"/>
          </a:xfrm>
          <a:prstGeom prst="rect">
            <a:avLst/>
          </a:prstGeom>
          <a:noFill/>
        </p:spPr>
        <p:txBody>
          <a:bodyPr wrap="square" rtlCol="0">
            <a:spAutoFit/>
          </a:bodyPr>
          <a:lstStyle/>
          <a:p>
            <a:r>
              <a:rPr lang="en-GB" sz="5400" dirty="0" smtClean="0">
                <a:solidFill>
                  <a:srgbClr val="FF0000"/>
                </a:solidFill>
              </a:rPr>
              <a:t>:</a:t>
            </a:r>
            <a:endParaRPr lang="en-GB" sz="5400" dirty="0">
              <a:solidFill>
                <a:srgbClr val="FF0000"/>
              </a:solidFill>
            </a:endParaRPr>
          </a:p>
        </p:txBody>
      </p:sp>
      <p:sp>
        <p:nvSpPr>
          <p:cNvPr id="14" name="Rounded Rectangular Callout 13"/>
          <p:cNvSpPr/>
          <p:nvPr/>
        </p:nvSpPr>
        <p:spPr>
          <a:xfrm>
            <a:off x="251520" y="4581128"/>
            <a:ext cx="5400600" cy="1584176"/>
          </a:xfrm>
          <a:prstGeom prst="wedgeRoundRectCallout">
            <a:avLst>
              <a:gd name="adj1" fmla="val 80206"/>
              <a:gd name="adj2" fmla="val -2204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What would happen if we clapped our hands together with more force?</a:t>
            </a:r>
          </a:p>
          <a:p>
            <a:pPr algn="ctr"/>
            <a:r>
              <a:rPr lang="en-GB" dirty="0" smtClean="0"/>
              <a:t>What would happen if we waved our hands together but didn’t clap them?</a:t>
            </a:r>
            <a:endParaRPr lang="en-GB" dirty="0"/>
          </a:p>
        </p:txBody>
      </p:sp>
      <p:pic>
        <p:nvPicPr>
          <p:cNvPr id="15" name="Picture 14" descr="MC900334122[1]"/>
          <p:cNvPicPr/>
          <p:nvPr/>
        </p:nvPicPr>
        <p:blipFill>
          <a:blip r:embed="rId2" cstate="print"/>
          <a:srcRect/>
          <a:stretch>
            <a:fillRect/>
          </a:stretch>
        </p:blipFill>
        <p:spPr bwMode="auto">
          <a:xfrm>
            <a:off x="7308304" y="4365104"/>
            <a:ext cx="1520949" cy="2232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Examples of Energy Transfer</a:t>
            </a:r>
            <a:endParaRPr lang="en-US" dirty="0"/>
          </a:p>
        </p:txBody>
      </p:sp>
      <p:sp>
        <p:nvSpPr>
          <p:cNvPr id="5" name="TextBox 4"/>
          <p:cNvSpPr txBox="1"/>
          <p:nvPr/>
        </p:nvSpPr>
        <p:spPr>
          <a:xfrm>
            <a:off x="755576" y="1844824"/>
            <a:ext cx="5400600" cy="584775"/>
          </a:xfrm>
          <a:prstGeom prst="rect">
            <a:avLst/>
          </a:prstGeom>
          <a:noFill/>
        </p:spPr>
        <p:txBody>
          <a:bodyPr wrap="square" rtlCol="0">
            <a:spAutoFit/>
          </a:bodyPr>
          <a:lstStyle/>
          <a:p>
            <a:r>
              <a:rPr lang="en-GB" sz="3200" b="1" dirty="0" smtClean="0"/>
              <a:t>2. Rub Your Hands</a:t>
            </a:r>
            <a:endParaRPr lang="en-US" sz="3200" b="1" dirty="0"/>
          </a:p>
        </p:txBody>
      </p:sp>
      <p:sp>
        <p:nvSpPr>
          <p:cNvPr id="11" name="TextBox 10"/>
          <p:cNvSpPr txBox="1"/>
          <p:nvPr/>
        </p:nvSpPr>
        <p:spPr>
          <a:xfrm>
            <a:off x="5292080" y="5877272"/>
            <a:ext cx="3563888" cy="369332"/>
          </a:xfrm>
          <a:prstGeom prst="rect">
            <a:avLst/>
          </a:prstGeom>
          <a:noFill/>
        </p:spPr>
        <p:txBody>
          <a:bodyPr wrap="square" rtlCol="0">
            <a:spAutoFit/>
          </a:bodyPr>
          <a:lstStyle/>
          <a:p>
            <a:r>
              <a:rPr lang="en-GB" dirty="0" smtClean="0"/>
              <a:t>(AND SOMETIMES NOISE)</a:t>
            </a:r>
            <a:endParaRPr lang="en-GB" dirty="0"/>
          </a:p>
        </p:txBody>
      </p:sp>
      <p:sp>
        <p:nvSpPr>
          <p:cNvPr id="12" name="TextBox 11"/>
          <p:cNvSpPr txBox="1"/>
          <p:nvPr/>
        </p:nvSpPr>
        <p:spPr>
          <a:xfrm>
            <a:off x="5148064" y="3933056"/>
            <a:ext cx="3779912" cy="1815882"/>
          </a:xfrm>
          <a:prstGeom prst="rect">
            <a:avLst/>
          </a:prstGeom>
          <a:noFill/>
        </p:spPr>
        <p:txBody>
          <a:bodyPr wrap="square" rtlCol="0">
            <a:spAutoFit/>
          </a:bodyPr>
          <a:lstStyle/>
          <a:p>
            <a:r>
              <a:rPr lang="en-GB" sz="2800" dirty="0" smtClean="0"/>
              <a:t>The heat is caused by the kinetic energy transferred to overcome FRICTION </a:t>
            </a:r>
            <a:endParaRPr lang="en-GB" sz="2800" dirty="0"/>
          </a:p>
        </p:txBody>
      </p:sp>
      <p:pic>
        <p:nvPicPr>
          <p:cNvPr id="29698" name="Picture 2" descr="Stock Photo - businessmen rubbing &#10;their hands. fotosearch &#10;- search stock &#10;photos, pictures, &#10;wall murals, images, &#10;and photo clipart"/>
          <p:cNvPicPr>
            <a:picLocks noChangeAspect="1" noChangeArrowheads="1"/>
          </p:cNvPicPr>
          <p:nvPr/>
        </p:nvPicPr>
        <p:blipFill>
          <a:blip r:embed="rId3" cstate="print"/>
          <a:srcRect t="35857" r="19401"/>
          <a:stretch>
            <a:fillRect/>
          </a:stretch>
        </p:blipFill>
        <p:spPr bwMode="auto">
          <a:xfrm>
            <a:off x="4878431" y="1556792"/>
            <a:ext cx="3437985" cy="1977778"/>
          </a:xfrm>
          <a:prstGeom prst="rect">
            <a:avLst/>
          </a:prstGeom>
          <a:noFill/>
        </p:spPr>
      </p:pic>
      <p:pic>
        <p:nvPicPr>
          <p:cNvPr id="16" name="Picture 3" descr="C:\Users\Emma\AppData\Local\Microsoft\Windows\Temporary Internet Files\Content.IE5\G2LYJ4BC\MP900405146[1].jpg"/>
          <p:cNvPicPr>
            <a:picLocks noChangeAspect="1" noChangeArrowheads="1"/>
          </p:cNvPicPr>
          <p:nvPr/>
        </p:nvPicPr>
        <p:blipFill>
          <a:blip r:embed="rId4" cstate="print"/>
          <a:srcRect/>
          <a:stretch>
            <a:fillRect/>
          </a:stretch>
        </p:blipFill>
        <p:spPr bwMode="auto">
          <a:xfrm>
            <a:off x="683568" y="3356992"/>
            <a:ext cx="1589829" cy="2376264"/>
          </a:xfrm>
          <a:prstGeom prst="rect">
            <a:avLst/>
          </a:prstGeom>
          <a:noFill/>
        </p:spPr>
      </p:pic>
      <p:pic>
        <p:nvPicPr>
          <p:cNvPr id="13" name="Picture 2" descr="F:\EWB\Biogas\thermometer.jpeg"/>
          <p:cNvPicPr>
            <a:picLocks noChangeAspect="1" noChangeArrowheads="1"/>
          </p:cNvPicPr>
          <p:nvPr/>
        </p:nvPicPr>
        <p:blipFill>
          <a:blip r:embed="rId5" cstate="print"/>
          <a:srcRect/>
          <a:stretch>
            <a:fillRect/>
          </a:stretch>
        </p:blipFill>
        <p:spPr bwMode="auto">
          <a:xfrm>
            <a:off x="3491880" y="3429000"/>
            <a:ext cx="1296144" cy="2256815"/>
          </a:xfrm>
          <a:prstGeom prst="rect">
            <a:avLst/>
          </a:prstGeom>
          <a:noFill/>
        </p:spPr>
      </p:pic>
      <p:sp>
        <p:nvSpPr>
          <p:cNvPr id="15" name="TextBox 14"/>
          <p:cNvSpPr txBox="1"/>
          <p:nvPr/>
        </p:nvSpPr>
        <p:spPr>
          <a:xfrm>
            <a:off x="3491880" y="5877272"/>
            <a:ext cx="1368152" cy="369332"/>
          </a:xfrm>
          <a:prstGeom prst="rect">
            <a:avLst/>
          </a:prstGeom>
          <a:noFill/>
        </p:spPr>
        <p:txBody>
          <a:bodyPr wrap="square" rtlCol="0">
            <a:spAutoFit/>
          </a:bodyPr>
          <a:lstStyle/>
          <a:p>
            <a:r>
              <a:rPr lang="en-GB" b="1" dirty="0" smtClean="0"/>
              <a:t>Heat</a:t>
            </a:r>
            <a:endParaRPr lang="en-US" b="1" dirty="0"/>
          </a:p>
        </p:txBody>
      </p:sp>
      <p:cxnSp>
        <p:nvCxnSpPr>
          <p:cNvPr id="18" name="Straight Arrow Connector 17"/>
          <p:cNvCxnSpPr/>
          <p:nvPr/>
        </p:nvCxnSpPr>
        <p:spPr>
          <a:xfrm>
            <a:off x="2555776" y="4437112"/>
            <a:ext cx="72008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3568" y="5877272"/>
            <a:ext cx="1368152" cy="369332"/>
          </a:xfrm>
          <a:prstGeom prst="rect">
            <a:avLst/>
          </a:prstGeom>
          <a:noFill/>
        </p:spPr>
        <p:txBody>
          <a:bodyPr wrap="square" rtlCol="0">
            <a:spAutoFit/>
          </a:bodyPr>
          <a:lstStyle/>
          <a:p>
            <a:r>
              <a:rPr lang="en-GB" b="1" dirty="0" smtClean="0"/>
              <a:t>Kinetic</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8"/>
                                        </p:tgtEl>
                                        <p:attrNameLst>
                                          <p:attrName>style.visibility</p:attrName>
                                        </p:attrNameLst>
                                      </p:cBhvr>
                                      <p:to>
                                        <p:strVal val="visible"/>
                                      </p:to>
                                    </p:set>
                                    <p:anim calcmode="lin" valueType="num">
                                      <p:cBhvr additive="base">
                                        <p:cTn id="19" dur="500" fill="hold"/>
                                        <p:tgtEl>
                                          <p:spTgt spid="29698"/>
                                        </p:tgtEl>
                                        <p:attrNameLst>
                                          <p:attrName>ppt_x</p:attrName>
                                        </p:attrNameLst>
                                      </p:cBhvr>
                                      <p:tavLst>
                                        <p:tav tm="0">
                                          <p:val>
                                            <p:strVal val="#ppt_x"/>
                                          </p:val>
                                        </p:tav>
                                        <p:tav tm="100000">
                                          <p:val>
                                            <p:strVal val="#ppt_x"/>
                                          </p:val>
                                        </p:tav>
                                      </p:tavLst>
                                    </p:anim>
                                    <p:anim calcmode="lin" valueType="num">
                                      <p:cBhvr additive="base">
                                        <p:cTn id="20"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P spid="15" grpId="0"/>
      <p:bldP spid="20" grpId="0"/>
    </p:bldLst>
  </p:timing>
</p:sld>
</file>

<file path=ppt/theme/theme1.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1614</TotalTime>
  <Words>1209</Words>
  <Application>Microsoft Office PowerPoint</Application>
  <PresentationFormat>On-screen Show (4:3)</PresentationFormat>
  <Paragraphs>208</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Biogas</vt:lpstr>
      <vt:lpstr>Slide 2</vt:lpstr>
      <vt:lpstr>Energy can be dangerous..</vt:lpstr>
      <vt:lpstr>What is Energy?</vt:lpstr>
      <vt:lpstr>Can you create energy? </vt:lpstr>
      <vt:lpstr>Examples of Energy Transfer</vt:lpstr>
      <vt:lpstr>Slide 7</vt:lpstr>
      <vt:lpstr>Slide 8</vt:lpstr>
      <vt:lpstr>Examples of Energy Transfer</vt:lpstr>
      <vt:lpstr>Examples of Energy Transfer</vt:lpstr>
      <vt:lpstr>Examples of Energy Transfer</vt:lpstr>
      <vt:lpstr>What is fuel?</vt:lpstr>
      <vt:lpstr>Disadvantages of Fuel</vt:lpstr>
      <vt:lpstr>Biogas</vt:lpstr>
      <vt:lpstr>Real Gobar Gas Plants Vigyan Ashram</vt:lpstr>
      <vt:lpstr>Real Gobar Gas Plants Vigyan Ashram</vt:lpstr>
      <vt:lpstr>Real Gobar Gas Plants Vigyan Ashram Plant 2</vt:lpstr>
      <vt:lpstr>Different Types of Gas Plant Gobar Gas Plant</vt:lpstr>
      <vt:lpstr>Different Types of Gas Plant Sausage Bag Gas Plant</vt:lpstr>
      <vt:lpstr>How Does Biogas Work? </vt:lpstr>
      <vt:lpstr>What to put in biogas plant? Ratio of Nitrogen to Carbon</vt:lpstr>
      <vt:lpstr>What is important Ratio of water &amp; Nutrients</vt:lpstr>
      <vt:lpstr>What is important</vt:lpstr>
      <vt:lpstr>Biogas isn’t just for rural areas....</vt:lpstr>
      <vt:lpstr>Advantages</vt:lpstr>
      <vt:lpstr>Summary Questions</vt:lpstr>
      <vt:lpstr>Slide 27</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MWH</dc:creator>
  <cp:lastModifiedBy>Omkar</cp:lastModifiedBy>
  <cp:revision>149</cp:revision>
  <dcterms:created xsi:type="dcterms:W3CDTF">2011-07-20T10:31:16Z</dcterms:created>
  <dcterms:modified xsi:type="dcterms:W3CDTF">2014-02-06T06:00:51Z</dcterms:modified>
</cp:coreProperties>
</file>