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077" autoAdjust="0"/>
  </p:normalViewPr>
  <p:slideViewPr>
    <p:cSldViewPr>
      <p:cViewPr>
        <p:scale>
          <a:sx n="53" d="100"/>
          <a:sy n="53" d="100"/>
        </p:scale>
        <p:origin x="-9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ADD9A-EB6A-467E-900E-991FB41A80A5}" type="datetimeFigureOut">
              <a:rPr lang="en-GB" smtClean="0"/>
              <a:pPr/>
              <a:t>28/08/2012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CFADD-3DA3-4FD3-AA76-184840CACE9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67292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mr-IN" b="1" dirty="0" smtClean="0"/>
              <a:t>प्रकाशाचे एकत्रीकरण</a:t>
            </a:r>
            <a:r>
              <a:rPr lang="en-US" dirty="0" smtClean="0"/>
              <a:t>: </a:t>
            </a:r>
            <a:r>
              <a:rPr lang="mr-IN" dirty="0" smtClean="0"/>
              <a:t>सूर्यकिरणे स्त्रोत पासून इतरत्र पसरतात</a:t>
            </a:r>
            <a:r>
              <a:rPr lang="en-US" dirty="0" smtClean="0"/>
              <a:t>, </a:t>
            </a:r>
            <a:r>
              <a:rPr lang="mr-IN" dirty="0" smtClean="0"/>
              <a:t>जास्त तापमान आणि उष्णतेसाठी त्यांचे एकत्रीकरण करणे आवश्यक असते</a:t>
            </a:r>
            <a:r>
              <a:rPr lang="en-US" dirty="0" smtClean="0"/>
              <a:t>. </a:t>
            </a:r>
            <a:r>
              <a:rPr lang="mr-IN" dirty="0" smtClean="0"/>
              <a:t>आरसा किंवा प्ररावर्तन घडवणारे पदार्थ सूर्याकडून येणारा प्रकाश आणि उष्णतेचे लहानशा कुकरमध्ये एकत्रीकरण घडवतात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1D50E-9383-4948-9C48-82E382A75A1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mr-IN" b="1" dirty="0" smtClean="0"/>
              <a:t>प्रकाशाचे उष्णतेत रुपांतर</a:t>
            </a:r>
            <a:r>
              <a:rPr lang="en-US" dirty="0" smtClean="0"/>
              <a:t>: </a:t>
            </a:r>
            <a:r>
              <a:rPr lang="mr-IN" dirty="0" smtClean="0"/>
              <a:t>सूर्यप्रकाश तवा तापवतो. काळ्या रंगाचा तवा जवळजवळ सर्व सूर्यप्रकाशाचे उष्णतेत रुपांतर करतो. सौरकुकर सूर्यकिरणांची  जास्तीत जास्त उष्णता शोषून घेण्याचा प्रयत्न करतो.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mr-IN" dirty="0" smtClean="0"/>
              <a:t>का</a:t>
            </a:r>
            <a:r>
              <a:rPr lang="en-US" dirty="0" smtClean="0"/>
              <a:t>? </a:t>
            </a:r>
            <a:r>
              <a:rPr lang="mr-IN" dirty="0" smtClean="0"/>
              <a:t>हे कसे काम करते</a:t>
            </a:r>
            <a:r>
              <a:rPr lang="en-US" dirty="0" smtClean="0"/>
              <a:t>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Complex: </a:t>
            </a:r>
            <a:r>
              <a:rPr lang="mr-IN" dirty="0" smtClean="0"/>
              <a:t>रंग हा अणुपासून ब्बनालेला असतो</a:t>
            </a:r>
            <a:r>
              <a:rPr lang="en-US" dirty="0" smtClean="0"/>
              <a:t>. </a:t>
            </a:r>
            <a:r>
              <a:rPr lang="mr-IN" dirty="0" smtClean="0"/>
              <a:t>काळ्या रंगातील अणु उर्जा घेतात आणि गरम (उष्ण) होतात</a:t>
            </a:r>
            <a:r>
              <a:rPr lang="en-US" dirty="0" smtClean="0"/>
              <a:t>.  </a:t>
            </a:r>
            <a:r>
              <a:rPr lang="mr-IN" dirty="0" smtClean="0"/>
              <a:t>यालाच प्रकाशाचे शोषण म्हणतात</a:t>
            </a:r>
            <a:r>
              <a:rPr lang="en-US" dirty="0" smtClean="0"/>
              <a:t>??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1D50E-9383-4948-9C48-82E382A75A1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1D50E-9383-4948-9C48-82E382A75A1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1D50E-9383-4948-9C48-82E382A75A1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90E416B-2C8F-47BA-AADA-A76CEC9FA16B}" type="datetimeFigureOut">
              <a:rPr lang="en-GB" smtClean="0"/>
              <a:pPr/>
              <a:t>28/08/2012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5117D8-B9A4-4054-B430-DF26B6B330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E416B-2C8F-47BA-AADA-A76CEC9FA16B}" type="datetimeFigureOut">
              <a:rPr lang="en-GB" smtClean="0"/>
              <a:pPr/>
              <a:t>28/08/2012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117D8-B9A4-4054-B430-DF26B6B330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E416B-2C8F-47BA-AADA-A76CEC9FA16B}" type="datetimeFigureOut">
              <a:rPr lang="en-GB" smtClean="0"/>
              <a:pPr/>
              <a:t>28/08/2012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117D8-B9A4-4054-B430-DF26B6B330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E416B-2C8F-47BA-AADA-A76CEC9FA16B}" type="datetimeFigureOut">
              <a:rPr lang="en-GB" smtClean="0"/>
              <a:pPr/>
              <a:t>28/08/2012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117D8-B9A4-4054-B430-DF26B6B330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E416B-2C8F-47BA-AADA-A76CEC9FA16B}" type="datetimeFigureOut">
              <a:rPr lang="en-GB" smtClean="0"/>
              <a:pPr/>
              <a:t>28/08/2012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117D8-B9A4-4054-B430-DF26B6B330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E416B-2C8F-47BA-AADA-A76CEC9FA16B}" type="datetimeFigureOut">
              <a:rPr lang="en-GB" smtClean="0"/>
              <a:pPr/>
              <a:t>28/08/2012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117D8-B9A4-4054-B430-DF26B6B330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E416B-2C8F-47BA-AADA-A76CEC9FA16B}" type="datetimeFigureOut">
              <a:rPr lang="en-GB" smtClean="0"/>
              <a:pPr/>
              <a:t>28/08/2012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117D8-B9A4-4054-B430-DF26B6B330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E416B-2C8F-47BA-AADA-A76CEC9FA16B}" type="datetimeFigureOut">
              <a:rPr lang="en-GB" smtClean="0"/>
              <a:pPr/>
              <a:t>28/08/2012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117D8-B9A4-4054-B430-DF26B6B330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E416B-2C8F-47BA-AADA-A76CEC9FA16B}" type="datetimeFigureOut">
              <a:rPr lang="en-GB" smtClean="0"/>
              <a:pPr/>
              <a:t>28/08/2012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117D8-B9A4-4054-B430-DF26B6B330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90E416B-2C8F-47BA-AADA-A76CEC9FA16B}" type="datetimeFigureOut">
              <a:rPr lang="en-GB" smtClean="0"/>
              <a:pPr/>
              <a:t>28/08/2012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117D8-B9A4-4054-B430-DF26B6B330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90E416B-2C8F-47BA-AADA-A76CEC9FA16B}" type="datetimeFigureOut">
              <a:rPr lang="en-GB" smtClean="0"/>
              <a:pPr/>
              <a:t>28/08/2012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5117D8-B9A4-4054-B430-DF26B6B330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90E416B-2C8F-47BA-AADA-A76CEC9FA16B}" type="datetimeFigureOut">
              <a:rPr lang="en-GB" smtClean="0"/>
              <a:pPr/>
              <a:t>28/08/2012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55117D8-B9A4-4054-B430-DF26B6B3307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5" Type="http://schemas.openxmlformats.org/officeDocument/2006/relationships/image" Target="../media/image8.jpeg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5" Type="http://schemas.openxmlformats.org/officeDocument/2006/relationships/image" Target="../media/image8.jpeg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mr-IN" dirty="0" smtClean="0"/>
              <a:t>सूर्यचूल</a:t>
            </a:r>
            <a:r>
              <a:rPr lang="hi-IN" dirty="0" smtClean="0"/>
              <a:t> </a:t>
            </a:r>
            <a:r>
              <a:rPr lang="hi-IN" dirty="0"/>
              <a:t>व </a:t>
            </a:r>
            <a:r>
              <a:rPr lang="hi-IN" dirty="0" smtClean="0"/>
              <a:t>व</a:t>
            </a:r>
            <a:r>
              <a:rPr lang="mr-IN" dirty="0" smtClean="0"/>
              <a:t>ा</a:t>
            </a:r>
            <a:r>
              <a:rPr lang="hi-IN" dirty="0" smtClean="0"/>
              <a:t>ळवणी यंत्र</a:t>
            </a:r>
            <a:r>
              <a:rPr lang="mr-IN" dirty="0" smtClean="0"/>
              <a:t/>
            </a:r>
            <a:br>
              <a:rPr lang="mr-IN" dirty="0" smtClean="0"/>
            </a:br>
            <a:r>
              <a:rPr lang="mr-IN" dirty="0" smtClean="0"/>
              <a:t>: </a:t>
            </a:r>
            <a:r>
              <a:rPr lang="hi-IN" dirty="0" smtClean="0"/>
              <a:t>भाग २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i-IN" dirty="0"/>
              <a:t>उर्जा </a:t>
            </a:r>
            <a:r>
              <a:rPr lang="mr-IN" smtClean="0"/>
              <a:t>आणि</a:t>
            </a:r>
            <a:r>
              <a:rPr lang="hi-IN" smtClean="0"/>
              <a:t> </a:t>
            </a:r>
            <a:r>
              <a:rPr lang="hi-IN" dirty="0"/>
              <a:t>पर्यावरण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395536" y="2492896"/>
            <a:ext cx="8229600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i-IN" sz="2400" dirty="0"/>
              <a:t>सूर्यकिरणे एकत्रित करणे 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hi-IN" sz="2400" dirty="0" smtClean="0"/>
              <a:t>प्रकाश</a:t>
            </a:r>
            <a:r>
              <a:rPr lang="mr-IN" sz="2400" dirty="0" smtClean="0"/>
              <a:t>-</a:t>
            </a:r>
            <a:r>
              <a:rPr lang="hi-IN" sz="2400" dirty="0" smtClean="0"/>
              <a:t>उर्जेचे उष्ण</a:t>
            </a:r>
            <a:r>
              <a:rPr lang="mr-IN" sz="2400" dirty="0" smtClean="0"/>
              <a:t>-</a:t>
            </a:r>
            <a:r>
              <a:rPr lang="hi-IN" sz="2400" dirty="0" smtClean="0"/>
              <a:t>उर्जेत </a:t>
            </a:r>
            <a:r>
              <a:rPr lang="hi-IN" sz="2400" dirty="0"/>
              <a:t>रुपांतर करणे 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hi-IN" sz="2400" dirty="0"/>
              <a:t>उष्णता अडविणे 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hi-IN" sz="2400" dirty="0"/>
              <a:t>काही वस्तूंचा </a:t>
            </a:r>
            <a:r>
              <a:rPr lang="hi-IN" sz="2400" dirty="0" smtClean="0"/>
              <a:t>त्यां</a:t>
            </a:r>
            <a:r>
              <a:rPr lang="mr-IN" sz="2400" dirty="0" smtClean="0"/>
              <a:t>च्या विशिष्ट</a:t>
            </a:r>
            <a:r>
              <a:rPr lang="hi-IN" sz="2400" dirty="0" smtClean="0"/>
              <a:t> </a:t>
            </a:r>
            <a:r>
              <a:rPr lang="hi-IN" sz="2400" dirty="0"/>
              <a:t>गुणधर्मासाठी</a:t>
            </a:r>
            <a:r>
              <a:rPr lang="mr-IN" sz="2400" dirty="0"/>
              <a:t> </a:t>
            </a:r>
            <a:r>
              <a:rPr lang="hi-IN" sz="2400" dirty="0" smtClean="0"/>
              <a:t>वाप</a:t>
            </a:r>
            <a:r>
              <a:rPr lang="mr-IN" sz="2400" dirty="0" smtClean="0"/>
              <a:t>र</a:t>
            </a:r>
            <a:r>
              <a:rPr lang="hi-IN" sz="2400" dirty="0" smtClean="0"/>
              <a:t>णे</a:t>
            </a:r>
            <a:r>
              <a:rPr lang="mr-IN" sz="2400" dirty="0" smtClean="0"/>
              <a:t>.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hi-IN" sz="2400" dirty="0"/>
              <a:t>हरित गृहाचा परिणामचा वापर करणे </a:t>
            </a:r>
            <a:endParaRPr lang="en-US" sz="2400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323528" y="404664"/>
            <a:ext cx="6480720" cy="1800200"/>
          </a:xfrm>
          <a:prstGeom prst="wedgeRoundRectCallout">
            <a:avLst>
              <a:gd name="adj1" fmla="val 60598"/>
              <a:gd name="adj2" fmla="val -2693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365760" lvl="0" indent="-256032" algn="ctr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hi-IN" sz="2800" dirty="0"/>
              <a:t>कधी </a:t>
            </a:r>
            <a:r>
              <a:rPr lang="hi-IN" sz="2800" dirty="0" smtClean="0"/>
              <a:t>तु</a:t>
            </a:r>
            <a:r>
              <a:rPr lang="mr-IN" sz="2800" dirty="0"/>
              <a:t>म्ही</a:t>
            </a:r>
            <a:r>
              <a:rPr lang="hi-IN" sz="2800" dirty="0" smtClean="0"/>
              <a:t> </a:t>
            </a:r>
            <a:r>
              <a:rPr lang="hi-IN" sz="2800" dirty="0"/>
              <a:t>विचार केला होता </a:t>
            </a:r>
            <a:r>
              <a:rPr lang="hi-IN" sz="2800" dirty="0" smtClean="0"/>
              <a:t>का</a:t>
            </a:r>
            <a:r>
              <a:rPr lang="mr-IN" sz="2800" dirty="0" smtClean="0"/>
              <a:t>,</a:t>
            </a:r>
            <a:r>
              <a:rPr lang="hi-IN" sz="2800" dirty="0" smtClean="0"/>
              <a:t> </a:t>
            </a:r>
            <a:r>
              <a:rPr lang="hi-IN" sz="2800" dirty="0"/>
              <a:t>की अशा अनेक </a:t>
            </a:r>
            <a:r>
              <a:rPr lang="hi-IN" sz="2800" dirty="0" smtClean="0"/>
              <a:t>पद्धती</a:t>
            </a:r>
            <a:r>
              <a:rPr lang="mr-IN" sz="2800" dirty="0" smtClean="0"/>
              <a:t>ंनी वस्तूंचे</a:t>
            </a:r>
            <a:r>
              <a:rPr lang="hi-IN" sz="2800" dirty="0" smtClean="0"/>
              <a:t> </a:t>
            </a:r>
            <a:r>
              <a:rPr lang="hi-IN" sz="2800" dirty="0"/>
              <a:t>३० ते </a:t>
            </a:r>
            <a:r>
              <a:rPr lang="hi-IN" sz="2800" dirty="0" smtClean="0"/>
              <a:t>४०</a:t>
            </a:r>
            <a:r>
              <a:rPr lang="en-GB" sz="2800" dirty="0" smtClean="0"/>
              <a:t>°</a:t>
            </a:r>
            <a:r>
              <a:rPr lang="mr-IN" sz="2800" dirty="0" smtClean="0"/>
              <a:t> सें. तापमान १</a:t>
            </a:r>
            <a:r>
              <a:rPr lang="hi-IN" sz="2800" dirty="0" smtClean="0"/>
              <a:t>००</a:t>
            </a:r>
            <a:r>
              <a:rPr lang="en-GB" sz="2800" dirty="0"/>
              <a:t>°</a:t>
            </a:r>
            <a:r>
              <a:rPr lang="hi-IN" sz="2800" dirty="0" smtClean="0"/>
              <a:t> </a:t>
            </a:r>
            <a:r>
              <a:rPr lang="mr-IN" sz="2800" dirty="0" smtClean="0"/>
              <a:t>वर नेता </a:t>
            </a:r>
            <a:r>
              <a:rPr lang="hi-IN" sz="2800" dirty="0" smtClean="0"/>
              <a:t>येईल</a:t>
            </a:r>
            <a:r>
              <a:rPr lang="mr-IN" sz="2800" dirty="0" smtClean="0"/>
              <a:t>.</a:t>
            </a:r>
            <a:r>
              <a:rPr lang="hi-IN" sz="2800" dirty="0" smtClean="0"/>
              <a:t> 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5292080" y="4437112"/>
            <a:ext cx="151216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?</a:t>
            </a:r>
            <a:endParaRPr lang="en-US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7" name="Picture 2" descr="MC900438205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188640"/>
            <a:ext cx="1435224" cy="143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114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114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/>
      <p:bldP spid="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3352801"/>
            <a:ext cx="3191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2400" dirty="0" smtClean="0"/>
              <a:t>सूर्यकिरणे सूर्यापासून इतरत्र पसरतात.</a:t>
            </a:r>
            <a:endParaRPr lang="en-US" sz="2400" dirty="0"/>
          </a:p>
        </p:txBody>
      </p:sp>
      <p:grpSp>
        <p:nvGrpSpPr>
          <p:cNvPr id="2" name="Group 43"/>
          <p:cNvGrpSpPr/>
          <p:nvPr/>
        </p:nvGrpSpPr>
        <p:grpSpPr>
          <a:xfrm>
            <a:off x="990600" y="1600200"/>
            <a:ext cx="1676400" cy="1624325"/>
            <a:chOff x="990600" y="1600200"/>
            <a:chExt cx="1676400" cy="1624325"/>
          </a:xfrm>
        </p:grpSpPr>
        <p:pic>
          <p:nvPicPr>
            <p:cNvPr id="4" name="Picture 2" descr="F:\EWB\Biogas\light.jpe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90600" y="1600200"/>
              <a:ext cx="1676400" cy="1624325"/>
            </a:xfrm>
            <a:prstGeom prst="rect">
              <a:avLst/>
            </a:prstGeom>
            <a:noFill/>
          </p:spPr>
        </p:pic>
        <p:sp>
          <p:nvSpPr>
            <p:cNvPr id="6" name="TextBox 5"/>
            <p:cNvSpPr txBox="1"/>
            <p:nvPr/>
          </p:nvSpPr>
          <p:spPr>
            <a:xfrm>
              <a:off x="1524000" y="2286000"/>
              <a:ext cx="51488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/>
                <a:t>100%</a:t>
              </a:r>
              <a:endParaRPr lang="en-US" sz="1000" b="1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676400" y="1524000"/>
            <a:ext cx="4347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10%</a:t>
            </a:r>
            <a:endParaRPr lang="en-US" sz="1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24000" y="3048000"/>
            <a:ext cx="4347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10%</a:t>
            </a:r>
            <a:endParaRPr lang="en-US" sz="1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0" y="2895600"/>
            <a:ext cx="4347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10%</a:t>
            </a:r>
            <a:endParaRPr lang="en-US" sz="1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0" y="1600200"/>
            <a:ext cx="4347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10%</a:t>
            </a:r>
            <a:endParaRPr lang="en-US" sz="1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590800" y="2514600"/>
            <a:ext cx="4347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10%</a:t>
            </a:r>
            <a:endParaRPr lang="en-US" sz="1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990600" y="1600200"/>
            <a:ext cx="4347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10%</a:t>
            </a:r>
            <a:endParaRPr lang="en-US" sz="1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85800" y="2590800"/>
            <a:ext cx="4347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10%</a:t>
            </a:r>
            <a:endParaRPr lang="en-US" sz="1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85800" y="2057400"/>
            <a:ext cx="4347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10%</a:t>
            </a:r>
            <a:endParaRPr lang="en-US" sz="1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990600" y="2971800"/>
            <a:ext cx="4347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10%</a:t>
            </a:r>
            <a:endParaRPr lang="en-US" sz="1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667000" y="2057400"/>
            <a:ext cx="434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10%</a:t>
            </a:r>
            <a:endParaRPr lang="en-US" sz="1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211960" y="3284984"/>
            <a:ext cx="38619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000" dirty="0" smtClean="0"/>
              <a:t>एका किरणापेक्षा काय उष्ण असेल</a:t>
            </a:r>
            <a:r>
              <a:rPr lang="en-US" sz="2000" dirty="0" smtClean="0"/>
              <a:t>  </a:t>
            </a:r>
            <a:endParaRPr lang="en-US" sz="2000" dirty="0"/>
          </a:p>
        </p:txBody>
      </p:sp>
      <p:grpSp>
        <p:nvGrpSpPr>
          <p:cNvPr id="7" name="Group 63"/>
          <p:cNvGrpSpPr/>
          <p:nvPr/>
        </p:nvGrpSpPr>
        <p:grpSpPr>
          <a:xfrm>
            <a:off x="6156176" y="1412776"/>
            <a:ext cx="1882534" cy="1824219"/>
            <a:chOff x="7183839" y="152400"/>
            <a:chExt cx="1632895" cy="1447800"/>
          </a:xfrm>
        </p:grpSpPr>
        <p:cxnSp>
          <p:nvCxnSpPr>
            <p:cNvPr id="22" name="Straight Connector 21"/>
            <p:cNvCxnSpPr/>
            <p:nvPr/>
          </p:nvCxnSpPr>
          <p:spPr>
            <a:xfrm rot="5400000">
              <a:off x="7810500" y="495300"/>
              <a:ext cx="533400" cy="0"/>
            </a:xfrm>
            <a:prstGeom prst="line">
              <a:avLst/>
            </a:prstGeom>
            <a:ln w="476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7391400" y="1295400"/>
              <a:ext cx="533400" cy="76200"/>
            </a:xfrm>
            <a:prstGeom prst="line">
              <a:avLst/>
            </a:prstGeom>
            <a:ln w="476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7696200" y="1219200"/>
              <a:ext cx="533400" cy="76200"/>
            </a:xfrm>
            <a:prstGeom prst="line">
              <a:avLst/>
            </a:prstGeom>
            <a:ln w="476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Group 45"/>
            <p:cNvGrpSpPr/>
            <p:nvPr/>
          </p:nvGrpSpPr>
          <p:grpSpPr>
            <a:xfrm>
              <a:off x="7183839" y="152400"/>
              <a:ext cx="1632895" cy="1447800"/>
              <a:chOff x="6269439" y="1676400"/>
              <a:chExt cx="1632895" cy="1447800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 rot="16200000" flipH="1">
                <a:off x="6591300" y="2019300"/>
                <a:ext cx="457200" cy="228600"/>
              </a:xfrm>
              <a:prstGeom prst="line">
                <a:avLst/>
              </a:prstGeom>
              <a:ln w="4762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6934200" y="1752600"/>
                <a:ext cx="98666" cy="486488"/>
              </a:xfrm>
              <a:prstGeom prst="line">
                <a:avLst/>
              </a:prstGeom>
              <a:ln w="4762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6200000" flipH="1">
                <a:off x="6553200" y="2362200"/>
                <a:ext cx="533400" cy="228600"/>
              </a:xfrm>
              <a:prstGeom prst="line">
                <a:avLst/>
              </a:prstGeom>
              <a:ln w="4762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>
                <a:off x="6972300" y="2857500"/>
                <a:ext cx="533400" cy="0"/>
              </a:xfrm>
              <a:prstGeom prst="line">
                <a:avLst/>
              </a:prstGeom>
              <a:ln w="4762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>
                <a:off x="7124700" y="2628900"/>
                <a:ext cx="533400" cy="0"/>
              </a:xfrm>
              <a:prstGeom prst="line">
                <a:avLst/>
              </a:prstGeom>
              <a:ln w="4762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5400000">
                <a:off x="7124700" y="1943100"/>
                <a:ext cx="457200" cy="76200"/>
              </a:xfrm>
              <a:prstGeom prst="line">
                <a:avLst/>
              </a:prstGeom>
              <a:ln w="4762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7391400" y="2166254"/>
                <a:ext cx="533400" cy="76200"/>
              </a:xfrm>
              <a:prstGeom prst="line">
                <a:avLst/>
              </a:prstGeom>
              <a:ln w="4762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/>
              <p:cNvSpPr txBox="1"/>
              <p:nvPr/>
            </p:nvSpPr>
            <p:spPr>
              <a:xfrm>
                <a:off x="6400800" y="1676400"/>
                <a:ext cx="43473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b="1" dirty="0" smtClean="0"/>
                  <a:t>10%</a:t>
                </a:r>
                <a:endParaRPr lang="en-US" sz="1000" b="1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6269439" y="2039259"/>
                <a:ext cx="396572" cy="1954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b="1" dirty="0" smtClean="0"/>
                  <a:t>10%</a:t>
                </a:r>
                <a:endParaRPr lang="en-US" sz="1000" b="1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7467600" y="1676400"/>
                <a:ext cx="43473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b="1" dirty="0" smtClean="0"/>
                  <a:t>10%</a:t>
                </a:r>
                <a:endParaRPr lang="en-US" sz="1000" b="1" dirty="0"/>
              </a:p>
            </p:txBody>
          </p:sp>
        </p:grpSp>
      </p:grpSp>
      <p:cxnSp>
        <p:nvCxnSpPr>
          <p:cNvPr id="34" name="Straight Connector 33"/>
          <p:cNvCxnSpPr/>
          <p:nvPr/>
        </p:nvCxnSpPr>
        <p:spPr>
          <a:xfrm rot="5400000">
            <a:off x="5578928" y="2313214"/>
            <a:ext cx="533400" cy="0"/>
          </a:xfrm>
          <a:prstGeom prst="line">
            <a:avLst/>
          </a:prstGeom>
          <a:ln w="476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40"/>
          <p:cNvGrpSpPr/>
          <p:nvPr/>
        </p:nvGrpSpPr>
        <p:grpSpPr>
          <a:xfrm>
            <a:off x="5562600" y="2057400"/>
            <a:ext cx="533400" cy="457200"/>
            <a:chOff x="5257800" y="2514600"/>
            <a:chExt cx="533400" cy="457200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5257800" y="2514600"/>
              <a:ext cx="533400" cy="4572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5257800" y="2514600"/>
              <a:ext cx="533400" cy="4572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46"/>
          <p:cNvGrpSpPr/>
          <p:nvPr/>
        </p:nvGrpSpPr>
        <p:grpSpPr>
          <a:xfrm>
            <a:off x="8229600" y="1828800"/>
            <a:ext cx="544286" cy="391886"/>
            <a:chOff x="6618514" y="2667000"/>
            <a:chExt cx="544286" cy="391886"/>
          </a:xfrm>
        </p:grpSpPr>
        <p:cxnSp>
          <p:nvCxnSpPr>
            <p:cNvPr id="43" name="Straight Connector 42"/>
            <p:cNvCxnSpPr/>
            <p:nvPr/>
          </p:nvCxnSpPr>
          <p:spPr>
            <a:xfrm rot="10800000" flipV="1">
              <a:off x="6705600" y="2667000"/>
              <a:ext cx="457200" cy="3810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6618514" y="2906486"/>
              <a:ext cx="152400" cy="1524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0" name="Picture 2" descr="F:\EWB\Biogas\thermometer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2484618"/>
            <a:ext cx="411091" cy="715782"/>
          </a:xfrm>
          <a:prstGeom prst="rect">
            <a:avLst/>
          </a:prstGeom>
          <a:noFill/>
        </p:spPr>
      </p:pic>
      <p:pic>
        <p:nvPicPr>
          <p:cNvPr id="61" name="Picture 2" descr="F:\EWB\Biogas\thermometer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58200" y="2514600"/>
            <a:ext cx="387421" cy="674568"/>
          </a:xfrm>
          <a:prstGeom prst="rect">
            <a:avLst/>
          </a:prstGeom>
          <a:noFill/>
        </p:spPr>
      </p:pic>
      <p:pic>
        <p:nvPicPr>
          <p:cNvPr id="62" name="Picture 2" descr="F:\EWB\Biogas\thermometer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2514600"/>
            <a:ext cx="411091" cy="715782"/>
          </a:xfrm>
          <a:prstGeom prst="rect">
            <a:avLst/>
          </a:prstGeom>
          <a:noFill/>
        </p:spPr>
      </p:pic>
      <p:pic>
        <p:nvPicPr>
          <p:cNvPr id="63" name="Picture 2" descr="F:\EWB\Biogas\thermometer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2438400"/>
            <a:ext cx="411091" cy="715782"/>
          </a:xfrm>
          <a:prstGeom prst="rect">
            <a:avLst/>
          </a:prstGeom>
          <a:noFill/>
        </p:spPr>
      </p:pic>
      <p:sp>
        <p:nvSpPr>
          <p:cNvPr id="65" name="TextBox 64"/>
          <p:cNvSpPr txBox="1"/>
          <p:nvPr/>
        </p:nvSpPr>
        <p:spPr>
          <a:xfrm>
            <a:off x="899592" y="4581128"/>
            <a:ext cx="67890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3200" dirty="0" smtClean="0"/>
              <a:t>पण आपण ही किरणे कशी करू शकतो</a:t>
            </a:r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66" name="TextBox 65"/>
          <p:cNvSpPr txBox="1"/>
          <p:nvPr/>
        </p:nvSpPr>
        <p:spPr>
          <a:xfrm>
            <a:off x="1572361" y="5157192"/>
            <a:ext cx="48718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000" dirty="0" smtClean="0"/>
              <a:t>आपण हे प्रकाशाचे परावर्तनाने घडवून शकतो.</a:t>
            </a:r>
            <a:endParaRPr lang="en-US" sz="2000" dirty="0"/>
          </a:p>
        </p:txBody>
      </p:sp>
      <p:sp>
        <p:nvSpPr>
          <p:cNvPr id="67" name="TextBox 66"/>
          <p:cNvSpPr txBox="1"/>
          <p:nvPr/>
        </p:nvSpPr>
        <p:spPr>
          <a:xfrm>
            <a:off x="1403648" y="5589240"/>
            <a:ext cx="54521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2000" dirty="0" smtClean="0"/>
              <a:t>परावर्तन घडवून आणणारा पदार्थ कोणता असेल</a:t>
            </a:r>
            <a:r>
              <a:rPr lang="en-US" sz="2000" dirty="0" smtClean="0"/>
              <a:t>:</a:t>
            </a:r>
          </a:p>
          <a:p>
            <a:r>
              <a:rPr lang="en-US" sz="2000" dirty="0" smtClean="0"/>
              <a:t>________________</a:t>
            </a:r>
            <a:endParaRPr lang="en-US" sz="2000" dirty="0"/>
          </a:p>
        </p:txBody>
      </p:sp>
      <p:sp>
        <p:nvSpPr>
          <p:cNvPr id="68" name="TextBox 67"/>
          <p:cNvSpPr txBox="1"/>
          <p:nvPr/>
        </p:nvSpPr>
        <p:spPr>
          <a:xfrm>
            <a:off x="4211960" y="3645024"/>
            <a:ext cx="457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2000" b="1" u="sng" dirty="0" smtClean="0"/>
              <a:t>अनेक किरणे</a:t>
            </a:r>
            <a:r>
              <a:rPr lang="en-US" sz="2000" b="1" u="sng" dirty="0" smtClean="0"/>
              <a:t>!</a:t>
            </a:r>
            <a:r>
              <a:rPr lang="en-US" sz="2000" dirty="0"/>
              <a:t>  </a:t>
            </a:r>
            <a:r>
              <a:rPr lang="mr-IN" sz="2000" dirty="0" smtClean="0"/>
              <a:t>तर जास्त उष्णता मिळविण्यासाठी आपल्याला जास्त किरणे गोळा करावी लागतील.</a:t>
            </a:r>
            <a:endParaRPr lang="en-US" sz="2000" dirty="0"/>
          </a:p>
        </p:txBody>
      </p:sp>
      <p:pic>
        <p:nvPicPr>
          <p:cNvPr id="30722" name="Picture 2" descr="http://ts4.mm.bing.net/images/thumbnail.aspx?q=1043750726791&amp;id=f9562dc60e07eb51be74efa0023cfa3b&amp;url=http%3a%2f%2fus.123rf.com%2f400wm%2f400%2f400%2fargus456%2fargus4560907%2fargus456090700130%2f5161009-tin-foil-texture-with-some-reflected-light-on-i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5373216"/>
            <a:ext cx="1524000" cy="1218046"/>
          </a:xfrm>
          <a:prstGeom prst="rect">
            <a:avLst/>
          </a:prstGeom>
          <a:noFill/>
        </p:spPr>
      </p:pic>
      <p:sp>
        <p:nvSpPr>
          <p:cNvPr id="49" name="Content Placeholder 3"/>
          <p:cNvSpPr txBox="1">
            <a:spLocks/>
          </p:cNvSpPr>
          <p:nvPr/>
        </p:nvSpPr>
        <p:spPr>
          <a:xfrm>
            <a:off x="179512" y="188640"/>
            <a:ext cx="6264696" cy="1224136"/>
          </a:xfrm>
          <a:prstGeom prst="wedgeRoundRectCallout">
            <a:avLst>
              <a:gd name="adj1" fmla="val 65498"/>
              <a:gd name="adj2" fmla="val -1031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mr-I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आता पाहुयात की सुर्याचुल सूर्य किरण कशी एकत्रित करते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244916" y="3068960"/>
            <a:ext cx="151216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?</a:t>
            </a:r>
            <a:endParaRPr lang="en-US" sz="4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50" name="Picture 2" descr="MC900438205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24328" y="188640"/>
            <a:ext cx="1435224" cy="143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TextBox 51"/>
          <p:cNvSpPr txBox="1"/>
          <p:nvPr/>
        </p:nvSpPr>
        <p:spPr>
          <a:xfrm>
            <a:off x="1403648" y="5877272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i="1" dirty="0" smtClean="0"/>
              <a:t>आसरा </a:t>
            </a:r>
            <a:r>
              <a:rPr lang="en-GB" i="1" dirty="0" smtClean="0"/>
              <a:t> (</a:t>
            </a:r>
            <a:r>
              <a:rPr lang="mr-IN" i="1" dirty="0" smtClean="0"/>
              <a:t>किंवा इतर परावर्तीत करणारे पदार्थ</a:t>
            </a:r>
            <a:r>
              <a:rPr lang="en-GB" i="1" dirty="0" smtClean="0"/>
              <a:t>)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4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5" presetClass="emph" presetSubtype="0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88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8" dur="500" fill="hold"/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114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114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8" dur="2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900" decel="1000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65" grpId="0"/>
      <p:bldP spid="66" grpId="0"/>
      <p:bldP spid="66" grpId="1"/>
      <p:bldP spid="67" grpId="0" build="allAtOnce"/>
      <p:bldP spid="68" grpId="0" build="allAtOnce"/>
      <p:bldP spid="49" grpId="0" build="p" animBg="1"/>
      <p:bldP spid="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43608" y="2060848"/>
            <a:ext cx="71097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800" b="1" dirty="0"/>
              <a:t>कुठले रंग उर्जा शोषून घेण्यासाठी योग्य आहे</a:t>
            </a:r>
            <a:r>
              <a:rPr lang="en-US" sz="2800" dirty="0" smtClean="0"/>
              <a:t>?</a:t>
            </a:r>
          </a:p>
          <a:p>
            <a:r>
              <a:rPr lang="en-US" sz="2800" dirty="0" smtClean="0"/>
              <a:t>                             __________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6248400" y="3505200"/>
            <a:ext cx="1905000" cy="685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rot="5400000" flipH="1" flipV="1">
            <a:off x="7886700" y="2705100"/>
            <a:ext cx="838200" cy="609600"/>
          </a:xfrm>
          <a:prstGeom prst="line">
            <a:avLst/>
          </a:prstGeom>
          <a:ln w="47625">
            <a:solidFill>
              <a:srgbClr val="FFFF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 flipH="1" flipV="1">
            <a:off x="7505700" y="2705100"/>
            <a:ext cx="838200" cy="609600"/>
          </a:xfrm>
          <a:prstGeom prst="line">
            <a:avLst/>
          </a:prstGeom>
          <a:ln w="47625">
            <a:solidFill>
              <a:srgbClr val="FFFF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7124700" y="2628900"/>
            <a:ext cx="838200" cy="609600"/>
          </a:xfrm>
          <a:prstGeom prst="line">
            <a:avLst/>
          </a:prstGeom>
          <a:ln w="47625">
            <a:solidFill>
              <a:srgbClr val="FFFF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6743700" y="2628900"/>
            <a:ext cx="838200" cy="609600"/>
          </a:xfrm>
          <a:prstGeom prst="line">
            <a:avLst/>
          </a:prstGeom>
          <a:ln w="47625">
            <a:solidFill>
              <a:srgbClr val="FFFF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53"/>
          <p:cNvGrpSpPr/>
          <p:nvPr/>
        </p:nvGrpSpPr>
        <p:grpSpPr>
          <a:xfrm>
            <a:off x="7543800" y="3505200"/>
            <a:ext cx="609600" cy="685800"/>
            <a:chOff x="5638800" y="4876800"/>
            <a:chExt cx="609600" cy="1066800"/>
          </a:xfrm>
        </p:grpSpPr>
        <p:cxnSp>
          <p:nvCxnSpPr>
            <p:cNvPr id="55" name="Straight Connector 54"/>
            <p:cNvCxnSpPr/>
            <p:nvPr/>
          </p:nvCxnSpPr>
          <p:spPr>
            <a:xfrm rot="5400000" flipH="1" flipV="1">
              <a:off x="5524500" y="5600700"/>
              <a:ext cx="457200" cy="228600"/>
            </a:xfrm>
            <a:prstGeom prst="line">
              <a:avLst/>
            </a:prstGeom>
            <a:ln w="47625">
              <a:solidFill>
                <a:srgbClr val="FFFF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V="1">
              <a:off x="5867400" y="5410200"/>
              <a:ext cx="228600" cy="762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V="1">
              <a:off x="5905500" y="5219700"/>
              <a:ext cx="228600" cy="1524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V="1">
              <a:off x="5943600" y="5105400"/>
              <a:ext cx="304800" cy="762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6019800" y="4876800"/>
              <a:ext cx="228600" cy="2286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59"/>
          <p:cNvGrpSpPr/>
          <p:nvPr/>
        </p:nvGrpSpPr>
        <p:grpSpPr>
          <a:xfrm>
            <a:off x="7086600" y="3429000"/>
            <a:ext cx="609600" cy="762000"/>
            <a:chOff x="5638800" y="4876800"/>
            <a:chExt cx="609600" cy="1066800"/>
          </a:xfrm>
        </p:grpSpPr>
        <p:cxnSp>
          <p:nvCxnSpPr>
            <p:cNvPr id="61" name="Straight Connector 60"/>
            <p:cNvCxnSpPr/>
            <p:nvPr/>
          </p:nvCxnSpPr>
          <p:spPr>
            <a:xfrm rot="5400000" flipH="1" flipV="1">
              <a:off x="5524500" y="5600700"/>
              <a:ext cx="457200" cy="228600"/>
            </a:xfrm>
            <a:prstGeom prst="line">
              <a:avLst/>
            </a:prstGeom>
            <a:ln w="47625">
              <a:solidFill>
                <a:srgbClr val="FFFF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V="1">
              <a:off x="5867400" y="5410200"/>
              <a:ext cx="228600" cy="762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V="1">
              <a:off x="5905500" y="5219700"/>
              <a:ext cx="228600" cy="1524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V="1">
              <a:off x="5943600" y="5105400"/>
              <a:ext cx="304800" cy="762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6019800" y="4876800"/>
              <a:ext cx="228600" cy="2286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65"/>
          <p:cNvGrpSpPr/>
          <p:nvPr/>
        </p:nvGrpSpPr>
        <p:grpSpPr>
          <a:xfrm>
            <a:off x="6477000" y="3505200"/>
            <a:ext cx="609600" cy="685800"/>
            <a:chOff x="5638800" y="4876800"/>
            <a:chExt cx="609600" cy="1066800"/>
          </a:xfrm>
        </p:grpSpPr>
        <p:cxnSp>
          <p:nvCxnSpPr>
            <p:cNvPr id="67" name="Straight Connector 66"/>
            <p:cNvCxnSpPr/>
            <p:nvPr/>
          </p:nvCxnSpPr>
          <p:spPr>
            <a:xfrm rot="5400000" flipH="1" flipV="1">
              <a:off x="5524500" y="5600700"/>
              <a:ext cx="457200" cy="228600"/>
            </a:xfrm>
            <a:prstGeom prst="line">
              <a:avLst/>
            </a:prstGeom>
            <a:ln w="47625">
              <a:solidFill>
                <a:srgbClr val="FFFF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V="1">
              <a:off x="5867400" y="5410200"/>
              <a:ext cx="228600" cy="762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V="1">
              <a:off x="5905500" y="5219700"/>
              <a:ext cx="228600" cy="1524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V="1">
              <a:off x="5943600" y="5105400"/>
              <a:ext cx="304800" cy="762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6019800" y="4876800"/>
              <a:ext cx="228600" cy="2286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1066800" y="3581400"/>
            <a:ext cx="19050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rot="5400000" flipH="1" flipV="1">
            <a:off x="2705100" y="2705100"/>
            <a:ext cx="838200" cy="609600"/>
          </a:xfrm>
          <a:prstGeom prst="line">
            <a:avLst/>
          </a:prstGeom>
          <a:ln w="47625">
            <a:solidFill>
              <a:srgbClr val="FFFF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 flipH="1" flipV="1">
            <a:off x="2247900" y="2705100"/>
            <a:ext cx="838200" cy="609600"/>
          </a:xfrm>
          <a:prstGeom prst="line">
            <a:avLst/>
          </a:prstGeom>
          <a:ln w="47625">
            <a:solidFill>
              <a:srgbClr val="FFFF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 flipH="1" flipV="1">
            <a:off x="1866900" y="2705100"/>
            <a:ext cx="838200" cy="609600"/>
          </a:xfrm>
          <a:prstGeom prst="line">
            <a:avLst/>
          </a:prstGeom>
          <a:ln w="47625">
            <a:solidFill>
              <a:srgbClr val="FFFF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51"/>
          <p:cNvGrpSpPr/>
          <p:nvPr/>
        </p:nvGrpSpPr>
        <p:grpSpPr>
          <a:xfrm rot="7281403">
            <a:off x="1147501" y="2519045"/>
            <a:ext cx="609600" cy="1066800"/>
            <a:chOff x="5638800" y="4876800"/>
            <a:chExt cx="609600" cy="1066800"/>
          </a:xfrm>
        </p:grpSpPr>
        <p:cxnSp>
          <p:nvCxnSpPr>
            <p:cNvPr id="38" name="Straight Connector 37"/>
            <p:cNvCxnSpPr/>
            <p:nvPr/>
          </p:nvCxnSpPr>
          <p:spPr>
            <a:xfrm rot="5400000" flipH="1" flipV="1">
              <a:off x="5524500" y="5600700"/>
              <a:ext cx="457200" cy="228600"/>
            </a:xfrm>
            <a:prstGeom prst="line">
              <a:avLst/>
            </a:prstGeom>
            <a:ln w="47625">
              <a:solidFill>
                <a:srgbClr val="FFFF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5867400" y="5410200"/>
              <a:ext cx="228600" cy="762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V="1">
              <a:off x="5905500" y="5219700"/>
              <a:ext cx="228600" cy="1524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V="1">
              <a:off x="5943600" y="5105400"/>
              <a:ext cx="304800" cy="762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6019800" y="4876800"/>
              <a:ext cx="228600" cy="2286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1"/>
          <p:cNvGrpSpPr/>
          <p:nvPr/>
        </p:nvGrpSpPr>
        <p:grpSpPr>
          <a:xfrm rot="7011715">
            <a:off x="689767" y="2570324"/>
            <a:ext cx="609600" cy="1066800"/>
            <a:chOff x="5638800" y="4876800"/>
            <a:chExt cx="609600" cy="1066800"/>
          </a:xfrm>
        </p:grpSpPr>
        <p:cxnSp>
          <p:nvCxnSpPr>
            <p:cNvPr id="73" name="Straight Connector 72"/>
            <p:cNvCxnSpPr/>
            <p:nvPr/>
          </p:nvCxnSpPr>
          <p:spPr>
            <a:xfrm rot="5400000" flipH="1" flipV="1">
              <a:off x="5524500" y="5600700"/>
              <a:ext cx="457200" cy="228600"/>
            </a:xfrm>
            <a:prstGeom prst="line">
              <a:avLst/>
            </a:prstGeom>
            <a:ln w="47625">
              <a:solidFill>
                <a:srgbClr val="FFFF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V="1">
              <a:off x="5867400" y="5410200"/>
              <a:ext cx="228600" cy="762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V="1">
              <a:off x="5905500" y="5219700"/>
              <a:ext cx="228600" cy="1524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V="1">
              <a:off x="5943600" y="5105400"/>
              <a:ext cx="304800" cy="762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16200000" flipH="1">
              <a:off x="6019800" y="4876800"/>
              <a:ext cx="228600" cy="2286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Box 80"/>
          <p:cNvSpPr txBox="1"/>
          <p:nvPr/>
        </p:nvSpPr>
        <p:spPr>
          <a:xfrm>
            <a:off x="539552" y="4572000"/>
            <a:ext cx="4015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dirty="0" smtClean="0"/>
              <a:t>रंगाने हलके रंग प्रकाश परावर्तीत करतात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5791200" y="4495800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dirty="0" smtClean="0"/>
              <a:t>गडद रंग प्रकाश शोषून घेतात, नंतर ते उष्णतेत रुपांतरीत होतात.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5508104" y="5445224"/>
            <a:ext cx="376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dirty="0" smtClean="0"/>
              <a:t>कोणताही किरण परावर्तीत होत नाही. </a:t>
            </a:r>
            <a:endParaRPr lang="en-US" dirty="0"/>
          </a:p>
        </p:txBody>
      </p:sp>
      <p:sp>
        <p:nvSpPr>
          <p:cNvPr id="46" name="Content Placeholder 3"/>
          <p:cNvSpPr txBox="1">
            <a:spLocks/>
          </p:cNvSpPr>
          <p:nvPr/>
        </p:nvSpPr>
        <p:spPr>
          <a:xfrm>
            <a:off x="395536" y="260648"/>
            <a:ext cx="6264696" cy="1224136"/>
          </a:xfrm>
          <a:prstGeom prst="wedgeRoundRectCallout">
            <a:avLst>
              <a:gd name="adj1" fmla="val 65292"/>
              <a:gd name="adj2" fmla="val -715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hi-IN" sz="2800" dirty="0"/>
              <a:t>आता आपण पाहू </a:t>
            </a:r>
            <a:r>
              <a:rPr lang="mr-IN" sz="2800" dirty="0" smtClean="0"/>
              <a:t>सूर्य-चूल </a:t>
            </a:r>
            <a:r>
              <a:rPr lang="hi-IN" sz="2800" dirty="0" smtClean="0"/>
              <a:t>प्रकाश </a:t>
            </a:r>
            <a:r>
              <a:rPr lang="hi-IN" sz="2800" dirty="0"/>
              <a:t>उर्जाचे रुपांतर उष्ण उर्जेत </a:t>
            </a:r>
            <a:r>
              <a:rPr lang="mr-IN" sz="2800" dirty="0" smtClean="0"/>
              <a:t>कसे </a:t>
            </a:r>
            <a:r>
              <a:rPr lang="hi-IN" sz="2800" dirty="0" smtClean="0"/>
              <a:t>करतो</a:t>
            </a:r>
            <a:r>
              <a:rPr lang="mr-IN" sz="2800" dirty="0"/>
              <a:t>.</a:t>
            </a:r>
            <a:endParaRPr lang="en-US" sz="2800" dirty="0"/>
          </a:p>
        </p:txBody>
      </p:sp>
      <p:sp>
        <p:nvSpPr>
          <p:cNvPr id="50" name="TextBox 49"/>
          <p:cNvSpPr txBox="1"/>
          <p:nvPr/>
        </p:nvSpPr>
        <p:spPr>
          <a:xfrm>
            <a:off x="467544" y="1628800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/>
              <a:t>प्रकाश</a:t>
            </a:r>
            <a:r>
              <a:rPr lang="mr-IN" dirty="0"/>
              <a:t>-</a:t>
            </a:r>
            <a:r>
              <a:rPr lang="hi-IN" dirty="0"/>
              <a:t>उर्जा शोषून घेऊन त्याचे रुपांतर उष्ण उर्जेत </a:t>
            </a:r>
            <a:r>
              <a:rPr lang="mr-IN" dirty="0"/>
              <a:t>करावे लागते.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755576" y="5229200"/>
            <a:ext cx="2844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dirty="0" smtClean="0"/>
              <a:t>तर किरणे परावर्तीत होतात</a:t>
            </a:r>
            <a:endParaRPr lang="en-GB" dirty="0"/>
          </a:p>
        </p:txBody>
      </p:sp>
      <p:pic>
        <p:nvPicPr>
          <p:cNvPr id="49" name="Picture 2" descr="MC900438205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188640"/>
            <a:ext cx="1435224" cy="143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" name="TextBox 50"/>
          <p:cNvSpPr txBox="1"/>
          <p:nvPr/>
        </p:nvSpPr>
        <p:spPr>
          <a:xfrm>
            <a:off x="4644008" y="2492896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2400" b="1" dirty="0" smtClean="0"/>
              <a:t>काळा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4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114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114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1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900" decel="10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9" grpId="0" animBg="1"/>
      <p:bldP spid="22" grpId="0" animBg="1"/>
      <p:bldP spid="81" grpId="0"/>
      <p:bldP spid="82" grpId="0"/>
      <p:bldP spid="46" grpId="0" build="p" animBg="1"/>
      <p:bldP spid="50" grpId="0"/>
      <p:bldP spid="52" grpId="0"/>
      <p:bldP spid="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827584" y="1556792"/>
            <a:ext cx="6660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2800" dirty="0" smtClean="0"/>
              <a:t>सुर्याचुल उष्णता अडकवते </a:t>
            </a:r>
            <a:r>
              <a:rPr lang="mr-IN" sz="2800" b="1" dirty="0" smtClean="0"/>
              <a:t>तीच प्रवाह रोखून</a:t>
            </a:r>
            <a:r>
              <a:rPr lang="en-US" sz="2800" b="1" dirty="0" smtClean="0"/>
              <a:t> </a:t>
            </a:r>
            <a:endParaRPr lang="en-US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873529" y="1981200"/>
            <a:ext cx="6224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000" b="1" dirty="0" smtClean="0"/>
              <a:t>प्रवाह: जेव्हा गरम हवा थंड भागात जाते आणि थंड होते.</a:t>
            </a:r>
            <a:endParaRPr lang="en-US" sz="2000" b="1" dirty="0"/>
          </a:p>
        </p:txBody>
      </p:sp>
      <p:sp>
        <p:nvSpPr>
          <p:cNvPr id="26628" name="AutoShape 4" descr="data:image/jpg;base64,/9j/4AAQSkZJRgABAQAAAQABAAD/2wCEAAkGBhMQEBQUEBQVFRUWFRUWFRYXFBgVFRQUFxQWFBcXFRcYHSgeGBokGhQSHy8gJCcpLCwsFR4xNTAqNSYrLCkBCQoKDgwNFA8PFSkYFBguKSkpKSkpKSkpKSkpKSkpKSkpKSkpKSkpKSkpKSkpKSkpKSkpKSkpKSkpKSkpKSkpKf/AABEIAK8BHwMBIgACEQEDEQH/xAAcAAEAAgMBAQEAAAAAAAAAAAAABQYDBAcCAQj/xABFEAABAwEEBQkFBQYGAgMAAAABAAIDEQQFITEGEkFRYQcTIjJCcYGRoVJiscHRI3KCkqIUM0Oy4fBTY4PC0vEVcxYkRP/EABYBAQEBAAAAAAAAAAAAAAAAAAABAv/EABgRAQEBAQEAAAAAAAAAAAAAAAARASEx/9oADAMBAAIRAxEAPwDuKIiAiIgIiICIiAiIgIiICIiAiIgIiICIiAiIgIiICIiAiIgIiICIqTpbykx2asdmpLNkTnHGeJHWPAeJ2ILJfmkMFij15309loxe87mt29+Q2rlN86XWu85RFAHMZXoxxkgke1I8U+QHqtewXJabykM9oeQw5yv2j2Ym7u6gHorrd13shYY7M3Ub23nrOpte7+/BQUs6DW1vSaWl25s3T88PipnQ3T2aCbmLc5zmdIaz6mSJzQTQnMjAjHGtF9vbTOGz1bZ6TSe3/CaeHtnuw4qiTWyS02j/ABJpCTQYVo0k4DKgb6Ij9IIiKqIiICIiAiIgIiICIiAiIgIiICIiAiIgIiICIiAiIgIiIC17db44IzJM8MY3NxNB/U8FE6UaYwWBvTOtIRVsTT0jxd7LeJ8Krls9ptl8z49VpyxEMIPzp3k92QSelXKJLbHczYw5kbjq4V52WuzDFoO4YnbuX24tCWxUfawHPzbCMQN3OEZ/dGHepq47hjsopANeQjpzOGzaG+y3+8VFX7poyCrLLSSXIynFjT7ntHjl35LKJm9r2iszQ60uph0Im9YjZQdkcSuf6RaYSWgUJEcOyNpwP3jm8+nBQN5XuXOc5zi+Q5kmuPE/JSeivJ9a7zcHn7OHbK8YEf5Te36DirmCEjllneI7OxznONGtaKvd3AZLsfJvyafsJ/aLSQ60FpDWjFsIdnj2nkYVGAqQK1qrJovoZZruZSBnTIo+V2Mj+87B7ooFOqkEREUREQEREBERARF5klDRVxAG8mg8yg9Ioe1aYWKL95aoG8OdYT5A1UXLyp3Y3/8ASD92OR3wagtiKjS8st3DJ8ru6Fw/mosJ5bLv3Tn/AEh83oL+ioDeWy7904/0h8nLYh5Y7tdnJI3vhf8A7QUF3RVWHlQux2VqaPvMkb6uaApay6UWOX93aYHV2CVhPlWqCURfGuBxGIX1AREQEREBEWG12tkTHPkcGsaKucTQAIMyoemPKU2CsVkIfLiHSZsjPDY93oOOSr+lvKHLa3cxYw5sbjq1APOTVwoAMWtO7M7dy9XBoYyCklrAdJm2HNrdxk2E8Mu/ZKIy5dFpLW79otbnNjcalzjWSY+7XZx8uFzJjgh7MFnZ6/Nzj4+Kx3ve8dmbzlpNSepEOs7w7LeP/S5ppFpM+0O1pjRo6kbeq0cBtO8n+iiJbSTTN0wMcNYoNuPSk4vO73R41VTssU1rlENlY57jsaMabycmt4mimNE9B7Ter9b91ZwcZCMDvEY7buOQ9F3LR3Riz2CLm7MwNGGs44ved73bT6DYAtQUzQ7kdhg1ZLdSaXAiP+Cw8Qf3h78OG1dHa0AUGAGS+oiiIiAiIgIi17feMVnjMkz2xsbm5xDR67eCDYXl8gaCXEADEkmgA4lcs0k5b2NqywR65y52UEN72xjpHxLe5c/tlvvC8zWV8kja5E6kQ7mijfSqJXZ745VLvs1Rz3OuHZhHOfqwZ+pUm9OXaU1Fms7GDY6VxefytoB5lVqx6D7ZpPwsH+4/RSsd12Wz5tYDvd0neR+iHUVadPr1tR6M0oG6FvNgeLBXzKjn3DbLQay6zjvlkqf1ElWeTSCJuDQT3DVHr9FqSaSu7LAO8k/CiUiLi0Gl7T2N7qn6LaZoKO1KfBg+ZXp9+zHtAdzR81gdecp/iO86fBSjbboPFte8/lHyWQaEQ+1J5j6KMNrec3u/MfqvJmd7TvMpRKHQiH2pPMfReH6DRbJHj8p+SjhO72neZXptseMnu/MfqlGw/QUdmXzZ9CtSbQeXY6N3fUfELYbeso/iO8TX4rOy/wCUZkHvaPlRKIyG7LdZjWEys4xSEfylSVj5S70spo+Vzh7M0Yd+qgd6raj0lPaYPA0+K2mX5C8UfUcHNqPSqtIlbp5djgLVZu90Lv8AY/8A5K73LyjWC10Ec7WvPYk+zdXcNbAnuJXL5bhss4q1ra74zQ+Qw9FD23QdwxheHe64UPmMEOv0cCi/N926TXjdhAa+RrB2H9OI8ADgPwkFXywcucZhPPQFswHR1XViceJPSYOFD3oV0O/b/hsURkndQZNaMXPO5o2n0G1civa/LVfE4YwEMBq2MHoMGWvI7aeJ7gN+Oz2a03vOZZXdEdaQ/u4256sY+XiTtV3u672Qs5qzNo3tOPWed7iorUuO4Y7GKR/aTHB0lMt7YxsHHbt3DBf+kzLHVraSWjdm2Pi/eeHw2x+kWmTYgYrGauyfMNm8R/8ALy3jnr7Q+WQRwh0kjzQUGs5zjsG88URnve+XPeXyOL5HZ19O4bgFddBeSh05FovEEMzZAahzxsMm1rfdzO2mRsOgHJayyas9sAktGbW9ZkJ4e0/3shs3noSo8QwtY0NY0Na0ABoAAAGQAGAC9oiKIiICIiAiLmPKbym/s+tZbE77XKWUfwvcZ7+89nvyCY035T4bvrFEBNaPYB6Ee7nHDb7ox7s1x+1Wq23tLryvL6HM9GKPgxuQ8Md6zXFosZftbRXVOIaSdZ9cauOYB8yp22XsyEakQBIwAGDW99PgEqNewaLwQDWlo8jMuwaO5uXnVZrTpAxuEY1uOTfDaoS02x8hq813DYO4LCoNy03tK/N1BubgPqtNEUBERAREQEREBERAREQEREAGmIW/Zr7lZt1hudj65rQRBY4L7ikGrINWuYdi0+P1WjeWh8cg1oDqHdmw/Tw8lFLZsd4vi6pw9k4g+GzwVow3Zftsut+r2CamN/SifvLdx4jHepq+OUA2qPm4W8wylZG61XOO0F3scNu3ctiG1xWpmo9oqc2n4tP9lVW/tGnWer2VdHv2s4O4cVfR5sdmmtszYLKwuc7dhhtc49lo2n/pdx0H5PobtZrYSWhw6cpGW9sY7LfU7dgFb5Fb3snNOgawR2rFzyTUztBwLSdja01NmeNSuoIYIiIoiIgIiICIiCocpemX/jrL9mft5ati90U6UlPdqKcSOK49otcXOnnpqkVJaDjruri51cxXzK3eUC8HXhe74weix3MM4BhPOH83OHwCkb2tIgiayPCo1W8GgU+g8URrXvfObIzwc4fAfVQiIsgiIgIvhNM1H2i/ImZHWPu5eeSCRRV2bSJ5wYA39R+novUd3W2fJkpB39BvrQKwTr5Wt6xA7yB8VgfekQzkb4GvwWrBoFaHdcxt73Fx9B81vRcnftz/AJWfVysGs6/IR2v0u+i8G/4t7vylSzOTyLbLIe4NHyKyDk+g9qXzb/xSFQwv+He78pXpt9wntebXfRS55PoPal82/wDFYn8nkWyWQd4afokK0mXlEcpG+dPithjwciD3GvwWKXk7PYmH4mEfAlaE2gtpZ1dR33X0P6gEglkVdlgtkHWbKAN41m+eIXqDSRw67QeIwP0UgsCLRs18RPw1tU7nYeuS3lAREQGuoahWG6r1Eo5uWhcRTHJ42g8fiq8vrXUNRgRkgXtYX2C0Mns5LQHB0bhjqPGOqd4pXPMVC71odpM28LIyduDurI32JB1h3Ygjg4LlAaLZZi12ZFDweMQfgV75Fb5dDbZLM7qytNBuliqf5df8oWh29ERFEREBERAREQfmrRV3OW173ZkSP8XOx/mKkdIH1mpuaPXH5rRu6L9lvOSJ2FJJov1HV86N81J6RwUe12winiP6H0TUxEIiLIKMt9+NjqGdJ36R3nb4LTva9i483FWlaEjNxyo2mz4qcuDQgAB9qFTmI64D75293mtZggLNYbTbT0QS3eejG3xy+JVku/QCNuM7y8+y3ot88z6KStmkEcQ1YgHUwFMGN4CmfgoK13nJL13Gm4YN8gtRKsDJbJZcGBjSPYbrO8XZ+ZWvPpWOwwni409B9VXURErLpLMctVvc2vxqtZ97zHOR3gafBaaKjM62POb3n8R+qxmV28+ZXlER7EzvaPmV7bbZBk94/EfqsKIN1l8zD+I7xofitqLSeUdYNd4U+BUQiKssGlTT12EcQa/RZJLPY7V1msLjw1H+eBKqyKDfvLk+Gdnf+F/ycB8Qq+82ixu1ZGkDYHYtP3SMPIqfsd8yxZOqPZdiPDaPBTlnvWG0t5uVoxza7Fp7jv8AIpFqtWC9mS4dV3snb3Hat5aOkOhhirJZqloxLM3M4tPaHqOK1bnvfXoyQ9Lsn2uB4/FY3FTCIigmtGn4vHBp+IWpcbuav2HV22lo8JBQ/wA5Uho3BRrnHaQB3DP1PotLQqL9qvyJzchK+T8MbSQfMM81rB+hAiIiiIiAiIgIiIOJcs2jzoLWy1xghs1A4jszMGHm1oPexyw2W0Nttnrke17kg+XyK7Hf9xx22zvgmFWvGe1rhi1zdxBoV+e7VZbRc9rdHKO/2ZY6nVew+fcag7UR9ngLHFrhQj+/JRd92zm46DN2HcNp+Xirs+OK2Rh7D3O2g+y4fJc/0wsr4pGteKdE0Ow47D4BQTOhFxAN/aJBia83XJrRgX95xA4Dist8X2ZSWsNGfz9/DgpO2/Z2EBmXNxtw3ENB/viqsts6IiKoIiICIiAiIgIiICIiAiIgIiIJ+478NRHKa1wa45g7AfqoPTS4hC8TRCjXnpAYar86jcDQ+I4rwrHf/Tu5xfnzbHfiq0/33qLiGu61c7G123I94z+vipCxWMyvDW+J3DeorQywPma8AUaHCrjkMMe84DBXG02uGwxY5nEN7Tz8hxyCw0waQ3i2zWfUZg5w1WDaB2nf3tKsvIho2WMktjxTX+yi+4DV7hwLgB+Aqk6LaOTXzbKuqIwQZnjAMZsYz3jiB4kr9C2OyMhjbHG0NYxoa1oyDQKABUZkREUREQEREBERAVX5QdDxeVlLW0E0dXQu96mLCfZcMOBoditCIPytZLbLZJTSrHNJa9jhtBoWvbvBr3KfnvaG2xhsjQHZFjsjXax3/RxV75WOT7nwbZZW1laPtmAYyNA67RteBmNoG8Y8estm5w6oIDj1QcA7gDkDurmqy6Fd92CWzc2011W6hBPSoOqQduAHiFTbwu98DyyQEHZhSo3hervv20WOQVBwza+uI3V3K6waTWK3MDJqMd7MlBQ+4/L1B4Kjn6K43loKB0oXGmY7Q+vxVftFwTMybrD3TX0zREci9SRFpo4EHiKfFeVUEREBERAREQEREBEWSKzuf1Gl3cCfggxopWzaNzPzAb3mp8gpmLRqz2cB1slA90mhPcwdJRUFctzPtMlGglo6x+Vd5Vk0ksTBEI5SADQuaDQBrcQHHiQMOC1rbygRxN5uxRAAZOcNVveGDE95IVcFmtNtcXvJIJqXu6LB3f0Cit52k7YY+bszR94ijW7Oi3b3n1UXdt3zW60sjZV8sjqVONN7nHY0CpPALFPZ264jhrI4kCoHXccAGNGyviV3bk10CF3Q85MAbTIBr7ebbmI2nyJO0jcAh6sWjlwR2GzMghGDRi6mL3nrPdxJ8sBkFJoijQiIgIiICIiAiIgIiIC5Nyk8lpcXWqwNqTV0sLRmcy+Ib9pbtzGOB6yiD803dfjHtEVrAcMg8ipH3to7x4rZteiDXCsD6VxAd0mnucMfiupab8lkNuLpYCIbQcSafZyn/MAyPvDHeCuSWuzW265ObnY5grgHdKN/Fjhh5Gu8Iyxxfttj/dmRrR7J12eLcR5hb0GnrjhPCx/vMJjf45g+S27BpRFJQOPNu97Lwd9aLfnu+KUVexjq7aCv5hilGmzSayyCji5nCRmsPNlfgF95iyS9UxH7rg0+VQfRYJ9EYXdUvb3Go9fqtCbQx3YkB+80j4VVolH6MxHqlw7nVHqFrv0UGyQ+LQfmoo6L2hvV1fwvp8aL5/4+2ty53wkr/uSpEk7RQ7JB+U/VeDoq/wBtvkVo1tw/xvIlP2i3f535P6K0b40Vf7bfIr03RQ7ZB4N/qo7nLcf8b8pHyT9ktzs+d8X0+aUSzdFGjrSO8GgfVfTdNlj67x+KQD0FFD//ABu1P636pK/VZ4tDH9p7B3An6KVY3jeVii6oa48GF3q76rDLpk0YRxH8TqDyb9Vmh0OjHXe93dRo+akLPcUDMo2k73dI+qUivf8An7ZPhFrNH+U3V839b1X2zaJyvOtK4NrnU67z37PVW1zg0Y0aB3AD5BQl4aVxswi+0dvyaPHM+HmpRmhuWz2Zuu+hp2n4+Qyr4VUPeF7yWt4hs7XEOOq1rRV8h3UGzh5rauPRe23vJVoPNg0MrujEzeG+0eAqd9M12nQ/QOz3az7Ma8pFHzOA1jwaOw3gPElFQ3J1yaNsIE9po60kYDNsIIyadr6Zu8BtJvyIiiIiAiIgIiICIiAiIgIiICIiAte3XfHPGY5mNkY7NrmhwPgdvFbCIOZaQ8iMElXWKQwu9h9Xx9wPWb5u7lRLw0GvOwEkRvc0dqE86w8S0Yjxav0QiJH5os+l0rTSRrXUz7Dh37PRSln0shd1tZneKjzb9F3G9dHLNah/9iCOTi5gLh3OzHgVUrz5FbDLUxGWE+6/Xb5SVPqE4KXDekL+rIw/iAPkcVtDHJZbdyESj9xao3cJI3M9Wl3wUNPyQ3nF1Gsf/wCuYD+fVSCURVe1XBeUHXbI3/WYfg8qPfeFrbm9/m0pCrwiorb5tJNBI79K2YYrfKaNMhr/AJjB/uCRKuNFhmtjGdd7W97gFFQcmt6zCpjNDtfaGU9HkqWsXIZanU52aGP7uvIR6NHqkVHWjSiBmTi8+6PmaBRVr0xecImBvF3SPgMviul3ZyG2VmM8ssp3CkTfIVd+pXC59D7HY8bPZ42O9ums/wDO6rvVODh92aEXleJBLHtYe3NWOMDe1pFT+FpXRtG+RmywEPtTjaHjHVI1Ygfu5u/EacF0NEI8RRNY0NaA1oFAAKADcAMgvaIiiIiAiIgIiICIiAiIgIiIP//Z"/>
          <p:cNvSpPr>
            <a:spLocks noChangeAspect="1" noChangeArrowheads="1"/>
          </p:cNvSpPr>
          <p:nvPr/>
        </p:nvSpPr>
        <p:spPr bwMode="auto">
          <a:xfrm>
            <a:off x="76200" y="-811213"/>
            <a:ext cx="2733675" cy="16668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6630" name="Picture 6" descr="Frying Pan Clip 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354475" y="-26046113"/>
            <a:ext cx="2857500" cy="1743075"/>
          </a:xfrm>
          <a:prstGeom prst="rect">
            <a:avLst/>
          </a:prstGeom>
          <a:noFill/>
        </p:spPr>
      </p:pic>
      <p:pic>
        <p:nvPicPr>
          <p:cNvPr id="26636" name="Picture 12" descr="http://etc.usf.edu/clipart/63500/63526/63526_pan_lg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4419600"/>
            <a:ext cx="2513402" cy="1371600"/>
          </a:xfrm>
          <a:prstGeom prst="rect">
            <a:avLst/>
          </a:prstGeom>
          <a:noFill/>
        </p:spPr>
      </p:pic>
      <p:sp>
        <p:nvSpPr>
          <p:cNvPr id="26" name="Up Arrow 25"/>
          <p:cNvSpPr/>
          <p:nvPr/>
        </p:nvSpPr>
        <p:spPr>
          <a:xfrm>
            <a:off x="2286000" y="3124200"/>
            <a:ext cx="1066800" cy="1219200"/>
          </a:xfrm>
          <a:prstGeom prst="up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Up Arrow 26"/>
          <p:cNvSpPr/>
          <p:nvPr/>
        </p:nvSpPr>
        <p:spPr>
          <a:xfrm rot="5400000">
            <a:off x="4343400" y="2590800"/>
            <a:ext cx="1066800" cy="15240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99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Up Arrow 28"/>
          <p:cNvSpPr/>
          <p:nvPr/>
        </p:nvSpPr>
        <p:spPr>
          <a:xfrm rot="10800000">
            <a:off x="5791200" y="3048000"/>
            <a:ext cx="1066800" cy="15240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99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Up Arrow 29"/>
          <p:cNvSpPr/>
          <p:nvPr/>
        </p:nvSpPr>
        <p:spPr>
          <a:xfrm rot="16200000">
            <a:off x="4495800" y="4495800"/>
            <a:ext cx="1066800" cy="15240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295400" y="3733800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dirty="0" smtClean="0"/>
              <a:t>गरम हवा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562600" y="2590800"/>
            <a:ext cx="1168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dirty="0" smtClean="0"/>
              <a:t>कोमट हवा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257800" y="5638800"/>
            <a:ext cx="914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dirty="0" smtClean="0"/>
              <a:t>थंड हवा</a:t>
            </a:r>
            <a:endParaRPr lang="en-US" dirty="0"/>
          </a:p>
        </p:txBody>
      </p:sp>
      <p:pic>
        <p:nvPicPr>
          <p:cNvPr id="26638" name="Picture 14" descr="http://ts1.mm.bing.net/images/thumbnail.aspx?q=1082990207752&amp;id=f5b47c173625cf7bf86e0a925c406f0d&amp;url=http%3a%2f%2fimage.shutterstock.com%2fdisplay_pic_with_logo%2f73971%2f73971%2c1201237450%2c7%2fstock-photo-stainless-steal-saucepan-pot-884405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4419600"/>
            <a:ext cx="2828925" cy="1514475"/>
          </a:xfrm>
          <a:prstGeom prst="rect">
            <a:avLst/>
          </a:prstGeom>
          <a:noFill/>
        </p:spPr>
      </p:pic>
      <p:sp>
        <p:nvSpPr>
          <p:cNvPr id="34" name="Oval 33"/>
          <p:cNvSpPr/>
          <p:nvPr/>
        </p:nvSpPr>
        <p:spPr>
          <a:xfrm>
            <a:off x="776208" y="4343400"/>
            <a:ext cx="3124200" cy="2057400"/>
          </a:xfrm>
          <a:prstGeom prst="ellipse">
            <a:avLst/>
          </a:prstGeom>
          <a:noFill/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ontent Placeholder 3"/>
          <p:cNvSpPr txBox="1">
            <a:spLocks/>
          </p:cNvSpPr>
          <p:nvPr/>
        </p:nvSpPr>
        <p:spPr>
          <a:xfrm>
            <a:off x="395536" y="260648"/>
            <a:ext cx="6264696" cy="1224136"/>
          </a:xfrm>
          <a:prstGeom prst="wedgeRoundRectCallout">
            <a:avLst>
              <a:gd name="adj1" fmla="val 65292"/>
              <a:gd name="adj2" fmla="val -715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hi-IN" sz="2800" dirty="0"/>
              <a:t>आता </a:t>
            </a:r>
            <a:r>
              <a:rPr lang="mr-IN" sz="2800" dirty="0" smtClean="0"/>
              <a:t>सुर्याचुल </a:t>
            </a:r>
            <a:r>
              <a:rPr lang="hi-IN" sz="2800" dirty="0" smtClean="0"/>
              <a:t>उष्णता </a:t>
            </a:r>
            <a:r>
              <a:rPr lang="mr-IN" sz="2800" dirty="0"/>
              <a:t>कशी</a:t>
            </a:r>
            <a:r>
              <a:rPr lang="hi-IN" sz="2800" dirty="0"/>
              <a:t> आ</a:t>
            </a:r>
            <a:r>
              <a:rPr lang="mr-IN" sz="2800" dirty="0"/>
              <a:t>ड</a:t>
            </a:r>
            <a:r>
              <a:rPr lang="hi-IN" sz="2800" dirty="0" smtClean="0"/>
              <a:t>व</a:t>
            </a:r>
            <a:r>
              <a:rPr lang="mr-IN" sz="2800" dirty="0" smtClean="0"/>
              <a:t>ते</a:t>
            </a:r>
            <a:r>
              <a:rPr lang="hi-IN" sz="2800" dirty="0" smtClean="0"/>
              <a:t> </a:t>
            </a:r>
            <a:r>
              <a:rPr lang="mr-IN" sz="2800" dirty="0"/>
              <a:t>हे</a:t>
            </a:r>
            <a:r>
              <a:rPr lang="hi-IN" sz="2800" dirty="0"/>
              <a:t> पाहू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8" name="Picture 2" descr="MC900438205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24328" y="188640"/>
            <a:ext cx="1435224" cy="143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9" dur="2000" fill="hold"/>
                                        <p:tgtEl>
                                          <p:spTgt spid="26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1" dur="2000" fill="hold"/>
                                        <p:tgtEl>
                                          <p:spTgt spid="27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3" dur="2000" fill="hold"/>
                                        <p:tgtEl>
                                          <p:spTgt spid="2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5" dur="2000" fill="hold"/>
                                        <p:tgtEl>
                                          <p:spTgt spid="30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3" dur="2000" fill="hold"/>
                                        <p:tgtEl>
                                          <p:spTgt spid="26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5" dur="2000" fill="hold"/>
                                        <p:tgtEl>
                                          <p:spTgt spid="27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7" dur="2000" fill="hold"/>
                                        <p:tgtEl>
                                          <p:spTgt spid="2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9" dur="2000" fill="hold"/>
                                        <p:tgtEl>
                                          <p:spTgt spid="30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allAtOnce"/>
      <p:bldP spid="24" grpId="0"/>
      <p:bldP spid="26" grpId="0" animBg="1"/>
      <p:bldP spid="26" grpId="1" animBg="1"/>
      <p:bldP spid="26" grpId="2" animBg="1"/>
      <p:bldP spid="27" grpId="0" animBg="1"/>
      <p:bldP spid="27" grpId="1" animBg="1"/>
      <p:bldP spid="27" grpId="2" animBg="1"/>
      <p:bldP spid="29" grpId="0" animBg="1"/>
      <p:bldP spid="29" grpId="1" animBg="1"/>
      <p:bldP spid="29" grpId="2" animBg="1"/>
      <p:bldP spid="30" grpId="0" animBg="1"/>
      <p:bldP spid="30" grpId="1" animBg="1"/>
      <p:bldP spid="30" grpId="2" animBg="1"/>
      <p:bldP spid="31" grpId="0"/>
      <p:bldP spid="32" grpId="0"/>
      <p:bldP spid="33" grpId="0"/>
      <p:bldP spid="34" grpId="0" animBg="1"/>
      <p:bldP spid="1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48000" y="2971800"/>
            <a:ext cx="3124200" cy="2667000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28"/>
          <p:cNvGrpSpPr/>
          <p:nvPr/>
        </p:nvGrpSpPr>
        <p:grpSpPr>
          <a:xfrm>
            <a:off x="5562600" y="1905000"/>
            <a:ext cx="3352800" cy="2371130"/>
            <a:chOff x="5562600" y="1905000"/>
            <a:chExt cx="3352800" cy="2371130"/>
          </a:xfrm>
        </p:grpSpPr>
        <p:cxnSp>
          <p:nvCxnSpPr>
            <p:cNvPr id="5" name="Straight Connector 4"/>
            <p:cNvCxnSpPr/>
            <p:nvPr/>
          </p:nvCxnSpPr>
          <p:spPr>
            <a:xfrm rot="5400000" flipH="1" flipV="1">
              <a:off x="5448300" y="2171700"/>
              <a:ext cx="838200" cy="609600"/>
            </a:xfrm>
            <a:prstGeom prst="line">
              <a:avLst/>
            </a:prstGeom>
            <a:ln w="47625">
              <a:solidFill>
                <a:srgbClr val="FFFF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5400000" flipH="1" flipV="1">
              <a:off x="5905500" y="2019300"/>
              <a:ext cx="838200" cy="609600"/>
            </a:xfrm>
            <a:prstGeom prst="line">
              <a:avLst/>
            </a:prstGeom>
            <a:ln w="47625">
              <a:solidFill>
                <a:srgbClr val="FFFF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 flipH="1" flipV="1">
              <a:off x="6134100" y="2400300"/>
              <a:ext cx="838200" cy="609600"/>
            </a:xfrm>
            <a:prstGeom prst="line">
              <a:avLst/>
            </a:prstGeom>
            <a:ln w="47625">
              <a:solidFill>
                <a:srgbClr val="FFFF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6324600" y="3352800"/>
              <a:ext cx="25908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 </a:t>
              </a:r>
              <a:r>
                <a:rPr lang="mr-IN" dirty="0"/>
                <a:t>काच दृष </a:t>
              </a:r>
              <a:r>
                <a:rPr lang="mr-IN" dirty="0" smtClean="0"/>
                <a:t>(आपण बघू शकतो अशा) </a:t>
              </a:r>
              <a:r>
                <a:rPr lang="mr-IN" dirty="0"/>
                <a:t>प्रकाशाला</a:t>
              </a:r>
              <a:r>
                <a:rPr lang="mr-IN" dirty="0" smtClean="0"/>
                <a:t> आत-बाहेर </a:t>
              </a:r>
              <a:r>
                <a:rPr lang="mr-IN" dirty="0"/>
                <a:t>जाऊ </a:t>
              </a:r>
              <a:r>
                <a:rPr lang="mr-IN" dirty="0" smtClean="0"/>
                <a:t>देते.</a:t>
              </a:r>
              <a:r>
                <a:rPr lang="en-US" dirty="0" smtClean="0"/>
                <a:t> </a:t>
              </a:r>
              <a:endParaRPr lang="en-US" dirty="0"/>
            </a:p>
          </p:txBody>
        </p:sp>
      </p:grpSp>
      <p:grpSp>
        <p:nvGrpSpPr>
          <p:cNvPr id="9" name="Group 35"/>
          <p:cNvGrpSpPr/>
          <p:nvPr/>
        </p:nvGrpSpPr>
        <p:grpSpPr>
          <a:xfrm>
            <a:off x="251520" y="3098307"/>
            <a:ext cx="5640501" cy="1942164"/>
            <a:chOff x="251520" y="3098307"/>
            <a:chExt cx="5640501" cy="1942164"/>
          </a:xfrm>
        </p:grpSpPr>
        <p:sp>
          <p:nvSpPr>
            <p:cNvPr id="4" name="TextBox 3"/>
            <p:cNvSpPr txBox="1"/>
            <p:nvPr/>
          </p:nvSpPr>
          <p:spPr>
            <a:xfrm>
              <a:off x="251520" y="3717032"/>
              <a:ext cx="255628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mr-IN" sz="2000" dirty="0"/>
                <a:t>काच औष्णिक </a:t>
              </a:r>
              <a:r>
                <a:rPr lang="mr-IN" sz="2000" dirty="0" smtClean="0"/>
                <a:t>प्रारणे (गरम झळा) </a:t>
              </a:r>
              <a:r>
                <a:rPr lang="mr-IN" sz="2000" dirty="0"/>
                <a:t>बाहेर पडण्यास अटकाव </a:t>
              </a:r>
              <a:r>
                <a:rPr lang="mr-IN" sz="2000" dirty="0" smtClean="0"/>
                <a:t>करते.</a:t>
              </a:r>
              <a:endParaRPr lang="en-US" sz="2000" dirty="0"/>
            </a:p>
          </p:txBody>
        </p:sp>
        <p:grpSp>
          <p:nvGrpSpPr>
            <p:cNvPr id="15" name="Group 8"/>
            <p:cNvGrpSpPr/>
            <p:nvPr/>
          </p:nvGrpSpPr>
          <p:grpSpPr>
            <a:xfrm rot="7078165">
              <a:off x="4500250" y="3033963"/>
              <a:ext cx="609600" cy="1066800"/>
              <a:chOff x="5638800" y="4876800"/>
              <a:chExt cx="609600" cy="1066800"/>
            </a:xfrm>
          </p:grpSpPr>
          <p:cxnSp>
            <p:nvCxnSpPr>
              <p:cNvPr id="10" name="Straight Connector 9"/>
              <p:cNvCxnSpPr/>
              <p:nvPr/>
            </p:nvCxnSpPr>
            <p:spPr>
              <a:xfrm rot="5400000" flipH="1" flipV="1">
                <a:off x="5524500" y="5600700"/>
                <a:ext cx="457200" cy="2286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flipV="1">
                <a:off x="5867400" y="5410200"/>
                <a:ext cx="228600" cy="762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16200000" flipV="1">
                <a:off x="5905500" y="5219700"/>
                <a:ext cx="228600" cy="1524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V="1">
                <a:off x="5943600" y="5105400"/>
                <a:ext cx="304800" cy="762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16200000" flipH="1">
                <a:off x="6019800" y="4876800"/>
                <a:ext cx="228600" cy="2286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14"/>
            <p:cNvGrpSpPr/>
            <p:nvPr/>
          </p:nvGrpSpPr>
          <p:grpSpPr>
            <a:xfrm rot="694443">
              <a:off x="5282421" y="3250708"/>
              <a:ext cx="609600" cy="1066800"/>
              <a:chOff x="5638800" y="4876800"/>
              <a:chExt cx="609600" cy="1066800"/>
            </a:xfrm>
          </p:grpSpPr>
          <p:cxnSp>
            <p:nvCxnSpPr>
              <p:cNvPr id="16" name="Straight Connector 15"/>
              <p:cNvCxnSpPr/>
              <p:nvPr/>
            </p:nvCxnSpPr>
            <p:spPr>
              <a:xfrm rot="5400000" flipH="1" flipV="1">
                <a:off x="5524500" y="5600700"/>
                <a:ext cx="457200" cy="2286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flipV="1">
                <a:off x="5867400" y="5410200"/>
                <a:ext cx="228600" cy="762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16200000" flipV="1">
                <a:off x="5905500" y="5219700"/>
                <a:ext cx="228600" cy="1524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flipV="1">
                <a:off x="5943600" y="5105400"/>
                <a:ext cx="304800" cy="762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16200000" flipH="1">
                <a:off x="6019800" y="4876800"/>
                <a:ext cx="228600" cy="2286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29"/>
            <p:cNvGrpSpPr/>
            <p:nvPr/>
          </p:nvGrpSpPr>
          <p:grpSpPr>
            <a:xfrm rot="694443">
              <a:off x="3834620" y="3098307"/>
              <a:ext cx="609600" cy="1066800"/>
              <a:chOff x="5638800" y="4876800"/>
              <a:chExt cx="609600" cy="1066800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 rot="5400000" flipH="1" flipV="1">
                <a:off x="5524500" y="5600700"/>
                <a:ext cx="457200" cy="2286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flipV="1">
                <a:off x="5867400" y="5410200"/>
                <a:ext cx="228600" cy="762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V="1">
                <a:off x="5905500" y="5219700"/>
                <a:ext cx="228600" cy="1524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V="1">
                <a:off x="5943600" y="5105400"/>
                <a:ext cx="304800" cy="762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16200000" flipH="1">
                <a:off x="6019800" y="4876800"/>
                <a:ext cx="228600" cy="2286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42" name="Picture 2" descr="F:\EWB\Biogas\thermometer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4267200"/>
            <a:ext cx="533400" cy="928744"/>
          </a:xfrm>
          <a:prstGeom prst="rect">
            <a:avLst/>
          </a:prstGeom>
          <a:noFill/>
        </p:spPr>
      </p:pic>
      <p:sp>
        <p:nvSpPr>
          <p:cNvPr id="30" name="Content Placeholder 3"/>
          <p:cNvSpPr txBox="1">
            <a:spLocks/>
          </p:cNvSpPr>
          <p:nvPr/>
        </p:nvSpPr>
        <p:spPr>
          <a:xfrm>
            <a:off x="323528" y="188640"/>
            <a:ext cx="6408712" cy="1484784"/>
          </a:xfrm>
          <a:prstGeom prst="wedgeRoundRectCallout">
            <a:avLst>
              <a:gd name="adj1" fmla="val 65292"/>
              <a:gd name="adj2" fmla="val -715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lnSpcReduction="10000"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hi-IN" sz="2800" dirty="0"/>
              <a:t>शेवटी आपण पाहू</a:t>
            </a:r>
            <a:r>
              <a:rPr lang="mr-IN" sz="2800" dirty="0"/>
              <a:t>या</a:t>
            </a:r>
            <a:r>
              <a:rPr lang="hi-IN" sz="2800" dirty="0"/>
              <a:t> </a:t>
            </a:r>
            <a:r>
              <a:rPr lang="mr-IN" sz="2800" dirty="0"/>
              <a:t>की</a:t>
            </a:r>
            <a:r>
              <a:rPr lang="hi-IN" sz="2800" dirty="0"/>
              <a:t> </a:t>
            </a:r>
            <a:r>
              <a:rPr lang="mr-IN" sz="2800" dirty="0" smtClean="0"/>
              <a:t>सुर्याचुलीत</a:t>
            </a:r>
            <a:r>
              <a:rPr lang="hi-IN" sz="2800" dirty="0" smtClean="0"/>
              <a:t> </a:t>
            </a:r>
            <a:r>
              <a:rPr lang="hi-IN" sz="2800" dirty="0"/>
              <a:t>हरित </a:t>
            </a:r>
            <a:r>
              <a:rPr lang="mr-IN" sz="2800" dirty="0"/>
              <a:t>गृह </a:t>
            </a:r>
            <a:r>
              <a:rPr lang="hi-IN" sz="2800" dirty="0"/>
              <a:t>परिणाम</a:t>
            </a:r>
            <a:r>
              <a:rPr lang="mr-IN" sz="2800" dirty="0"/>
              <a:t>ाने</a:t>
            </a:r>
            <a:r>
              <a:rPr lang="hi-IN" sz="2800" dirty="0"/>
              <a:t> ३०-४०</a:t>
            </a:r>
            <a:r>
              <a:rPr lang="en-GB" sz="2800" dirty="0"/>
              <a:t>°</a:t>
            </a:r>
            <a:r>
              <a:rPr lang="mr-IN" sz="2800" dirty="0"/>
              <a:t> सें.</a:t>
            </a:r>
            <a:r>
              <a:rPr lang="hi-IN" sz="2800" dirty="0"/>
              <a:t> </a:t>
            </a:r>
            <a:r>
              <a:rPr lang="mr-IN" sz="2800" dirty="0" smtClean="0"/>
              <a:t>तापमान </a:t>
            </a:r>
            <a:r>
              <a:rPr lang="hi-IN" sz="2800" dirty="0" smtClean="0"/>
              <a:t>१००</a:t>
            </a:r>
            <a:r>
              <a:rPr lang="en-GB" sz="2800" dirty="0"/>
              <a:t>°</a:t>
            </a:r>
            <a:r>
              <a:rPr lang="mr-IN" sz="2800" dirty="0"/>
              <a:t> सें.</a:t>
            </a:r>
            <a:r>
              <a:rPr lang="hi-IN" sz="2800" dirty="0"/>
              <a:t> पर्यंत </a:t>
            </a:r>
            <a:r>
              <a:rPr lang="mr-IN" sz="2800" dirty="0" smtClean="0"/>
              <a:t>कसे पोहचवता येते</a:t>
            </a:r>
            <a:r>
              <a:rPr lang="en-GB" sz="2800" dirty="0" smtClean="0"/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9512" y="1772816"/>
            <a:ext cx="52565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/>
              <a:t>हरित </a:t>
            </a:r>
            <a:r>
              <a:rPr lang="mr-IN" dirty="0"/>
              <a:t>गृह </a:t>
            </a:r>
            <a:r>
              <a:rPr lang="hi-IN" dirty="0"/>
              <a:t>परिणामामुळे </a:t>
            </a:r>
            <a:r>
              <a:rPr lang="hi-IN" dirty="0" smtClean="0"/>
              <a:t>प्रकाश</a:t>
            </a:r>
            <a:r>
              <a:rPr lang="mr-IN" dirty="0" smtClean="0"/>
              <a:t>-</a:t>
            </a:r>
            <a:r>
              <a:rPr lang="hi-IN" dirty="0" smtClean="0"/>
              <a:t>उर्जा </a:t>
            </a:r>
            <a:r>
              <a:rPr lang="hi-IN" dirty="0"/>
              <a:t>काचेचा </a:t>
            </a:r>
            <a:r>
              <a:rPr lang="hi-IN" dirty="0" smtClean="0"/>
              <a:t>भांड्यात</a:t>
            </a:r>
            <a:r>
              <a:rPr lang="mr-IN" dirty="0" smtClean="0"/>
              <a:t> </a:t>
            </a:r>
            <a:r>
              <a:rPr lang="hi-IN" dirty="0" smtClean="0"/>
              <a:t>गे</a:t>
            </a:r>
            <a:r>
              <a:rPr lang="mr-IN" dirty="0" smtClean="0"/>
              <a:t>ल्या</a:t>
            </a:r>
            <a:r>
              <a:rPr lang="hi-IN" dirty="0" smtClean="0"/>
              <a:t>वर बाहेर </a:t>
            </a:r>
            <a:r>
              <a:rPr lang="hi-IN" dirty="0"/>
              <a:t>जाऊ शकत नाही.</a:t>
            </a:r>
            <a:r>
              <a:rPr lang="mr-IN" dirty="0"/>
              <a:t> </a:t>
            </a:r>
            <a:r>
              <a:rPr lang="hi-IN" dirty="0"/>
              <a:t>त्यामुळे प्रकाश उर्जाचे रुपांतर </a:t>
            </a:r>
            <a:r>
              <a:rPr lang="hi-IN" dirty="0" smtClean="0"/>
              <a:t>उष्ण</a:t>
            </a:r>
            <a:r>
              <a:rPr lang="mr-IN" dirty="0" smtClean="0"/>
              <a:t>-</a:t>
            </a:r>
            <a:r>
              <a:rPr lang="hi-IN" dirty="0" smtClean="0"/>
              <a:t>उर्जेत </a:t>
            </a:r>
            <a:r>
              <a:rPr lang="hi-IN" dirty="0"/>
              <a:t>होते</a:t>
            </a:r>
            <a:r>
              <a:rPr lang="mr-IN" dirty="0" smtClean="0"/>
              <a:t>.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36" name="Picture 2" descr="MC900438205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188640"/>
            <a:ext cx="1435224" cy="143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2000" fill="hold"/>
                                        <p:tgtEl>
                                          <p:spTgt spid="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0" grpId="0" build="p" animBg="1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3717032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b="1" dirty="0" smtClean="0"/>
              <a:t>किरणाचे एकत्रीकरण</a:t>
            </a:r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dirty="0" smtClean="0"/>
              <a:t>सुर्याचुल कोणकोणत्या तत्वांवर चालेते ते थोडक्यात पाहू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3568" y="5661248"/>
            <a:ext cx="30989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b="1" dirty="0" smtClean="0"/>
              <a:t>प्रकाशाचे उष्णतेत रुपांतर करणे</a:t>
            </a:r>
            <a:endParaRPr lang="en-US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5562600" y="3593068"/>
            <a:ext cx="15648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b="1" dirty="0" smtClean="0"/>
              <a:t>उष्णता अडवणे</a:t>
            </a:r>
            <a:endParaRPr lang="en-US" b="1" dirty="0" smtClean="0"/>
          </a:p>
        </p:txBody>
      </p:sp>
      <p:sp>
        <p:nvSpPr>
          <p:cNvPr id="7" name="Rectangle 6"/>
          <p:cNvSpPr/>
          <p:nvPr/>
        </p:nvSpPr>
        <p:spPr>
          <a:xfrm>
            <a:off x="5486400" y="5955268"/>
            <a:ext cx="281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b="1" dirty="0" smtClean="0"/>
              <a:t>हरित-गृह परिणाम</a:t>
            </a:r>
            <a:endParaRPr lang="en-US" b="1" dirty="0" smtClean="0"/>
          </a:p>
        </p:txBody>
      </p:sp>
      <p:grpSp>
        <p:nvGrpSpPr>
          <p:cNvPr id="2" name="Group 33"/>
          <p:cNvGrpSpPr/>
          <p:nvPr/>
        </p:nvGrpSpPr>
        <p:grpSpPr>
          <a:xfrm>
            <a:off x="685800" y="1752600"/>
            <a:ext cx="3048000" cy="1828800"/>
            <a:chOff x="5562600" y="1143000"/>
            <a:chExt cx="3283021" cy="2087382"/>
          </a:xfrm>
        </p:grpSpPr>
        <p:grpSp>
          <p:nvGrpSpPr>
            <p:cNvPr id="8" name="Group 7"/>
            <p:cNvGrpSpPr/>
            <p:nvPr/>
          </p:nvGrpSpPr>
          <p:grpSpPr>
            <a:xfrm>
              <a:off x="6019802" y="1143000"/>
              <a:ext cx="1882534" cy="1824220"/>
              <a:chOff x="7183839" y="152400"/>
              <a:chExt cx="1632895" cy="1447801"/>
            </a:xfrm>
          </p:grpSpPr>
          <p:cxnSp>
            <p:nvCxnSpPr>
              <p:cNvPr id="9" name="Straight Connector 8"/>
              <p:cNvCxnSpPr/>
              <p:nvPr/>
            </p:nvCxnSpPr>
            <p:spPr>
              <a:xfrm rot="5400000">
                <a:off x="7810500" y="495300"/>
                <a:ext cx="533400" cy="0"/>
              </a:xfrm>
              <a:prstGeom prst="line">
                <a:avLst/>
              </a:prstGeom>
              <a:ln w="4762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16200000" flipH="1">
                <a:off x="7391400" y="1295400"/>
                <a:ext cx="533400" cy="76200"/>
              </a:xfrm>
              <a:prstGeom prst="line">
                <a:avLst/>
              </a:prstGeom>
              <a:ln w="4762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5400000">
                <a:off x="7696200" y="1219200"/>
                <a:ext cx="533400" cy="76200"/>
              </a:xfrm>
              <a:prstGeom prst="line">
                <a:avLst/>
              </a:prstGeom>
              <a:ln w="4762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Group 45"/>
              <p:cNvGrpSpPr/>
              <p:nvPr/>
            </p:nvGrpSpPr>
            <p:grpSpPr>
              <a:xfrm>
                <a:off x="7183839" y="152400"/>
                <a:ext cx="1632895" cy="1447801"/>
                <a:chOff x="6269439" y="1676400"/>
                <a:chExt cx="1632895" cy="1447801"/>
              </a:xfrm>
            </p:grpSpPr>
            <p:cxnSp>
              <p:nvCxnSpPr>
                <p:cNvPr id="13" name="Straight Connector 12"/>
                <p:cNvCxnSpPr/>
                <p:nvPr/>
              </p:nvCxnSpPr>
              <p:spPr>
                <a:xfrm rot="16200000" flipH="1">
                  <a:off x="6591300" y="2019300"/>
                  <a:ext cx="457200" cy="228600"/>
                </a:xfrm>
                <a:prstGeom prst="line">
                  <a:avLst/>
                </a:prstGeom>
                <a:ln w="47625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6934200" y="1752600"/>
                  <a:ext cx="98666" cy="486488"/>
                </a:xfrm>
                <a:prstGeom prst="line">
                  <a:avLst/>
                </a:prstGeom>
                <a:ln w="47625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16200000" flipH="1">
                  <a:off x="6553200" y="2362200"/>
                  <a:ext cx="533400" cy="228600"/>
                </a:xfrm>
                <a:prstGeom prst="line">
                  <a:avLst/>
                </a:prstGeom>
                <a:ln w="47625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5400000">
                  <a:off x="6972300" y="2857501"/>
                  <a:ext cx="533400" cy="0"/>
                </a:xfrm>
                <a:prstGeom prst="line">
                  <a:avLst/>
                </a:prstGeom>
                <a:ln w="47625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5400000">
                  <a:off x="7124700" y="2628900"/>
                  <a:ext cx="533400" cy="0"/>
                </a:xfrm>
                <a:prstGeom prst="line">
                  <a:avLst/>
                </a:prstGeom>
                <a:ln w="47625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rot="5400000">
                  <a:off x="7124700" y="1943100"/>
                  <a:ext cx="457200" cy="76200"/>
                </a:xfrm>
                <a:prstGeom prst="line">
                  <a:avLst/>
                </a:prstGeom>
                <a:ln w="47625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rot="5400000">
                  <a:off x="7391400" y="2166254"/>
                  <a:ext cx="533400" cy="76200"/>
                </a:xfrm>
                <a:prstGeom prst="line">
                  <a:avLst/>
                </a:prstGeom>
                <a:ln w="47625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TextBox 19"/>
                <p:cNvSpPr txBox="1"/>
                <p:nvPr/>
              </p:nvSpPr>
              <p:spPr>
                <a:xfrm>
                  <a:off x="6400800" y="1676400"/>
                  <a:ext cx="434734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b="1" dirty="0" smtClean="0"/>
                    <a:t>10%</a:t>
                  </a:r>
                  <a:endParaRPr lang="en-US" sz="1000" b="1" dirty="0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6269439" y="2039259"/>
                  <a:ext cx="396572" cy="19541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b="1" dirty="0" smtClean="0"/>
                    <a:t>10%</a:t>
                  </a:r>
                  <a:endParaRPr lang="en-US" sz="1000" b="1" dirty="0"/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7467600" y="1676400"/>
                  <a:ext cx="434734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b="1" dirty="0" smtClean="0"/>
                    <a:t>10%</a:t>
                  </a:r>
                  <a:endParaRPr lang="en-US" sz="1000" b="1" dirty="0"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5400000">
              <a:off x="5578928" y="2313214"/>
              <a:ext cx="533400" cy="0"/>
            </a:xfrm>
            <a:prstGeom prst="line">
              <a:avLst/>
            </a:prstGeom>
            <a:ln w="476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/>
          </p:nvGrpSpPr>
          <p:grpSpPr>
            <a:xfrm>
              <a:off x="5562600" y="2057400"/>
              <a:ext cx="533400" cy="457200"/>
              <a:chOff x="5257800" y="2514600"/>
              <a:chExt cx="533400" cy="457200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>
                <a:off x="5257800" y="2514600"/>
                <a:ext cx="533400" cy="457200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V="1">
                <a:off x="5257800" y="2514600"/>
                <a:ext cx="533400" cy="457200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/>
          </p:nvGrpSpPr>
          <p:grpSpPr>
            <a:xfrm>
              <a:off x="8229600" y="1828800"/>
              <a:ext cx="544286" cy="391886"/>
              <a:chOff x="6618514" y="2667000"/>
              <a:chExt cx="544286" cy="391886"/>
            </a:xfrm>
          </p:grpSpPr>
          <p:cxnSp>
            <p:nvCxnSpPr>
              <p:cNvPr id="28" name="Straight Connector 27"/>
              <p:cNvCxnSpPr/>
              <p:nvPr/>
            </p:nvCxnSpPr>
            <p:spPr>
              <a:xfrm rot="10800000" flipV="1">
                <a:off x="6705600" y="2667000"/>
                <a:ext cx="457200" cy="381000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16200000" flipH="1">
                <a:off x="6618514" y="2906486"/>
                <a:ext cx="152400" cy="152400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30" name="Picture 2" descr="F:\EWB\Biogas\thermometer.jpe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001000" y="2484618"/>
              <a:ext cx="411091" cy="715782"/>
            </a:xfrm>
            <a:prstGeom prst="rect">
              <a:avLst/>
            </a:prstGeom>
            <a:noFill/>
          </p:spPr>
        </p:pic>
        <p:pic>
          <p:nvPicPr>
            <p:cNvPr id="31" name="Picture 2" descr="F:\EWB\Biogas\thermometer.jpe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458200" y="2514600"/>
              <a:ext cx="387421" cy="674568"/>
            </a:xfrm>
            <a:prstGeom prst="rect">
              <a:avLst/>
            </a:prstGeom>
            <a:noFill/>
          </p:spPr>
        </p:pic>
        <p:pic>
          <p:nvPicPr>
            <p:cNvPr id="32" name="Picture 2" descr="F:\EWB\Biogas\thermometer.jpe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20000" y="2514600"/>
              <a:ext cx="411091" cy="715782"/>
            </a:xfrm>
            <a:prstGeom prst="rect">
              <a:avLst/>
            </a:prstGeom>
            <a:noFill/>
          </p:spPr>
        </p:pic>
        <p:pic>
          <p:nvPicPr>
            <p:cNvPr id="33" name="Picture 2" descr="F:\EWB\Biogas\thermometer.jpe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096000" y="2438400"/>
              <a:ext cx="411091" cy="715782"/>
            </a:xfrm>
            <a:prstGeom prst="rect">
              <a:avLst/>
            </a:prstGeom>
            <a:noFill/>
          </p:spPr>
        </p:pic>
      </p:grpSp>
      <p:grpSp>
        <p:nvGrpSpPr>
          <p:cNvPr id="34" name="Group 57"/>
          <p:cNvGrpSpPr/>
          <p:nvPr/>
        </p:nvGrpSpPr>
        <p:grpSpPr>
          <a:xfrm>
            <a:off x="899592" y="4365104"/>
            <a:ext cx="2057400" cy="1295400"/>
            <a:chOff x="5867400" y="1524000"/>
            <a:chExt cx="2362200" cy="1676400"/>
          </a:xfrm>
        </p:grpSpPr>
        <p:sp>
          <p:nvSpPr>
            <p:cNvPr id="35" name="Rectangle 34"/>
            <p:cNvSpPr/>
            <p:nvPr/>
          </p:nvSpPr>
          <p:spPr>
            <a:xfrm>
              <a:off x="5867400" y="2514600"/>
              <a:ext cx="1905000" cy="6858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Connector 35"/>
            <p:cNvCxnSpPr/>
            <p:nvPr/>
          </p:nvCxnSpPr>
          <p:spPr>
            <a:xfrm rot="5400000" flipH="1" flipV="1">
              <a:off x="7505700" y="1714500"/>
              <a:ext cx="838200" cy="609600"/>
            </a:xfrm>
            <a:prstGeom prst="line">
              <a:avLst/>
            </a:prstGeom>
            <a:ln w="47625">
              <a:solidFill>
                <a:srgbClr val="FFFF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 flipH="1" flipV="1">
              <a:off x="7124700" y="1714500"/>
              <a:ext cx="838200" cy="609600"/>
            </a:xfrm>
            <a:prstGeom prst="line">
              <a:avLst/>
            </a:prstGeom>
            <a:ln w="47625">
              <a:solidFill>
                <a:srgbClr val="FFFF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 flipH="1" flipV="1">
              <a:off x="6743700" y="1638300"/>
              <a:ext cx="838200" cy="609600"/>
            </a:xfrm>
            <a:prstGeom prst="line">
              <a:avLst/>
            </a:prstGeom>
            <a:ln w="47625">
              <a:solidFill>
                <a:srgbClr val="FFFF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 flipH="1" flipV="1">
              <a:off x="6362700" y="1638300"/>
              <a:ext cx="838200" cy="609600"/>
            </a:xfrm>
            <a:prstGeom prst="line">
              <a:avLst/>
            </a:prstGeom>
            <a:ln w="47625">
              <a:solidFill>
                <a:srgbClr val="FFFF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" name="Group 39"/>
            <p:cNvGrpSpPr/>
            <p:nvPr/>
          </p:nvGrpSpPr>
          <p:grpSpPr>
            <a:xfrm>
              <a:off x="7162800" y="2514600"/>
              <a:ext cx="609600" cy="685800"/>
              <a:chOff x="5638800" y="4876800"/>
              <a:chExt cx="609600" cy="1066800"/>
            </a:xfrm>
          </p:grpSpPr>
          <p:cxnSp>
            <p:nvCxnSpPr>
              <p:cNvPr id="41" name="Straight Connector 40"/>
              <p:cNvCxnSpPr/>
              <p:nvPr/>
            </p:nvCxnSpPr>
            <p:spPr>
              <a:xfrm rot="5400000" flipH="1" flipV="1">
                <a:off x="5524500" y="5600700"/>
                <a:ext cx="457200" cy="2286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flipV="1">
                <a:off x="5867400" y="5410200"/>
                <a:ext cx="228600" cy="762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6200000" flipV="1">
                <a:off x="5905500" y="5219700"/>
                <a:ext cx="228600" cy="1524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flipV="1">
                <a:off x="5943600" y="5105400"/>
                <a:ext cx="304800" cy="762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16200000" flipH="1">
                <a:off x="6019800" y="4876800"/>
                <a:ext cx="228600" cy="2286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Group 45"/>
            <p:cNvGrpSpPr/>
            <p:nvPr/>
          </p:nvGrpSpPr>
          <p:grpSpPr>
            <a:xfrm>
              <a:off x="6705600" y="2438400"/>
              <a:ext cx="609600" cy="762000"/>
              <a:chOff x="5638800" y="4876800"/>
              <a:chExt cx="609600" cy="1066800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 rot="5400000" flipH="1" flipV="1">
                <a:off x="5524500" y="5600700"/>
                <a:ext cx="457200" cy="2286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flipV="1">
                <a:off x="5867400" y="5410200"/>
                <a:ext cx="228600" cy="762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16200000" flipV="1">
                <a:off x="5905500" y="5219700"/>
                <a:ext cx="228600" cy="1524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V="1">
                <a:off x="5943600" y="5105400"/>
                <a:ext cx="304800" cy="762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16200000" flipH="1">
                <a:off x="6019800" y="4876800"/>
                <a:ext cx="228600" cy="2286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2" name="Group 51"/>
            <p:cNvGrpSpPr/>
            <p:nvPr/>
          </p:nvGrpSpPr>
          <p:grpSpPr>
            <a:xfrm>
              <a:off x="6096000" y="2514600"/>
              <a:ext cx="609600" cy="685800"/>
              <a:chOff x="5638800" y="4876800"/>
              <a:chExt cx="609600" cy="1066800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 rot="5400000" flipH="1" flipV="1">
                <a:off x="5524500" y="5600700"/>
                <a:ext cx="457200" cy="2286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flipV="1">
                <a:off x="5867400" y="5410200"/>
                <a:ext cx="228600" cy="762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6200000" flipV="1">
                <a:off x="5905500" y="5219700"/>
                <a:ext cx="228600" cy="1524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flipV="1">
                <a:off x="5943600" y="5105400"/>
                <a:ext cx="304800" cy="762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16200000" flipH="1">
                <a:off x="6019800" y="4876800"/>
                <a:ext cx="228600" cy="2286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8" name="Group 69"/>
          <p:cNvGrpSpPr/>
          <p:nvPr/>
        </p:nvGrpSpPr>
        <p:grpSpPr>
          <a:xfrm>
            <a:off x="4572000" y="1447800"/>
            <a:ext cx="3945448" cy="1923811"/>
            <a:chOff x="9008533" y="1573696"/>
            <a:chExt cx="7014130" cy="4182198"/>
          </a:xfrm>
        </p:grpSpPr>
        <p:grpSp>
          <p:nvGrpSpPr>
            <p:cNvPr id="69" name="Group 68"/>
            <p:cNvGrpSpPr/>
            <p:nvPr/>
          </p:nvGrpSpPr>
          <p:grpSpPr>
            <a:xfrm>
              <a:off x="9008533" y="1573696"/>
              <a:ext cx="7014130" cy="4182198"/>
              <a:chOff x="9008533" y="1573696"/>
              <a:chExt cx="7014130" cy="4182198"/>
            </a:xfrm>
          </p:grpSpPr>
          <p:pic>
            <p:nvPicPr>
              <p:cNvPr id="59" name="Picture 12" descr="http://etc.usf.edu/clipart/63500/63526/63526_pan_lg.gif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9372600" y="3733800"/>
                <a:ext cx="2513402" cy="1371600"/>
              </a:xfrm>
              <a:prstGeom prst="rect">
                <a:avLst/>
              </a:prstGeom>
              <a:noFill/>
            </p:spPr>
          </p:pic>
          <p:sp>
            <p:nvSpPr>
              <p:cNvPr id="60" name="Up Arrow 59"/>
              <p:cNvSpPr/>
              <p:nvPr/>
            </p:nvSpPr>
            <p:spPr>
              <a:xfrm>
                <a:off x="10668000" y="2438400"/>
                <a:ext cx="1066800" cy="1219200"/>
              </a:xfrm>
              <a:prstGeom prst="upArrow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Up Arrow 60"/>
              <p:cNvSpPr/>
              <p:nvPr/>
            </p:nvSpPr>
            <p:spPr>
              <a:xfrm rot="5400000">
                <a:off x="12725400" y="1905000"/>
                <a:ext cx="1066800" cy="1524000"/>
              </a:xfrm>
              <a:prstGeom prst="upArrow">
                <a:avLst>
                  <a:gd name="adj1" fmla="val 50000"/>
                  <a:gd name="adj2" fmla="val 50000"/>
                </a:avLst>
              </a:prstGeom>
              <a:solidFill>
                <a:srgbClr val="FF99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Up Arrow 61"/>
              <p:cNvSpPr/>
              <p:nvPr/>
            </p:nvSpPr>
            <p:spPr>
              <a:xfrm rot="10800000">
                <a:off x="14173200" y="2362200"/>
                <a:ext cx="1066800" cy="1524000"/>
              </a:xfrm>
              <a:prstGeom prst="upArrow">
                <a:avLst>
                  <a:gd name="adj1" fmla="val 50000"/>
                  <a:gd name="adj2" fmla="val 50000"/>
                </a:avLst>
              </a:prstGeom>
              <a:solidFill>
                <a:srgbClr val="FF99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Up Arrow 62"/>
              <p:cNvSpPr/>
              <p:nvPr/>
            </p:nvSpPr>
            <p:spPr>
              <a:xfrm rot="16200000">
                <a:off x="12877800" y="3810000"/>
                <a:ext cx="1066800" cy="1524000"/>
              </a:xfrm>
              <a:prstGeom prst="upArrow">
                <a:avLst>
                  <a:gd name="adj1" fmla="val 50000"/>
                  <a:gd name="adj2" fmla="val 50000"/>
                </a:avLst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9008533" y="2733261"/>
                <a:ext cx="1889977" cy="8028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mr-IN" dirty="0" smtClean="0"/>
                  <a:t>गरम हवा</a:t>
                </a:r>
                <a:endParaRPr lang="en-US" dirty="0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13944601" y="1573696"/>
                <a:ext cx="2078062" cy="8028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mr-IN" dirty="0" smtClean="0"/>
                  <a:t>कोमट हवा</a:t>
                </a:r>
                <a:endParaRPr lang="en-US" dirty="0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13639801" y="4952998"/>
                <a:ext cx="1624948" cy="8028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mr-IN" dirty="0" smtClean="0"/>
                  <a:t>थंड हवा</a:t>
                </a:r>
                <a:endParaRPr lang="en-US" dirty="0"/>
              </a:p>
            </p:txBody>
          </p:sp>
          <p:pic>
            <p:nvPicPr>
              <p:cNvPr id="67" name="Picture 14" descr="http://ts1.mm.bing.net/images/thumbnail.aspx?q=1082990207752&amp;id=f5b47c173625cf7bf86e0a925c406f0d&amp;url=http%3a%2f%2fimage.shutterstock.com%2fdisplay_pic_with_logo%2f73971%2f73971%2c1201237450%2c7%2fstock-photo-stainless-steal-saucepan-pot-8844055.jp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9144000" y="3733800"/>
                <a:ext cx="2828925" cy="1514475"/>
              </a:xfrm>
              <a:prstGeom prst="rect">
                <a:avLst/>
              </a:prstGeom>
              <a:noFill/>
            </p:spPr>
          </p:pic>
        </p:grpSp>
        <p:sp>
          <p:nvSpPr>
            <p:cNvPr id="68" name="Oval 67"/>
            <p:cNvSpPr/>
            <p:nvPr/>
          </p:nvSpPr>
          <p:spPr>
            <a:xfrm>
              <a:off x="9158208" y="3657600"/>
              <a:ext cx="3124200" cy="2057400"/>
            </a:xfrm>
            <a:prstGeom prst="ellipse">
              <a:avLst/>
            </a:prstGeom>
            <a:noFill/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Group 106"/>
          <p:cNvGrpSpPr/>
          <p:nvPr/>
        </p:nvGrpSpPr>
        <p:grpSpPr>
          <a:xfrm>
            <a:off x="6019800" y="3962400"/>
            <a:ext cx="1905000" cy="1905000"/>
            <a:chOff x="5257800" y="3962400"/>
            <a:chExt cx="1905000" cy="1905000"/>
          </a:xfrm>
        </p:grpSpPr>
        <p:grpSp>
          <p:nvGrpSpPr>
            <p:cNvPr id="71" name="Group 104"/>
            <p:cNvGrpSpPr/>
            <p:nvPr/>
          </p:nvGrpSpPr>
          <p:grpSpPr>
            <a:xfrm>
              <a:off x="5257800" y="3962400"/>
              <a:ext cx="1905000" cy="1905000"/>
              <a:chOff x="7772400" y="1600200"/>
              <a:chExt cx="3810000" cy="3733800"/>
            </a:xfrm>
          </p:grpSpPr>
          <p:sp>
            <p:nvSpPr>
              <p:cNvPr id="79" name="Rectangle 78"/>
              <p:cNvSpPr/>
              <p:nvPr/>
            </p:nvSpPr>
            <p:spPr>
              <a:xfrm>
                <a:off x="7772400" y="2667000"/>
                <a:ext cx="3124200" cy="2667000"/>
              </a:xfrm>
              <a:prstGeom prst="rect">
                <a:avLst/>
              </a:prstGeom>
              <a:noFill/>
              <a:ln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2" name="Group 79"/>
              <p:cNvGrpSpPr/>
              <p:nvPr/>
            </p:nvGrpSpPr>
            <p:grpSpPr>
              <a:xfrm>
                <a:off x="10287000" y="1600200"/>
                <a:ext cx="1295400" cy="1219200"/>
                <a:chOff x="5562600" y="1905000"/>
                <a:chExt cx="1295400" cy="1219200"/>
              </a:xfrm>
            </p:grpSpPr>
            <p:cxnSp>
              <p:nvCxnSpPr>
                <p:cNvPr id="81" name="Straight Connector 80"/>
                <p:cNvCxnSpPr/>
                <p:nvPr/>
              </p:nvCxnSpPr>
              <p:spPr>
                <a:xfrm rot="5400000" flipH="1" flipV="1">
                  <a:off x="5448300" y="2171700"/>
                  <a:ext cx="838200" cy="609600"/>
                </a:xfrm>
                <a:prstGeom prst="line">
                  <a:avLst/>
                </a:prstGeom>
                <a:ln w="47625">
                  <a:solidFill>
                    <a:srgbClr val="FFFF00"/>
                  </a:solidFill>
                  <a:head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/>
                <p:cNvCxnSpPr/>
                <p:nvPr/>
              </p:nvCxnSpPr>
              <p:spPr>
                <a:xfrm rot="5400000" flipH="1" flipV="1">
                  <a:off x="5905500" y="2019300"/>
                  <a:ext cx="838200" cy="609600"/>
                </a:xfrm>
                <a:prstGeom prst="line">
                  <a:avLst/>
                </a:prstGeom>
                <a:ln w="47625">
                  <a:solidFill>
                    <a:srgbClr val="FFFF00"/>
                  </a:solidFill>
                  <a:head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/>
                <p:cNvCxnSpPr/>
                <p:nvPr/>
              </p:nvCxnSpPr>
              <p:spPr>
                <a:xfrm rot="5400000" flipH="1" flipV="1">
                  <a:off x="6134100" y="2400300"/>
                  <a:ext cx="838200" cy="609600"/>
                </a:xfrm>
                <a:prstGeom prst="line">
                  <a:avLst/>
                </a:prstGeom>
                <a:ln w="47625">
                  <a:solidFill>
                    <a:srgbClr val="FFFF00"/>
                  </a:solidFill>
                  <a:head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3" name="Group 84"/>
              <p:cNvGrpSpPr/>
              <p:nvPr/>
            </p:nvGrpSpPr>
            <p:grpSpPr>
              <a:xfrm>
                <a:off x="8559018" y="2793505"/>
                <a:ext cx="2057401" cy="1219201"/>
                <a:chOff x="3834618" y="3098305"/>
                <a:chExt cx="2057401" cy="1219201"/>
              </a:xfrm>
            </p:grpSpPr>
            <p:grpSp>
              <p:nvGrpSpPr>
                <p:cNvPr id="74" name="Group 8"/>
                <p:cNvGrpSpPr/>
                <p:nvPr/>
              </p:nvGrpSpPr>
              <p:grpSpPr>
                <a:xfrm rot="7078165">
                  <a:off x="4500252" y="3033965"/>
                  <a:ext cx="609600" cy="1066800"/>
                  <a:chOff x="5638800" y="4876800"/>
                  <a:chExt cx="609600" cy="1066800"/>
                </a:xfrm>
              </p:grpSpPr>
              <p:cxnSp>
                <p:nvCxnSpPr>
                  <p:cNvPr id="100" name="Straight Connector 9"/>
                  <p:cNvCxnSpPr/>
                  <p:nvPr/>
                </p:nvCxnSpPr>
                <p:spPr>
                  <a:xfrm rot="5400000" flipH="1" flipV="1">
                    <a:off x="5524500" y="5600700"/>
                    <a:ext cx="457200" cy="228600"/>
                  </a:xfrm>
                  <a:prstGeom prst="line">
                    <a:avLst/>
                  </a:prstGeom>
                  <a:ln w="47625">
                    <a:solidFill>
                      <a:srgbClr val="FFFF00"/>
                    </a:solidFill>
                    <a:head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" name="Straight Connector 10"/>
                  <p:cNvCxnSpPr/>
                  <p:nvPr/>
                </p:nvCxnSpPr>
                <p:spPr>
                  <a:xfrm flipV="1">
                    <a:off x="5867400" y="5410200"/>
                    <a:ext cx="228600" cy="76200"/>
                  </a:xfrm>
                  <a:prstGeom prst="line">
                    <a:avLst/>
                  </a:prstGeom>
                  <a:ln w="47625">
                    <a:solidFill>
                      <a:srgbClr val="FFFF00"/>
                    </a:solidFill>
                    <a:head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" name="Straight Connector 11"/>
                  <p:cNvCxnSpPr/>
                  <p:nvPr/>
                </p:nvCxnSpPr>
                <p:spPr>
                  <a:xfrm rot="16200000" flipV="1">
                    <a:off x="5905500" y="5219700"/>
                    <a:ext cx="228600" cy="152400"/>
                  </a:xfrm>
                  <a:prstGeom prst="line">
                    <a:avLst/>
                  </a:prstGeom>
                  <a:ln w="47625">
                    <a:solidFill>
                      <a:srgbClr val="FFFF00"/>
                    </a:solidFill>
                    <a:head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" name="Straight Connector 102"/>
                  <p:cNvCxnSpPr/>
                  <p:nvPr/>
                </p:nvCxnSpPr>
                <p:spPr>
                  <a:xfrm flipV="1">
                    <a:off x="5943600" y="5105400"/>
                    <a:ext cx="304800" cy="76200"/>
                  </a:xfrm>
                  <a:prstGeom prst="line">
                    <a:avLst/>
                  </a:prstGeom>
                  <a:ln w="47625">
                    <a:solidFill>
                      <a:srgbClr val="FFFF00"/>
                    </a:solidFill>
                    <a:head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Straight Connector 103"/>
                  <p:cNvCxnSpPr/>
                  <p:nvPr/>
                </p:nvCxnSpPr>
                <p:spPr>
                  <a:xfrm rot="16200000" flipH="1">
                    <a:off x="6019800" y="4876800"/>
                    <a:ext cx="228600" cy="228600"/>
                  </a:xfrm>
                  <a:prstGeom prst="line">
                    <a:avLst/>
                  </a:prstGeom>
                  <a:ln w="47625">
                    <a:solidFill>
                      <a:srgbClr val="FFFF00"/>
                    </a:solidFill>
                    <a:head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5" name="Group 14"/>
                <p:cNvGrpSpPr/>
                <p:nvPr/>
              </p:nvGrpSpPr>
              <p:grpSpPr>
                <a:xfrm rot="694443">
                  <a:off x="5282419" y="3250706"/>
                  <a:ext cx="609600" cy="1066800"/>
                  <a:chOff x="5638800" y="4876800"/>
                  <a:chExt cx="609600" cy="1066800"/>
                </a:xfrm>
              </p:grpSpPr>
              <p:cxnSp>
                <p:nvCxnSpPr>
                  <p:cNvPr id="95" name="Straight Connector 94"/>
                  <p:cNvCxnSpPr/>
                  <p:nvPr/>
                </p:nvCxnSpPr>
                <p:spPr>
                  <a:xfrm rot="5400000" flipH="1" flipV="1">
                    <a:off x="5524500" y="5600700"/>
                    <a:ext cx="457200" cy="228600"/>
                  </a:xfrm>
                  <a:prstGeom prst="line">
                    <a:avLst/>
                  </a:prstGeom>
                  <a:ln w="47625">
                    <a:solidFill>
                      <a:srgbClr val="FFFF00"/>
                    </a:solidFill>
                    <a:head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Straight Connector 95"/>
                  <p:cNvCxnSpPr/>
                  <p:nvPr/>
                </p:nvCxnSpPr>
                <p:spPr>
                  <a:xfrm flipV="1">
                    <a:off x="5867400" y="5410200"/>
                    <a:ext cx="228600" cy="76200"/>
                  </a:xfrm>
                  <a:prstGeom prst="line">
                    <a:avLst/>
                  </a:prstGeom>
                  <a:ln w="47625">
                    <a:solidFill>
                      <a:srgbClr val="FFFF00"/>
                    </a:solidFill>
                    <a:head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Straight Connector 96"/>
                  <p:cNvCxnSpPr/>
                  <p:nvPr/>
                </p:nvCxnSpPr>
                <p:spPr>
                  <a:xfrm rot="16200000" flipV="1">
                    <a:off x="5905500" y="5219700"/>
                    <a:ext cx="228600" cy="152400"/>
                  </a:xfrm>
                  <a:prstGeom prst="line">
                    <a:avLst/>
                  </a:prstGeom>
                  <a:ln w="47625">
                    <a:solidFill>
                      <a:srgbClr val="FFFF00"/>
                    </a:solidFill>
                    <a:head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" name="Straight Connector 97"/>
                  <p:cNvCxnSpPr/>
                  <p:nvPr/>
                </p:nvCxnSpPr>
                <p:spPr>
                  <a:xfrm flipV="1">
                    <a:off x="5943600" y="5105400"/>
                    <a:ext cx="304800" cy="76200"/>
                  </a:xfrm>
                  <a:prstGeom prst="line">
                    <a:avLst/>
                  </a:prstGeom>
                  <a:ln w="47625">
                    <a:solidFill>
                      <a:srgbClr val="FFFF00"/>
                    </a:solidFill>
                    <a:head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9" name="Straight Connector 98"/>
                  <p:cNvCxnSpPr/>
                  <p:nvPr/>
                </p:nvCxnSpPr>
                <p:spPr>
                  <a:xfrm rot="16200000" flipH="1">
                    <a:off x="6019800" y="4876800"/>
                    <a:ext cx="228600" cy="228600"/>
                  </a:xfrm>
                  <a:prstGeom prst="line">
                    <a:avLst/>
                  </a:prstGeom>
                  <a:ln w="47625">
                    <a:solidFill>
                      <a:srgbClr val="FFFF00"/>
                    </a:solidFill>
                    <a:head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6" name="Group 29"/>
                <p:cNvGrpSpPr/>
                <p:nvPr/>
              </p:nvGrpSpPr>
              <p:grpSpPr>
                <a:xfrm rot="694443">
                  <a:off x="3834618" y="3098305"/>
                  <a:ext cx="609600" cy="1066800"/>
                  <a:chOff x="5638800" y="4876800"/>
                  <a:chExt cx="609600" cy="1066800"/>
                </a:xfrm>
              </p:grpSpPr>
              <p:cxnSp>
                <p:nvCxnSpPr>
                  <p:cNvPr id="90" name="Straight Connector 89"/>
                  <p:cNvCxnSpPr/>
                  <p:nvPr/>
                </p:nvCxnSpPr>
                <p:spPr>
                  <a:xfrm rot="5400000" flipH="1" flipV="1">
                    <a:off x="5524500" y="5600700"/>
                    <a:ext cx="457200" cy="228600"/>
                  </a:xfrm>
                  <a:prstGeom prst="line">
                    <a:avLst/>
                  </a:prstGeom>
                  <a:ln w="47625">
                    <a:solidFill>
                      <a:srgbClr val="FFFF00"/>
                    </a:solidFill>
                    <a:head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Straight Connector 90"/>
                  <p:cNvCxnSpPr/>
                  <p:nvPr/>
                </p:nvCxnSpPr>
                <p:spPr>
                  <a:xfrm flipV="1">
                    <a:off x="5867400" y="5410200"/>
                    <a:ext cx="228600" cy="76200"/>
                  </a:xfrm>
                  <a:prstGeom prst="line">
                    <a:avLst/>
                  </a:prstGeom>
                  <a:ln w="47625">
                    <a:solidFill>
                      <a:srgbClr val="FFFF00"/>
                    </a:solidFill>
                    <a:head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Straight Connector 91"/>
                  <p:cNvCxnSpPr/>
                  <p:nvPr/>
                </p:nvCxnSpPr>
                <p:spPr>
                  <a:xfrm rot="16200000" flipV="1">
                    <a:off x="5905500" y="5219700"/>
                    <a:ext cx="228600" cy="152400"/>
                  </a:xfrm>
                  <a:prstGeom prst="line">
                    <a:avLst/>
                  </a:prstGeom>
                  <a:ln w="47625">
                    <a:solidFill>
                      <a:srgbClr val="FFFF00"/>
                    </a:solidFill>
                    <a:head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Connector 92"/>
                  <p:cNvCxnSpPr/>
                  <p:nvPr/>
                </p:nvCxnSpPr>
                <p:spPr>
                  <a:xfrm flipV="1">
                    <a:off x="5943600" y="5105400"/>
                    <a:ext cx="304800" cy="76200"/>
                  </a:xfrm>
                  <a:prstGeom prst="line">
                    <a:avLst/>
                  </a:prstGeom>
                  <a:ln w="47625">
                    <a:solidFill>
                      <a:srgbClr val="FFFF00"/>
                    </a:solidFill>
                    <a:head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/>
                  <p:cNvCxnSpPr/>
                  <p:nvPr/>
                </p:nvCxnSpPr>
                <p:spPr>
                  <a:xfrm rot="16200000" flipH="1">
                    <a:off x="6019800" y="4876800"/>
                    <a:ext cx="228600" cy="228600"/>
                  </a:xfrm>
                  <a:prstGeom prst="line">
                    <a:avLst/>
                  </a:prstGeom>
                  <a:ln w="47625">
                    <a:solidFill>
                      <a:srgbClr val="FFFF00"/>
                    </a:solidFill>
                    <a:head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pic>
          <p:nvPicPr>
            <p:cNvPr id="106" name="Picture 2" descr="F:\EWB\Biogas\thermometer.jpe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867400" y="5105400"/>
              <a:ext cx="381000" cy="663389"/>
            </a:xfrm>
            <a:prstGeom prst="rect">
              <a:avLst/>
            </a:prstGeom>
            <a:noFill/>
          </p:spPr>
        </p:pic>
      </p:grpSp>
      <p:sp>
        <p:nvSpPr>
          <p:cNvPr id="105" name="Content Placeholder 3"/>
          <p:cNvSpPr txBox="1">
            <a:spLocks/>
          </p:cNvSpPr>
          <p:nvPr/>
        </p:nvSpPr>
        <p:spPr>
          <a:xfrm>
            <a:off x="1259632" y="2204864"/>
            <a:ext cx="4392488" cy="2592288"/>
          </a:xfrm>
          <a:prstGeom prst="wedgeRoundRectCallout">
            <a:avLst>
              <a:gd name="adj1" fmla="val 65292"/>
              <a:gd name="adj2" fmla="val -715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mr-IN" sz="2800" dirty="0" smtClean="0"/>
              <a:t>आता वेळ आहे आपल्या दुसऱ्या कृती कार्याक्रमाची</a:t>
            </a:r>
            <a:r>
              <a:rPr lang="en-GB" sz="2800" dirty="0" smtClean="0"/>
              <a:t>!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7" name="Picture 2" descr="MC900438205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44208" y="2348880"/>
            <a:ext cx="2083296" cy="2083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3070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3070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114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114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114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114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114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114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10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2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2675</TotalTime>
  <Words>469</Words>
  <Application>Microsoft Office PowerPoint</Application>
  <PresentationFormat>On-screen Show (4:3)</PresentationFormat>
  <Paragraphs>73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Theme2</vt:lpstr>
      <vt:lpstr>सूर्यचूल व वाळवणी यंत्र : भाग २</vt:lpstr>
      <vt:lpstr>Slide 2</vt:lpstr>
      <vt:lpstr>Slide 3</vt:lpstr>
      <vt:lpstr>Slide 4</vt:lpstr>
      <vt:lpstr>Slide 5</vt:lpstr>
      <vt:lpstr>Slide 6</vt:lpstr>
      <vt:lpstr>सुर्याचुल कोणकोणत्या तत्वांवर चालेते ते थोडक्यात पाहू: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Solar Cookers &amp; Dryers Part 2</dc:title>
  <dc:creator>Hannah</dc:creator>
  <cp:lastModifiedBy>Emma</cp:lastModifiedBy>
  <cp:revision>15</cp:revision>
  <dcterms:created xsi:type="dcterms:W3CDTF">2012-08-12T10:44:07Z</dcterms:created>
  <dcterms:modified xsi:type="dcterms:W3CDTF">2012-08-28T08:59:28Z</dcterms:modified>
</cp:coreProperties>
</file>