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861F3B-A1D3-4BE0-9825-DC45520C48E6}" type="datetimeFigureOut">
              <a:rPr lang="en-GB" smtClean="0"/>
              <a:pPr/>
              <a:t>23/11/2012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74C326-D622-47BA-ACF7-A81F6158A32C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01D50E-9383-4948-9C48-82E382A75A12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 </a:t>
            </a:r>
            <a:r>
              <a:rPr lang="en-GB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liter</a:t>
            </a:r>
            <a:r>
              <a:rPr lang="en-GB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of Kerosene for lighting vs. 400-600kgs of firewood per</a:t>
            </a:r>
          </a:p>
          <a:p>
            <a:r>
              <a:rPr lang="en-GB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household per month for cooking.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01D50E-9383-4948-9C48-82E382A75A12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the sun heats up water?</a:t>
            </a:r>
          </a:p>
          <a:p>
            <a:r>
              <a:rPr lang="en-US" dirty="0" smtClean="0"/>
              <a:t>Particles more energy?? </a:t>
            </a:r>
          </a:p>
          <a:p>
            <a:r>
              <a:rPr lang="en-US" dirty="0" smtClean="0"/>
              <a:t>Boiling point of water = 100 degrees</a:t>
            </a:r>
          </a:p>
          <a:p>
            <a:r>
              <a:rPr lang="en-US" dirty="0" smtClean="0"/>
              <a:t>Only get 35-40 from the sun.</a:t>
            </a:r>
          </a:p>
          <a:p>
            <a:pPr lvl="1"/>
            <a:r>
              <a:rPr lang="en-US" dirty="0" smtClean="0"/>
              <a:t>How can we use this to cook?</a:t>
            </a:r>
          </a:p>
          <a:p>
            <a:pPr lvl="1"/>
            <a:r>
              <a:rPr lang="en-US" dirty="0" smtClean="0"/>
              <a:t>By making proper arrangements for to track sun &amp; trap the heat we can cook very efficiently, saving huge amount of wood, kerosene and other possible fuels. </a:t>
            </a:r>
            <a:r>
              <a:rPr lang="en-US" smtClean="0"/>
              <a:t>Due to this reason , since a decade the use of solar cooker domestically increased its need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01D50E-9383-4948-9C48-82E382A75A12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CA6A5FD-B507-4DB0-8B9E-A57F077320D1}" type="datetimeFigureOut">
              <a:rPr lang="en-GB" smtClean="0"/>
              <a:pPr/>
              <a:t>23/11/2012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C9EBB76-2B83-4CB5-B59C-1B6340A14E4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A6A5FD-B507-4DB0-8B9E-A57F077320D1}" type="datetimeFigureOut">
              <a:rPr lang="en-GB" smtClean="0"/>
              <a:pPr/>
              <a:t>23/11/2012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9EBB76-2B83-4CB5-B59C-1B6340A14E4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A6A5FD-B507-4DB0-8B9E-A57F077320D1}" type="datetimeFigureOut">
              <a:rPr lang="en-GB" smtClean="0"/>
              <a:pPr/>
              <a:t>23/11/2012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9EBB76-2B83-4CB5-B59C-1B6340A14E4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A6A5FD-B507-4DB0-8B9E-A57F077320D1}" type="datetimeFigureOut">
              <a:rPr lang="en-GB" smtClean="0"/>
              <a:pPr/>
              <a:t>23/11/2012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9EBB76-2B83-4CB5-B59C-1B6340A14E4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A6A5FD-B507-4DB0-8B9E-A57F077320D1}" type="datetimeFigureOut">
              <a:rPr lang="en-GB" smtClean="0"/>
              <a:pPr/>
              <a:t>23/11/2012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9EBB76-2B83-4CB5-B59C-1B6340A14E4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A6A5FD-B507-4DB0-8B9E-A57F077320D1}" type="datetimeFigureOut">
              <a:rPr lang="en-GB" smtClean="0"/>
              <a:pPr/>
              <a:t>23/11/2012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9EBB76-2B83-4CB5-B59C-1B6340A14E4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A6A5FD-B507-4DB0-8B9E-A57F077320D1}" type="datetimeFigureOut">
              <a:rPr lang="en-GB" smtClean="0"/>
              <a:pPr/>
              <a:t>23/11/2012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9EBB76-2B83-4CB5-B59C-1B6340A14E4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A6A5FD-B507-4DB0-8B9E-A57F077320D1}" type="datetimeFigureOut">
              <a:rPr lang="en-GB" smtClean="0"/>
              <a:pPr/>
              <a:t>23/11/2012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9EBB76-2B83-4CB5-B59C-1B6340A14E4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A6A5FD-B507-4DB0-8B9E-A57F077320D1}" type="datetimeFigureOut">
              <a:rPr lang="en-GB" smtClean="0"/>
              <a:pPr/>
              <a:t>23/11/2012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9EBB76-2B83-4CB5-B59C-1B6340A14E4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CA6A5FD-B507-4DB0-8B9E-A57F077320D1}" type="datetimeFigureOut">
              <a:rPr lang="en-GB" smtClean="0"/>
              <a:pPr/>
              <a:t>23/11/2012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9EBB76-2B83-4CB5-B59C-1B6340A14E4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CA6A5FD-B507-4DB0-8B9E-A57F077320D1}" type="datetimeFigureOut">
              <a:rPr lang="en-GB" smtClean="0"/>
              <a:pPr/>
              <a:t>23/11/2012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C9EBB76-2B83-4CB5-B59C-1B6340A14E4B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CA6A5FD-B507-4DB0-8B9E-A57F077320D1}" type="datetimeFigureOut">
              <a:rPr lang="en-GB" smtClean="0"/>
              <a:pPr/>
              <a:t>23/11/2012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C9EBB76-2B83-4CB5-B59C-1B6340A14E4B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wmf"/><Relationship Id="rId4" Type="http://schemas.openxmlformats.org/officeDocument/2006/relationships/image" Target="../media/image2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3" Type="http://schemas.openxmlformats.org/officeDocument/2006/relationships/image" Target="../media/image4.wmf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wmf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wmf"/><Relationship Id="rId5" Type="http://schemas.openxmlformats.org/officeDocument/2006/relationships/image" Target="../media/image15.jpeg"/><Relationship Id="rId4" Type="http://schemas.openxmlformats.org/officeDocument/2006/relationships/image" Target="../media/image14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jpeg"/><Relationship Id="rId3" Type="http://schemas.openxmlformats.org/officeDocument/2006/relationships/image" Target="../media/image17.jpeg"/><Relationship Id="rId7" Type="http://schemas.openxmlformats.org/officeDocument/2006/relationships/image" Target="../media/image20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villagefund.org/photos/slideshow.php?directory=.&amp;currentPic=4" TargetMode="External"/><Relationship Id="rId5" Type="http://schemas.openxmlformats.org/officeDocument/2006/relationships/image" Target="../media/image19.jpeg"/><Relationship Id="rId4" Type="http://schemas.openxmlformats.org/officeDocument/2006/relationships/image" Target="../media/image18.jpeg"/><Relationship Id="rId9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wmf"/><Relationship Id="rId4" Type="http://schemas.openxmlformats.org/officeDocument/2006/relationships/image" Target="../media/image2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hyperlink" Target="../VLC/vlc.exe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wmf"/><Relationship Id="rId5" Type="http://schemas.openxmlformats.org/officeDocument/2006/relationships/image" Target="../media/image26.jpeg"/><Relationship Id="rId4" Type="http://schemas.openxmlformats.org/officeDocument/2006/relationships/image" Target="../media/image2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Solar Cookers &amp; Dryers:</a:t>
            </a:r>
            <a:br>
              <a:rPr lang="en-US" dirty="0" smtClean="0"/>
            </a:br>
            <a:r>
              <a:rPr lang="en-US" dirty="0" smtClean="0"/>
              <a:t>Part 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11606"/>
            <a:ext cx="7772400" cy="1401569"/>
          </a:xfrm>
        </p:spPr>
        <p:txBody>
          <a:bodyPr/>
          <a:lstStyle/>
          <a:p>
            <a:r>
              <a:rPr lang="en-US" dirty="0" smtClean="0"/>
              <a:t>Energy &amp; Environment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1403648" y="2852936"/>
            <a:ext cx="1440160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GB" sz="1600" dirty="0" smtClean="0"/>
          </a:p>
          <a:p>
            <a:r>
              <a:rPr lang="en-GB" sz="1600" dirty="0" smtClean="0"/>
              <a:t>...................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115616" y="1556792"/>
            <a:ext cx="1440160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GB" sz="1600" dirty="0" smtClean="0"/>
          </a:p>
          <a:p>
            <a:r>
              <a:rPr lang="en-GB" sz="1600" dirty="0" smtClean="0"/>
              <a:t>...................</a:t>
            </a:r>
          </a:p>
        </p:txBody>
      </p:sp>
      <p:sp>
        <p:nvSpPr>
          <p:cNvPr id="13" name="Content Placeholder 3"/>
          <p:cNvSpPr>
            <a:spLocks noGrp="1"/>
          </p:cNvSpPr>
          <p:nvPr>
            <p:ph idx="1"/>
          </p:nvPr>
        </p:nvSpPr>
        <p:spPr>
          <a:xfrm>
            <a:off x="611560" y="3581400"/>
            <a:ext cx="4608512" cy="1503784"/>
          </a:xfrm>
          <a:prstGeom prst="wedgeRoundRectCallout">
            <a:avLst>
              <a:gd name="adj1" fmla="val 79477"/>
              <a:gd name="adj2" fmla="val -189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85000" lnSpcReduction="20000"/>
          </a:bodyPr>
          <a:lstStyle/>
          <a:p>
            <a:r>
              <a:rPr lang="en-US" sz="2800" dirty="0" smtClean="0"/>
              <a:t>So how can we use this to cook if we cant even boil water with this temperature?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sun as a fuel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59545" y="1219200"/>
            <a:ext cx="53030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What is the boiling point of water?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273050" y="1595735"/>
            <a:ext cx="10647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100°C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206250" y="2133600"/>
            <a:ext cx="61183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What temperature do we normally get from the sun?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403648" y="2924944"/>
            <a:ext cx="14366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30-40°C</a:t>
            </a:r>
            <a:endParaRPr lang="en-US" sz="2400" dirty="0"/>
          </a:p>
        </p:txBody>
      </p:sp>
      <p:pic>
        <p:nvPicPr>
          <p:cNvPr id="24" name="Picture 2" descr="F:\EWB\Biogas\light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990600"/>
            <a:ext cx="1179644" cy="1143000"/>
          </a:xfrm>
          <a:prstGeom prst="rect">
            <a:avLst/>
          </a:prstGeom>
          <a:noFill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43800" y="1905000"/>
            <a:ext cx="933450" cy="1091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5" name="Straight Connector 24"/>
          <p:cNvCxnSpPr/>
          <p:nvPr/>
        </p:nvCxnSpPr>
        <p:spPr>
          <a:xfrm rot="10800000">
            <a:off x="6858000" y="1676400"/>
            <a:ext cx="685800" cy="304800"/>
          </a:xfrm>
          <a:prstGeom prst="line">
            <a:avLst/>
          </a:prstGeom>
          <a:ln w="47625">
            <a:solidFill>
              <a:srgbClr val="FFFF00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10800000">
            <a:off x="6629400" y="2057400"/>
            <a:ext cx="609600" cy="381000"/>
          </a:xfrm>
          <a:prstGeom prst="line">
            <a:avLst/>
          </a:prstGeom>
          <a:ln w="47625">
            <a:solidFill>
              <a:srgbClr val="FFFF00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ontent Placeholder 3"/>
          <p:cNvSpPr txBox="1">
            <a:spLocks/>
          </p:cNvSpPr>
          <p:nvPr/>
        </p:nvSpPr>
        <p:spPr>
          <a:xfrm>
            <a:off x="2411760" y="5229200"/>
            <a:ext cx="4608512" cy="1008112"/>
          </a:xfrm>
          <a:prstGeom prst="wedgeRoundRectCallout">
            <a:avLst>
              <a:gd name="adj1" fmla="val 44265"/>
              <a:gd name="adj2" fmla="val -9899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>
            <a:normAutofit lnSpcReduction="10000"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It’s now time for our first activity!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6" name="Picture 2" descr="MC900438205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32240" y="3501008"/>
            <a:ext cx="1728192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6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6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6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6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4" grpId="0" animBg="1"/>
      <p:bldP spid="13" grpId="0" build="p" animBg="1"/>
      <p:bldP spid="5" grpId="0"/>
      <p:bldP spid="6" grpId="0"/>
      <p:bldP spid="7" grpId="0"/>
      <p:bldP spid="8" grpId="0"/>
      <p:bldP spid="12" grpId="0" animBg="1"/>
      <p:bldP spid="12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ular Callout 3"/>
          <p:cNvSpPr/>
          <p:nvPr/>
        </p:nvSpPr>
        <p:spPr>
          <a:xfrm>
            <a:off x="990600" y="1066800"/>
            <a:ext cx="4229472" cy="3010272"/>
          </a:xfrm>
          <a:prstGeom prst="wedgeRoundRectCallout">
            <a:avLst>
              <a:gd name="adj1" fmla="val 77126"/>
              <a:gd name="adj2" fmla="val -674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Lets get started by refreshing our knowledge on solar energy.</a:t>
            </a:r>
            <a:endParaRPr lang="en-GB" sz="2800" dirty="0"/>
          </a:p>
        </p:txBody>
      </p:sp>
      <p:pic>
        <p:nvPicPr>
          <p:cNvPr id="5" name="Picture 2" descr="MC900438205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1412776"/>
            <a:ext cx="2371328" cy="2371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stock photo : Different laboratory glassware with color liquid and with reflection isolated on whit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1124744"/>
            <a:ext cx="2105000" cy="1894501"/>
          </a:xfrm>
          <a:prstGeom prst="rect">
            <a:avLst/>
          </a:prstGeom>
          <a:noFill/>
        </p:spPr>
      </p:pic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4800" y="304800"/>
            <a:ext cx="5562600" cy="1130491"/>
          </a:xfrm>
          <a:prstGeom prst="wedgeRoundRectCallout">
            <a:avLst>
              <a:gd name="adj1" fmla="val 75907"/>
              <a:gd name="adj2" fmla="val -1255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GB" dirty="0" smtClean="0"/>
              <a:t>What are the different types of energy?</a:t>
            </a:r>
            <a:endParaRPr lang="en-GB" dirty="0"/>
          </a:p>
        </p:txBody>
      </p:sp>
      <p:pic>
        <p:nvPicPr>
          <p:cNvPr id="6" name="Picture 2" descr="C:\Program Files\Microsoft Office\MEDIA\CAGCAT10\j0297707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0232" y="3284984"/>
            <a:ext cx="1765201" cy="2172136"/>
          </a:xfrm>
          <a:prstGeom prst="rect">
            <a:avLst/>
          </a:prstGeom>
          <a:noFill/>
        </p:spPr>
      </p:pic>
      <p:pic>
        <p:nvPicPr>
          <p:cNvPr id="7" name="Picture 2" descr="AL_LISTEN! by paro - THIS IS AL LISTENING TO SOMETHING."/>
          <p:cNvPicPr>
            <a:picLocks noChangeAspect="1" noChangeArrowheads="1"/>
          </p:cNvPicPr>
          <p:nvPr/>
        </p:nvPicPr>
        <p:blipFill>
          <a:blip r:embed="rId4" cstate="print"/>
          <a:srcRect b="36497"/>
          <a:stretch>
            <a:fillRect/>
          </a:stretch>
        </p:blipFill>
        <p:spPr bwMode="auto">
          <a:xfrm>
            <a:off x="0" y="1484784"/>
            <a:ext cx="2211026" cy="1752600"/>
          </a:xfrm>
          <a:prstGeom prst="rect">
            <a:avLst/>
          </a:prstGeom>
          <a:noFill/>
        </p:spPr>
      </p:pic>
      <p:pic>
        <p:nvPicPr>
          <p:cNvPr id="8" name="Picture 3" descr="C:\Users\Emma\AppData\Local\Microsoft\Windows\Temporary Internet Files\Content.IE5\G2LYJ4BC\MP900405146[1]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67944" y="3573016"/>
            <a:ext cx="1546801" cy="2311951"/>
          </a:xfrm>
          <a:prstGeom prst="rect">
            <a:avLst/>
          </a:prstGeom>
          <a:noFill/>
        </p:spPr>
      </p:pic>
      <p:pic>
        <p:nvPicPr>
          <p:cNvPr id="9" name="Picture 7" descr="stock photo : Springs. Stretched and compressed springs on a white background.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057400" y="1752600"/>
            <a:ext cx="1740845" cy="2464450"/>
          </a:xfrm>
          <a:prstGeom prst="rect">
            <a:avLst/>
          </a:prstGeom>
          <a:noFill/>
        </p:spPr>
      </p:pic>
      <p:pic>
        <p:nvPicPr>
          <p:cNvPr id="12" name="Picture 2" descr="Stock Photo - overloaded electrical &#10;outlet. fotosearch &#10;- search stock &#10;photos, pictures, &#10;wall murals, images, &#10;and photo clipart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51520" y="3861048"/>
            <a:ext cx="1621346" cy="2238426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4139952" y="5949280"/>
            <a:ext cx="1440160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GB" sz="1600" dirty="0" smtClean="0"/>
          </a:p>
          <a:p>
            <a:r>
              <a:rPr lang="en-GB" sz="1600" dirty="0" smtClean="0"/>
              <a:t>...................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195736" y="3789040"/>
            <a:ext cx="1440160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GB" sz="1600" dirty="0" smtClean="0"/>
          </a:p>
          <a:p>
            <a:r>
              <a:rPr lang="en-GB" sz="1600" dirty="0" smtClean="0"/>
              <a:t>...................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644008" y="2780928"/>
            <a:ext cx="1440160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GB" sz="1600" dirty="0" smtClean="0"/>
          </a:p>
          <a:p>
            <a:r>
              <a:rPr lang="en-GB" sz="1600" dirty="0" smtClean="0"/>
              <a:t>...................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23528" y="5949280"/>
            <a:ext cx="1440160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GB" sz="1600" dirty="0" smtClean="0"/>
          </a:p>
          <a:p>
            <a:r>
              <a:rPr lang="en-GB" sz="1600" dirty="0" smtClean="0"/>
              <a:t>...................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75928" y="3365376"/>
            <a:ext cx="1440160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GB" sz="1600" dirty="0" smtClean="0"/>
          </a:p>
          <a:p>
            <a:r>
              <a:rPr lang="en-GB" sz="1600" dirty="0" smtClean="0"/>
              <a:t>...................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084168" y="5517232"/>
            <a:ext cx="2592288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GB" sz="1600" dirty="0" smtClean="0"/>
          </a:p>
          <a:p>
            <a:r>
              <a:rPr lang="en-GB" sz="1600" dirty="0" smtClean="0"/>
              <a:t>.................&amp; ..............</a:t>
            </a:r>
          </a:p>
        </p:txBody>
      </p:sp>
      <p:pic>
        <p:nvPicPr>
          <p:cNvPr id="2050" name="Picture 2" descr="MC900438205[1]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236296" y="188640"/>
            <a:ext cx="1651248" cy="1651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extBox 17"/>
          <p:cNvSpPr txBox="1"/>
          <p:nvPr/>
        </p:nvSpPr>
        <p:spPr>
          <a:xfrm>
            <a:off x="4139952" y="6021288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Kinetic</a:t>
            </a:r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2195736" y="3861048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Potential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4644008" y="2852936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Chemical</a:t>
            </a: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395536" y="6021288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Electrical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539552" y="3501008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Sound</a:t>
            </a:r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>
            <a:off x="6156176" y="5661248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Light</a:t>
            </a:r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7524328" y="5651956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heat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9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9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9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9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9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900" decel="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900" decel="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6084168" y="5517232"/>
            <a:ext cx="1440160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GB" sz="1600" dirty="0" smtClean="0"/>
          </a:p>
          <a:p>
            <a:r>
              <a:rPr lang="en-GB" sz="1600" dirty="0" smtClean="0"/>
              <a:t>...................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156176" y="3501008"/>
            <a:ext cx="1440160" cy="172354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GB" dirty="0" smtClean="0"/>
          </a:p>
          <a:p>
            <a:r>
              <a:rPr lang="en-GB" dirty="0" smtClean="0"/>
              <a:t>      </a:t>
            </a:r>
            <a:r>
              <a:rPr lang="en-GB" sz="8800" dirty="0" smtClean="0"/>
              <a:t>?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347864" y="5661248"/>
            <a:ext cx="1440160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GB" sz="1600" dirty="0" smtClean="0"/>
          </a:p>
          <a:p>
            <a:r>
              <a:rPr lang="en-GB" sz="1600" dirty="0" smtClean="0"/>
              <a:t>...................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347864" y="3717032"/>
            <a:ext cx="1512168" cy="172354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GB" dirty="0" smtClean="0"/>
          </a:p>
          <a:p>
            <a:r>
              <a:rPr lang="en-GB" dirty="0" smtClean="0"/>
              <a:t>      </a:t>
            </a:r>
            <a:r>
              <a:rPr lang="en-GB" sz="8800" dirty="0" smtClean="0"/>
              <a:t>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4800" y="304800"/>
            <a:ext cx="5562600" cy="2133600"/>
          </a:xfrm>
          <a:prstGeom prst="wedgeRoundRectCallout">
            <a:avLst>
              <a:gd name="adj1" fmla="val 72665"/>
              <a:gd name="adj2" fmla="val -2276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85000" lnSpcReduction="20000"/>
          </a:bodyPr>
          <a:lstStyle/>
          <a:p>
            <a:pPr algn="ctr"/>
            <a:r>
              <a:rPr lang="en-GB" dirty="0" smtClean="0"/>
              <a:t>The sun is a source of </a:t>
            </a:r>
            <a:r>
              <a:rPr lang="en-GB" b="1" dirty="0" smtClean="0"/>
              <a:t>chemical energy</a:t>
            </a:r>
            <a:r>
              <a:rPr lang="en-GB" dirty="0" smtClean="0"/>
              <a:t>. What types of energy is this chemical energy transferred into? Think about the different senses you observe when the suns rays hit you.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1210689" y="5619024"/>
            <a:ext cx="1627986" cy="593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Chemical</a:t>
            </a:r>
            <a:endParaRPr lang="en-US" sz="1200" b="1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668940" y="4344273"/>
            <a:ext cx="560865" cy="1562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635896" y="5877272"/>
            <a:ext cx="1065643" cy="593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Heat</a:t>
            </a:r>
            <a:endParaRPr lang="en-US" sz="1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372200" y="5733256"/>
            <a:ext cx="1065643" cy="593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Light</a:t>
            </a:r>
            <a:endParaRPr lang="en-US" sz="1200" b="1" dirty="0"/>
          </a:p>
        </p:txBody>
      </p:sp>
      <p:grpSp>
        <p:nvGrpSpPr>
          <p:cNvPr id="2" name="Group 17"/>
          <p:cNvGrpSpPr/>
          <p:nvPr/>
        </p:nvGrpSpPr>
        <p:grpSpPr>
          <a:xfrm>
            <a:off x="5148064" y="4293096"/>
            <a:ext cx="280432" cy="273471"/>
            <a:chOff x="6588224" y="4509120"/>
            <a:chExt cx="360040" cy="278060"/>
          </a:xfrm>
        </p:grpSpPr>
        <p:cxnSp>
          <p:nvCxnSpPr>
            <p:cNvPr id="14" name="Straight Arrow Connector 13"/>
            <p:cNvCxnSpPr/>
            <p:nvPr/>
          </p:nvCxnSpPr>
          <p:spPr>
            <a:xfrm>
              <a:off x="6588224" y="4653136"/>
              <a:ext cx="360040" cy="1588"/>
            </a:xfrm>
            <a:prstGeom prst="straightConnector1">
              <a:avLst/>
            </a:prstGeom>
            <a:ln w="4445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rot="5400000" flipH="1" flipV="1">
              <a:off x="6661026" y="4643958"/>
              <a:ext cx="278060" cy="8384"/>
            </a:xfrm>
            <a:prstGeom prst="straightConnector1">
              <a:avLst/>
            </a:prstGeom>
            <a:ln w="4445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1" name="Picture 2" descr="F:\EWB\Biogas\thermometer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2852936"/>
            <a:ext cx="1584176" cy="2694507"/>
          </a:xfrm>
          <a:prstGeom prst="rect">
            <a:avLst/>
          </a:prstGeom>
          <a:noFill/>
        </p:spPr>
      </p:pic>
      <p:pic>
        <p:nvPicPr>
          <p:cNvPr id="12" name="Picture 2" descr="F:\EWB\Biogas\light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3429000"/>
            <a:ext cx="1698939" cy="2070282"/>
          </a:xfrm>
          <a:prstGeom prst="rect">
            <a:avLst/>
          </a:prstGeom>
          <a:noFill/>
        </p:spPr>
      </p:pic>
      <p:pic>
        <p:nvPicPr>
          <p:cNvPr id="13" name="Picture 12" descr="chemica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62000" y="3848537"/>
            <a:ext cx="1766328" cy="1498772"/>
          </a:xfrm>
          <a:prstGeom prst="rect">
            <a:avLst/>
          </a:prstGeom>
        </p:spPr>
      </p:pic>
      <p:pic>
        <p:nvPicPr>
          <p:cNvPr id="20" name="Picture 2" descr="MC900438205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92280" y="476672"/>
            <a:ext cx="1651248" cy="1651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9" grpId="0" animBg="1"/>
      <p:bldP spid="17" grpId="0" animBg="1"/>
      <p:bldP spid="18" grpId="0" animBg="1"/>
      <p:bldP spid="4" grpId="0" build="p" animBg="1"/>
      <p:bldP spid="6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8"/>
          <p:cNvGrpSpPr/>
          <p:nvPr/>
        </p:nvGrpSpPr>
        <p:grpSpPr>
          <a:xfrm>
            <a:off x="5148064" y="1052736"/>
            <a:ext cx="3124200" cy="2017931"/>
            <a:chOff x="304800" y="990600"/>
            <a:chExt cx="3124200" cy="2017931"/>
          </a:xfrm>
        </p:grpSpPr>
        <p:pic>
          <p:nvPicPr>
            <p:cNvPr id="12290" name="Picture 2" descr="The Sun is 100 times bigger than the Earth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90600" y="990600"/>
              <a:ext cx="1295400" cy="1295400"/>
            </a:xfrm>
            <a:prstGeom prst="rect">
              <a:avLst/>
            </a:prstGeom>
            <a:noFill/>
          </p:spPr>
        </p:pic>
        <p:sp>
          <p:nvSpPr>
            <p:cNvPr id="16" name="TextBox 15"/>
            <p:cNvSpPr txBox="1"/>
            <p:nvPr/>
          </p:nvSpPr>
          <p:spPr>
            <a:xfrm>
              <a:off x="304800" y="2362200"/>
              <a:ext cx="3124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The sun’s diameter is 100x larger than the earth</a:t>
              </a:r>
            </a:p>
          </p:txBody>
        </p:sp>
      </p:grpSp>
      <p:grpSp>
        <p:nvGrpSpPr>
          <p:cNvPr id="4" name="Group 32"/>
          <p:cNvGrpSpPr/>
          <p:nvPr/>
        </p:nvGrpSpPr>
        <p:grpSpPr>
          <a:xfrm>
            <a:off x="251520" y="1412776"/>
            <a:ext cx="4267200" cy="4294544"/>
            <a:chOff x="4724400" y="210186"/>
            <a:chExt cx="4038600" cy="3456344"/>
          </a:xfrm>
        </p:grpSpPr>
        <p:grpSp>
          <p:nvGrpSpPr>
            <p:cNvPr id="5" name="Group 29"/>
            <p:cNvGrpSpPr/>
            <p:nvPr/>
          </p:nvGrpSpPr>
          <p:grpSpPr>
            <a:xfrm>
              <a:off x="4724400" y="210186"/>
              <a:ext cx="4038600" cy="3456344"/>
              <a:chOff x="4724400" y="210186"/>
              <a:chExt cx="4038600" cy="3456344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724400" y="2743200"/>
                <a:ext cx="39624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 smtClean="0"/>
                  <a:t>The Sun is nearly 93 million miles (approx 145 million km) from Earth</a:t>
                </a:r>
                <a:endParaRPr lang="en-US" dirty="0" smtClean="0"/>
              </a:p>
            </p:txBody>
          </p:sp>
          <p:pic>
            <p:nvPicPr>
              <p:cNvPr id="12292" name="Picture 4" descr="http://4.bp.blogspot.com/_XOJs8lKv8pk/TQCyzaRyIBI/AAAAAAAAAFo/S0IKjKvFBH0/s1600/solar_system.jp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724400" y="210186"/>
                <a:ext cx="4038600" cy="2490470"/>
              </a:xfrm>
              <a:prstGeom prst="rect">
                <a:avLst/>
              </a:prstGeom>
              <a:noFill/>
            </p:spPr>
          </p:pic>
        </p:grpSp>
        <p:cxnSp>
          <p:nvCxnSpPr>
            <p:cNvPr id="20" name="Straight Arrow Connector 19"/>
            <p:cNvCxnSpPr/>
            <p:nvPr/>
          </p:nvCxnSpPr>
          <p:spPr>
            <a:xfrm>
              <a:off x="5105400" y="1676400"/>
              <a:ext cx="762000" cy="1588"/>
            </a:xfrm>
            <a:prstGeom prst="straightConnector1">
              <a:avLst/>
            </a:prstGeom>
            <a:ln w="22225">
              <a:solidFill>
                <a:schemeClr val="bg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5105400" y="1981200"/>
              <a:ext cx="18870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 smtClean="0">
                  <a:solidFill>
                    <a:schemeClr val="bg1"/>
                  </a:solidFill>
                </a:rPr>
                <a:t>145 million km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" name="Group 30"/>
          <p:cNvGrpSpPr/>
          <p:nvPr/>
        </p:nvGrpSpPr>
        <p:grpSpPr>
          <a:xfrm>
            <a:off x="4788024" y="2996952"/>
            <a:ext cx="3962400" cy="2796073"/>
            <a:chOff x="228600" y="3509650"/>
            <a:chExt cx="3962400" cy="2796073"/>
          </a:xfrm>
        </p:grpSpPr>
        <p:pic>
          <p:nvPicPr>
            <p:cNvPr id="12293" name="Picture 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295400" y="3509650"/>
              <a:ext cx="1538973" cy="16365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5" name="TextBox 24"/>
            <p:cNvSpPr txBox="1"/>
            <p:nvPr/>
          </p:nvSpPr>
          <p:spPr>
            <a:xfrm>
              <a:off x="228600" y="5105394"/>
              <a:ext cx="39624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It takes 8 minutes </a:t>
              </a:r>
              <a:r>
                <a:rPr lang="en-GB" dirty="0" smtClean="0"/>
                <a:t>20 </a:t>
              </a:r>
              <a:r>
                <a:rPr lang="en-GB" dirty="0" smtClean="0"/>
                <a:t>seconds </a:t>
              </a:r>
              <a:r>
                <a:rPr lang="en-GB" dirty="0" smtClean="0"/>
                <a:t>for </a:t>
              </a:r>
              <a:r>
                <a:rPr lang="en-GB" dirty="0" smtClean="0"/>
                <a:t>the light from the sun to reach the earth. This is called the speed of light.</a:t>
              </a:r>
            </a:p>
          </p:txBody>
        </p:sp>
      </p:grpSp>
      <p:grpSp>
        <p:nvGrpSpPr>
          <p:cNvPr id="7" name="Group 31"/>
          <p:cNvGrpSpPr/>
          <p:nvPr/>
        </p:nvGrpSpPr>
        <p:grpSpPr>
          <a:xfrm>
            <a:off x="4499992" y="5498068"/>
            <a:ext cx="4240263" cy="1359932"/>
            <a:chOff x="4724400" y="5257800"/>
            <a:chExt cx="4240263" cy="1359932"/>
          </a:xfrm>
        </p:grpSpPr>
        <p:sp>
          <p:nvSpPr>
            <p:cNvPr id="26" name="TextBox 25"/>
            <p:cNvSpPr txBox="1"/>
            <p:nvPr/>
          </p:nvSpPr>
          <p:spPr>
            <a:xfrm>
              <a:off x="4724400" y="6248400"/>
              <a:ext cx="42402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 smtClean="0"/>
                <a:t>India has 250 sunny days a year</a:t>
              </a:r>
            </a:p>
          </p:txBody>
        </p:sp>
        <p:pic>
          <p:nvPicPr>
            <p:cNvPr id="12295" name="Picture 7" descr="http://ts3.mm.bing.net/images/thumbnail.aspx?q=1060807316922&amp;id=f28940ee1190d95d5cbb79afbaca28e0&amp;url=http%3a%2f%2fwww.planetware.com%2fi%2fphoto%2fgoa-ind798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943600" y="5257800"/>
              <a:ext cx="1524000" cy="1009650"/>
            </a:xfrm>
            <a:prstGeom prst="rect">
              <a:avLst/>
            </a:prstGeom>
            <a:noFill/>
          </p:spPr>
        </p:pic>
      </p:grpSp>
      <p:sp>
        <p:nvSpPr>
          <p:cNvPr id="18" name="Content Placeholder 3"/>
          <p:cNvSpPr>
            <a:spLocks noGrp="1"/>
          </p:cNvSpPr>
          <p:nvPr>
            <p:ph idx="1"/>
          </p:nvPr>
        </p:nvSpPr>
        <p:spPr>
          <a:xfrm>
            <a:off x="179512" y="188640"/>
            <a:ext cx="6571456" cy="747936"/>
          </a:xfrm>
          <a:prstGeom prst="wedgeRoundRectCallout">
            <a:avLst>
              <a:gd name="adj1" fmla="val 64324"/>
              <a:gd name="adj2" fmla="val -4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GB" dirty="0" smtClean="0"/>
              <a:t>Interesting facts about the sun:</a:t>
            </a:r>
            <a:endParaRPr lang="en-GB" dirty="0"/>
          </a:p>
        </p:txBody>
      </p:sp>
      <p:pic>
        <p:nvPicPr>
          <p:cNvPr id="19" name="Picture 2" descr="MC900438205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24328" y="188640"/>
            <a:ext cx="1435224" cy="1435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Box 39"/>
          <p:cNvSpPr txBox="1"/>
          <p:nvPr/>
        </p:nvSpPr>
        <p:spPr>
          <a:xfrm>
            <a:off x="6372200" y="3645024"/>
            <a:ext cx="1872208" cy="172354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GB" dirty="0" smtClean="0"/>
          </a:p>
          <a:p>
            <a:r>
              <a:rPr lang="en-GB" dirty="0" smtClean="0"/>
              <a:t>           </a:t>
            </a:r>
            <a:r>
              <a:rPr lang="en-GB" sz="8800" dirty="0" smtClean="0"/>
              <a:t>?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491880" y="3789040"/>
            <a:ext cx="2088232" cy="172354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GB" dirty="0" smtClean="0"/>
          </a:p>
          <a:p>
            <a:r>
              <a:rPr lang="en-GB" dirty="0" smtClean="0"/>
              <a:t>           </a:t>
            </a:r>
            <a:r>
              <a:rPr lang="en-GB" sz="8800" dirty="0" smtClean="0"/>
              <a:t>?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79512" y="3717032"/>
            <a:ext cx="2448272" cy="172354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GB" dirty="0" smtClean="0"/>
          </a:p>
          <a:p>
            <a:r>
              <a:rPr lang="en-GB" dirty="0" smtClean="0"/>
              <a:t>           </a:t>
            </a:r>
            <a:r>
              <a:rPr lang="en-GB" sz="8800" dirty="0" smtClean="0"/>
              <a:t>?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084168" y="332656"/>
            <a:ext cx="2664296" cy="172354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GB" dirty="0" smtClean="0"/>
          </a:p>
          <a:p>
            <a:r>
              <a:rPr lang="en-GB" dirty="0" smtClean="0"/>
              <a:t>           </a:t>
            </a:r>
            <a:r>
              <a:rPr lang="en-GB" sz="8800" dirty="0" smtClean="0"/>
              <a:t>?    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131840" y="332656"/>
            <a:ext cx="2448272" cy="172354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GB" dirty="0" smtClean="0"/>
          </a:p>
          <a:p>
            <a:r>
              <a:rPr lang="en-GB" dirty="0" smtClean="0"/>
              <a:t>           </a:t>
            </a:r>
            <a:r>
              <a:rPr lang="en-GB" sz="8800" dirty="0" smtClean="0"/>
              <a:t>?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23528" y="260648"/>
            <a:ext cx="2448272" cy="172354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GB" dirty="0" smtClean="0"/>
          </a:p>
          <a:p>
            <a:r>
              <a:rPr lang="en-GB" dirty="0" smtClean="0"/>
              <a:t>           </a:t>
            </a:r>
            <a:r>
              <a:rPr lang="en-GB" sz="8800" dirty="0" smtClean="0"/>
              <a:t>?</a:t>
            </a:r>
          </a:p>
        </p:txBody>
      </p:sp>
      <p:grpSp>
        <p:nvGrpSpPr>
          <p:cNvPr id="2" name="Group 28"/>
          <p:cNvGrpSpPr/>
          <p:nvPr/>
        </p:nvGrpSpPr>
        <p:grpSpPr>
          <a:xfrm>
            <a:off x="2843808" y="3645024"/>
            <a:ext cx="2743200" cy="2667000"/>
            <a:chOff x="228600" y="1219200"/>
            <a:chExt cx="2181497" cy="2121932"/>
          </a:xfrm>
        </p:grpSpPr>
        <p:pic>
          <p:nvPicPr>
            <p:cNvPr id="6" name="Picture 2" descr="250px-Solarboiler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85800" y="1219200"/>
              <a:ext cx="1724297" cy="16764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sp>
          <p:nvSpPr>
            <p:cNvPr id="8" name="TextBox 7"/>
            <p:cNvSpPr txBox="1"/>
            <p:nvPr/>
          </p:nvSpPr>
          <p:spPr>
            <a:xfrm>
              <a:off x="228600" y="2971800"/>
              <a:ext cx="218040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>
                <a:buNone/>
              </a:pPr>
              <a:r>
                <a:rPr lang="en-US" dirty="0" smtClean="0"/>
                <a:t>Water heaters</a:t>
              </a:r>
            </a:p>
          </p:txBody>
        </p:sp>
      </p:grpSp>
      <p:grpSp>
        <p:nvGrpSpPr>
          <p:cNvPr id="5" name="Group 32"/>
          <p:cNvGrpSpPr/>
          <p:nvPr/>
        </p:nvGrpSpPr>
        <p:grpSpPr>
          <a:xfrm>
            <a:off x="6012160" y="332656"/>
            <a:ext cx="2779242" cy="2248934"/>
            <a:chOff x="6064956" y="1117599"/>
            <a:chExt cx="2779242" cy="2248934"/>
          </a:xfrm>
        </p:grpSpPr>
        <p:pic>
          <p:nvPicPr>
            <p:cNvPr id="4" name="Picture 2" descr="F:\EWB\Presentations\Soakaway\farming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096000" y="1117599"/>
              <a:ext cx="2748198" cy="1828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</p:pic>
        <p:sp>
          <p:nvSpPr>
            <p:cNvPr id="11" name="TextBox 10"/>
            <p:cNvSpPr txBox="1"/>
            <p:nvPr/>
          </p:nvSpPr>
          <p:spPr>
            <a:xfrm>
              <a:off x="6064956" y="2997201"/>
              <a:ext cx="22717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>
                <a:buNone/>
              </a:pPr>
              <a:r>
                <a:rPr lang="en-US" dirty="0" smtClean="0"/>
                <a:t>Growing crops</a:t>
              </a:r>
            </a:p>
          </p:txBody>
        </p:sp>
      </p:grpSp>
      <p:grpSp>
        <p:nvGrpSpPr>
          <p:cNvPr id="13" name="Group 34"/>
          <p:cNvGrpSpPr/>
          <p:nvPr/>
        </p:nvGrpSpPr>
        <p:grpSpPr>
          <a:xfrm>
            <a:off x="251520" y="188640"/>
            <a:ext cx="2550882" cy="2454953"/>
            <a:chOff x="2957685" y="3581400"/>
            <a:chExt cx="2550882" cy="2454953"/>
          </a:xfrm>
        </p:grpSpPr>
        <p:sp>
          <p:nvSpPr>
            <p:cNvPr id="10" name="TextBox 9"/>
            <p:cNvSpPr txBox="1"/>
            <p:nvPr/>
          </p:nvSpPr>
          <p:spPr>
            <a:xfrm>
              <a:off x="2957685" y="5667021"/>
              <a:ext cx="23823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>
                <a:buNone/>
              </a:pPr>
              <a:r>
                <a:rPr lang="en-US" dirty="0" smtClean="0"/>
                <a:t>Drying washing</a:t>
              </a:r>
            </a:p>
          </p:txBody>
        </p:sp>
        <p:pic>
          <p:nvPicPr>
            <p:cNvPr id="11266" name="Picture 2" descr="http://t3.gstatic.com/images?q=tbn:ANd9GcSgkT-mACC5A07jsN2AzLQMnZhCi2R9LqZ2uC1uYn23YBwZwlD7Ow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048000" y="3581400"/>
              <a:ext cx="2460567" cy="1828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</p:pic>
      </p:grpSp>
      <p:sp>
        <p:nvSpPr>
          <p:cNvPr id="11268" name="AutoShape 4" descr="data:image/jpg;base64,/9j/4AAQSkZJRgABAQAAAQABAAD/2wCEAAkGBhQSERUUExMUFRQVGBgXGBYYGBQXGBgXFRcVFBgYFxccHCYfGBwjHBQVHy8gIycpLSwsFx4xNTAqNSYrLCkBCQoKDgwOFA8PGikcHBwpKSkpKSkpKSkpKSkpKSkpKSkpKSkpKSkpKSkpKSwpKSkpKSkpKSwpKSkpKSkpKSkpLP/AABEIAMIBAwMBIgACEQEDEQH/xAAcAAABBQEBAQAAAAAAAAAAAAAEAAECAwUGBwj/xABEEAACAAMFBAcFBQYGAQUAAAABAgADEQQSITFBBVFhcQYTIjKBkfBCUqGx0RRicsHhBxUjQ1OCM5KTotLxwkRjg7Ly/8QAGAEAAwEBAAAAAAAAAAAAAAAAAAECAwT/xAAgEQEBAQACAgMAAwAAAAAAAAAAARECEiExQVFxAxNh/9oADAMBAAIRAxEAPwDjnlzdOr0GF4ZYVxrFqTJg9nKJJPFc4vWcDhE6YiVt6fLoVmTk4BnwpywpGnZenlpXOcx/Eqn5isZaNFmByg0Y6Sz/ALSZo7wlt4EfIxtWH9qpA7civ4X38xHAmWpzA8oYWJMwKaYEiHpY9Wk/tQsxwZJq+Cn5GNCR0+sbfzbp+8rj8o8XWyrvYeMP9lYYhyfAQaWPa5W07PMJpaJbHdeUHyJrFzWfCoYEcCD8o8MaU+9TTUgxbJnzlBpT+1iMd+kV2LHrlolNXAmA2sbk0AJjzqT0jtSZPOHJyfmY1LJ+0y0y+81fxyx8wBFd0dHaSNnknEx0GyrCUzFMI8/k/tYbNpUljwLKfzjasn7VpLDtypi/hKt8yIV5ac447mFHNWf9odjbOYyfiRh8RURpyuktlYVFoleLAfOkSvWlETWKpdsR+66tyZT8ovgHsoUKFAZQogz0iLWgbjDwtWxEuIp6xmyFIrayNvgwtorrBD5wNKstMyYJVaQx+qmSIKIIaIhIJSzFCyVzMTa0KowpE+piqZZN0Hg/MQfai047owLTPJJJ1g+dZDWKW2cWoT2VrQmKmRF2gL0NG5+6JW8+YhQf2cR05PnJdhJvbziY2IPeb4QQLUu8eBEWpaBvBHhGDbwFTY5GUw+vGLlsEwD/ABawSJtcsYkJ0A8BTKnD2lI5Q69ePcMGibXdDFh+sBeAhnztZYPIwhbpo/lHwMGKwiVYPIBfvTfLceFYcbYXW8OYMGB4ckQAMu2JZzYfGLU2ihyZT5RMy190eQiBsss+wvlDCzrkb3T5Qws0s+yByw+UUjZ8o+yPjDHZcsZVH9xgAn7IujMPGvzhCS2j+Y+hgZdnrpMcf3RMWJxlNbxCmDQuVJgyK/EQXZ9p2mX3HYfhmMPhAP2ebpMU81+hhBZw/pn/ADCDQ6KR02tyfzGI+9cb4mDpP7TbUvfRWH4CP/q0ciHne4p5N9RDi0Tf6X+5Ye0sd1YP2n3piiaiqpIBIvArXUhsxHfKGIqKU5x4ObSx/lN5r9Y1Nj9LbTZqBA9zVGoy+GNR4RUpZj2oM3CLFblHNdFOk6WsVp1bg0MtiKnDNRmRG+ZJ0wEMouviFf3GA5qsBl5RWl+lRhwOEGQbR+MMgMUyXNMa/GLl54mEadTDEGKpjXcS0RedpjCNYEGecQnLhQrUHQQJPt4UUFTA721iK1OMGFqw2waUhRmMMdYUX1iO9eDrsROPnEhsNN7ecEX4tDcYxahV2Mu9vP8ASH/cqn2m8xBiPD9ZAAibFWvebzi4bGXe3nF4eEs2GAx2IPebzhDY495/ODhPw0hNPGdRAPAD9z/ffziz90/+6/nBDWtfeXzEQNuX3gPGAeFI2Y/9ZodrBM0mnyEW/b01dfOF+8kHtAwDwgLBM/qnyESFlmj+YP8AKIl+8pfvD4whtSX73zgJA2ed76HwMSCTxrLPnDnacv3h8fpDfvVPe+BhhKs73ZfmwhX5/uIfEwx2oh1J8DEkt4OjH+1vpCw9S66d/TB5MPpEvtM3WV/uEOtoJySYf7H+kTWex/lTf9N/pBhah9qf+k3gV+sP9rb+k/8At+sEATf6E8//ABP9Imsicf8A01o/0nh5RsDLbHBBEtwRkagEcjXCOs2D+0S0S2VZyl5ZIBZiLyDfeFS1NxBjCXZ9oOVmtH+mREzsO1nKyT/8oH5w/I2PSpnTKzHJnNdQphh01kgUrM/y4/OPM5uy7XJW+bPMRdSSKeIFY0bDb5HVXp3WCaPYQVBxwoxwitmIvZ2zdNpOl881H1iqb0wlt3VHiaRxG09sWcS26lZvWaFglBlUkcqxhzNqTT2SWxqDSmGtRTkYnYW8npc3pSxyC4c2pAU/pFNOp8AB848xTbRBF0tnnXfvEaslZIQTOvqxJW52q0p3iaU4UrC05tdXN2vNOp8X+hgGbtRsjMUc2+pjCYy7xocQKnWoOOZzi1mQ0Ju4iuQyx+hh9j6f60f3qus6X5iGjP8A4etzyEKDsOkch9mnn2x68I09kbAnTpgQz1lk5Fq0NdBQREORDLtW4e0OyfaGn6RMVW/N/Z60trs23ykOZBD1oeBIia9AJd0udooVFK0WpFcBhfr8IKsu1Jc9FSea4UlzxiVGgb30+I0im37DmyKMy1Q911NUb8LD5GNesrO8qaz9CbIxodot/pkDzJpDJ0SsAONrtB4iWo/Iw1h2eZtQrIGArRmVSfw1NCeEQs9CwV2CgmhbEgcaDEw+sLtRM/ozs1DTrLU43goAfNQYjN2Ps1SLq2mZh76rThlFNrQIxW+rge0tSDrhUDfEbaksUMqYXBFSCt0qdxxIPMQ5whdqImWHZooVs85sMQZhWh8K1jR2XsLZs6oWQwmU7MtpjC8dwav5fWMSc0u6pS+H9sNSld6kY+BHnEzOQqt1WWYMze7LbiBSqnxi+sLtWm1lsKFlawXXGjTH+OHyh62OmFhkhuLOwp9YIsm3pU4LLtcsVAuicCbw4tv9YawNbrI9nBDIkyW/cmipHAqwOB4GvjnC6z6HarhPs+FLHZxvqpNeW74wQttlCtLLZgNB1QqPGuMZCW43LtFoDW9dF4eO7gYtmW2YQre7gHVQMsRUgYnnD6QuzasW2ZS1DyZV33kloLtcK0xHrWC7S01FDpcaWcQ6y5eX3sMI5SbPnA3qsvWa91XBwPAiCNm26fIdlDAU70t2F1hqACaHDdF9E924NpTzQA0vYiioP8pp4U4Qx2raKf4pAJu5qKH/AMecVS7PKtK3pDBZlCTIJxqM7h8P+oz2Kg0ZmHvC72lPIkVHlCnFXZsytuzKXZsw0BpfVu0vEgYOsO8yYBXriynAMGYg44iuh4GkYAmJhW8d+IAI3qaGh5gwRY7f1fdFR7QJqrDcy7+Ii+qNaz2k6zWzzq3n+kN9vDd92B97GlfvCuPMY8IrllZv+EgvZ9Wak0GdwnvrwOMDgNuAzGIAyxIx1HnBImtA8SxrkcCCN4OvrKNKxWsjAhiPiOWEZFlnsPaWhIJBy54ZHDMYxrSJasKqxr7uZ8PeHqkRzXxaiioqBh6zEc7t3oSs0FpN1H90nsN/xMaUp7pqL1fARpWa0g5inHGn6Rz2fTfjft5FMs1okOVmIqb1YXt+ROnKMbaE1hiEAOBvKNRrTSPetobMlzkuTVVhpvFdVIxBjzbpL0JmySWk/wAWXvxvrzUDtcx5RmvHmwmEGuu+NexTgReLGu7CmOuXOK7Vskk1qK8sIFv3AwIpw4RPJMnnylaNpEVocKXTqfE0ERkbWbkPEZQAs0KakVGNKE1BO6KHnEnOvrKEYqba2LEmGgYzucKAnQl4g4GvxjPGz5p9v4mH/cxObVi1irPP6kkqRd1QnDmu4x1exekitLuH+LIY9pK0ZG3qfYYeR4xxLbGAzJiqVYnktflE11GYI3ERcuIs16FbNgtd6yRWdK95Riv3Zi+yR5HSM6Sl9guCkkCrG6PEnIcYj0Y6VMrXpZuuMHlnIjUU1WNC27IWcpmWauGLycS6cU1dPiI043WVmArbZnkuUmAVwOakEHI1BNa7xD2uzqqqyTVe9moDBlNBgwI+IqD8IzgTWhEGTdlTUlrNKHq3ybClccOBwOBjUllJRl1DOJoOK3RdIro1ag8CPGHlz5fVlWVusr2WDYUwqCtOeIMQs1iV0Zutlqy+wxNWFPZNCCeBx5wrEZJqJrOuHZZVDY/eBIJHLEfCBKyXbFCFGlqTmHq14ZYYGhHAjyjS2R0neStwqsyUTUowBzzofrUfOMmxWiWjfxJZmKRSl4qRxBAz8xE7JburJIRGUihVxeFM+YPEQB0U6wkhp9iYlDW/KAF5AcSpX2l+mtKxiSXmMSiXyWwKCuNMaXdThENn7WmSWvSnKk5gUoQDXEUx8Y378vaJFD1VrA43JlB5q1PRzhzwTAlWR2vADuYlSQCN9ATid9MYj9nFwNeTOhWvbHGm7iInbtmzZb3ZqMrH2myOlb2o44w/2Cky5MdE1DVvKa4jFa4HfGkTU0uK4/iMRmropqDpUEg+R5RtSNsyZ4CWkFXpRZ4p4XwM/WUc+iJRqsQ4OAAqrDXGtQfAxNZyAqRLrh2kdiVJ3gihH5QWaGtbrK0greRCKYOKskwHXE0r5RVJmzCVCg1FStBjQ1rQ0qwzwxh9ldJHlC5dDySTWWcc87pzEGTtkGcnWWVmmS1/lk9uWTjQb8tIW57AEK5u1YAYlatQA6jPsnyjQk29HoJzY0/xFBLAjSYPbHEYxky5WRLqAa45kEe8BjFssoKVvHOowHIqca8iBDJvCQFA9oEYMCLp3U+hxEEyppr2V+ZP/cYtj2m0vuhbpFGU1KsRrQ5HlG1IczR/DqCAKy27wGYun2xuOcZco041pSbWW7/Z+9gOGI15jxiTSgMzUHdiPOMsAat5Cv018YKs9su4AVBzBxB8ta6iM7GkrQs9tu4AEjcfyg0PUVBoPiOcAIpcVU04Zf8A6FRpCl0XU14fWM7GkrM290QlT6svYm+8B2T+IfmMecebba2DPlMUmoFXRj2gw3qY9kSfey7J36eJ0+UC22QrApMF8HNTiOdfzERitfPlt2TMTHvAaj8xGeH+seu7e6FuoMyQC6j2MLw/Cfa5Z848/wBo7IaZjQKwzFPg2tfCFhYxBNhRM7KmjC4TxFCPnChE6nq+UOGHjE0l18YdrGd8C1T0p+UUPKi55TD0Ijf35QADNswJBU3WGRGBrGnsrbbK63iUmA9lxgCeB0MDsg8OMCTZyEEFhyzipcKx3VsIt9CSEtIFMaBJtOPsPzwMc3PlvLJRwykGjKaggj3h64Rl2TpCqEK5JXRjmOepEdxZtspaJJk2gKagCXaLoZkyIvHNk+QjfjyZXi5yzWN5l4y0Zroq10FqCtKkDSuvnErHI6xwjMsuvtOaKMDmfz5Rda7PPsc3BmQ5qyMaMvvIwzHoxn3r2Ovr1SNJ5ZD5ln6qZcmGoBAYoQ2G9TkcNconaBLWZWUWmJge2Lp4qQCeWBxgFSQbrD1+XKNC0bHeXLSabplvkQwNDSt0jNThkRADTravWCZJQS6UN2pcBhnS9pwPxhp20Gd79Qj59gBBXeAtAPWUPMkyTKDLMbra0aWVNNcVbXTAivOGe0y2lqol3Zin/EvHtDHNcq5YjdjFQm7Y+kSzkEm2guvszfbQnWuo9Y6U7Z6KTrOC1L8nCkwZUOV4aZ8txjJnbSd1RHIITBTRQQN14YkcCeUH7H6RTJGB/iSmwaW2Kka4HL1hC8z0P0MbMoCNfVlbvKtb60zBBFORrSJX5SlsGmIR2WJuMDvoK+Ubs/oqLQgn2LumtZTEBlIzCk4EczyJ0wVs63Wq5V1Pcuk3hke1oRuP6Rc5Spsw4thotAqlTUOoo3idaROTb5qv1isyuT3hgCflEBaUVlaWlCB2lejqxywFBgd2NIh9rYgqDRWNSg7tdKD84ZOm6uXaSVm3bNaRTE4JMrqRodajPjAE+ydS12YjXwcQcFZdCrDGMmRZ2YNdBYIKt90ZV5RuWLbCKgl2gifJIqpWt+Ud1TQjlluifRqZdqIpdAFKitBUg6N70WJKc3TU/dJNBhorHXhBFrsVxeskETJVarNHfQ+6+7ypAKOzeJ5Cp+AhKxuWXaKNhNbtYUmKPhNGvMfGDzVdAAciO1UcG1+YjASQFPbNDUgqMWG47iPGNCxbTKC6FFw5qcQTlVTmp5RnyXGrKVsyaa1Pxp6rBqz1OBz94/mNecBSkvgshJA7wPeXifeHEQjNUZYnfp+vwjJrKItEptctNF8IhLtAGHe56cvVOEVSrWxNDiNQcufDmIveStKp2juOn/Ln8IAU7EXq1X4jw/PKOf2xsmXaPZKto473iMmHPzEaHWMTWtKa7uURmT1bAdk79G/4+GHKDqWuJm9EpwYgCWw968or4HKGjuk2S9MSincWUH5wonrFdnj42sq5sPDH5Q7dIlGQJ+EAy9mCuNTzMHybEoyAjNYOdtmY3dSngYrCTn9oj1wjaWSDmIdpFBv4wBkytlE95iYvGyF3QfLG/AxYIAyZ2ylplFdktL2c0pel6rqOK/SNll4QPMk1yh6WOj2Lt2W0sJMUT7OTW6SQUOpQ5o3zinpDsMSz1tn7Vnal161Kmgqkz3WrXPOOXWS0tr0s0Oq+y3P6x0mwekNK3aYikyU+IYbiPaHH5Rtx5M7wD7Q2zNtF3rmvFBQEgA03Gg7XjiIDDkcvXn6yjprX0ckzpLzrMzBkxazkXmUVFSjZsozxFQBGNYNrLLV0aTLmK+r1vKaEXkYZHHcQaYxrLvpnZiNj2dMnXuqRnKirBRUgZVpmRx84ns+zJMYrMmiVhgzBiK7jdqRzpA0i0uhBRmUj3SV8qZGHre5/n68OUUnBdinS0LCanWKQQCGu0OjAiteRwIOkPZ9pPLVlUi4+DLQHKuOOIIqcQaiBTLYGjA15U/69c4Ltez+qum/LmKwqLjXsqVBGakVyMPSNY7c8tw8tyrDGoPqojprOJW0qggSrUBW8O7MpvGd7489OcnWtFmLMs4ZKUNGIYhtaHUcxXHGKZ1pMxy5oGOJoAorwAwHy5QE0LZsf7PN6u01UUqGSjZ5EYgEb8awN9oUJduC8DUTKm9yIyprlURsbM6RrMUSLYpdMlmfzJZyqDmR6xhtudEHsw6wMJkmo7QzAOVRkOYNPlBLnsdd9Ma0Wxna85q3vYDzp84nJsjEqDRL2IZ+yp8cuETNslox6pLyMKFZoViORGRBybOBjPYgC8SoyBOVc6DSKJq7N2ibOwZCb9SHQ06thzBx8hzjYUpageopKmkdqRWiPTGqHAE8DHMybKzIXAJRSAxw7NcqwS0yXLrdN84FJoqt050KnP6jAxNOXGjKszAlSLpXEhuyeNK58hBiTEXu9o4YkYEEZFd/GsUyekKzwEtWJHcnKO0tdGAwYVi+fsppVC5HVt3Zq9pTUVGAxxiLFy6slWliVoWvDBaZjgI0VtiNTrSqucmHdbSkwDuHjGKbcAKKKZV1xGqnNeUVJVq5kDvHOnFuHGFipW5aHYG6RQZgDEHcQfa5xWGu0JJ3gA4+emvEboDkbV6oXKdYuoJwB96UwxXygqXYzN7UolwTjXvqT74/8hhE5h7q42kTcGwbQgYH8Sj5jxrGVtvbSWPs9mZaPdrVZfFt53CK9v9J0slZUgh7Rk8zNZfBd7ceMcGZl4ksSScSTiSTvMZ8uX0048ftdPnNMYu7FmY1JJxJhRAQ0ZLM8qEtOUOHprhDTDhvgBw0XyZkC3t/nDCbQ0gAmbL3eX6xUJmQr84XWRFm4QBd1uEVk+jFbTQuZA8QIEmbUUd2rHxgA8GsDTaL2q0IyNaEQF9qmtkLo9axNNmFsWJJ5mGTZ2V0lAmAK92aMQRhXl9I6SZYZdu7tyTaTmvdlzTvX+m/wMcFaNiqRlQ7xBmztstLISf8A2zP+X1jTjyxN4te27LezOZc5bpFMMCaHHTCh5xZtY2clWs4mCo7QmEGhr7JHeFN+IjZFtl2pQlpNHApLtAFSBos0e2nHMcYw9p7HmWd7rrniCMVYe8je0I1l1lYe2bXmTgizWvXBRSQKgbqjvDDw0gPLiPXmIO2XstZ14NNSUQKr1nZDE6V9k/A8IbZm0xILB5STVYUIfQjUEYq3H5xacNYtlTJyu0pb1wXmAIrTHGmoFDllEpAkmW14uJwoVoAUIwwJzBzxGHzgS8QaqSPGnxGXMQ6CvP16+kPRg2ZtFmlrLYLRO6wUBqbi2ZGOR8IO2N0hmWY078tu9LbFSNcNMP1BgCVZbrhZwZBUBiVNQDrdNK8oLScsiYwXq56EUqymhBxqBgVI8xE+xI3J/RFLWnX2Iha4NKY0owxorY+APgdI50TEQCgZZ6NiTS7gfdzBBHLhEbNbXlMHlsVI3H0KfCOmkvJ2n2XAlWumDgdmZQZMN/x3Vyg2z2LNcvOtJdixoGOdAFB5AYDwidls5mNdFA33iFB8TgPGDbbsc2SZctSkhlJUo3HBgSKGh0PwgCfbGZFRjVUrdwHZrpvpFy76RmexKTkl0ui89CHRwCvNdflTjBOzdvvK7P8AiSz3pT1Ipw3HiIyBXmN+6DmRZVam8+DJMltVR+IflhTjDJ0A2Wk1Ous5LKMWkk/xBvCkZjj84zJlrrgMFFaZBqHRiO9GeLe/WdYGuvWt5aDHwwjqLJZktaM85TJdBVpwFEcbyDQV4iIsxpLvgBs+wNONBgMSWNbopianTCAekHSpZamRYz92ZO9pvuqRpFHSHpYJimRZgZcmuLDAzDkSeB8I5hVjn5898Rtx44gsOREmUQNMNTdGI1+kZtKn9r3CvGFFqoKQ0AaTSlmVKAB/aTQ8V+kAkUP5Re4KtR8G9lhkw9eUWzp6uKMAszRj3SdKkYxViZQd6KZk5Rmac4CtJn3irALwFPOuo4wpGzKntGpiDPM2oAdW+H6wmtE56AC6OVD9Y0ZezANKcREhLpAbKl7J94kn14xoyrAFGAgi7WJLAFBkxJBQ7ouIiBWAE0yvAxTOkhhQiJssODvgAax2l5GGLyt3tL+HeOEdtsDpVdlmW38WzOCCuBK1wJSvdYVyjkGl+UUIWlteTU4rjRvDfxEXORY6LbOwTKAmy26ySxos0b/dmD2H4HOMkHz3es41ti9ISlbtCrCkyU+KsNzLrwMae09iyJsnrrGr3l/xZJN4yxTvKM2UHnQHSNuPP7Y3iwpuzZstVdkIRxVWPdIIr2TkeXwgu19QyIZIcTKUcNQrWgxQ578DjurARt0woJbOxQGoBJKg5VHu56eMRCbv0irUjLRtGZNu9a5cqLoLY4bgc6cIqrTlBGzLIJz3GdZda9t8FBAwDHSuVfMRfJtpszuhWXMB7LXheU0yKkZcGELTVrs4mUZodKA0ZK0cZdq6cxjmPGHtVtViplS+pYCjXWOJ3iuK8hh8oBY6j14/nE5EouwVR2iaAYDE4AY4etIr2TotmdKQ69RbVM2WcnOLocqg5n588or2v0PeUpnSmE2z0DXgRUKfeH5jA8IzUkJLZ5dpSYrjAXaAq33gcwcNawXsfpTOs5AvX5WXVtitDmBu1/MQvXofoKZbQteovqrrR0ajV3jiNRhUfGA0BJw8o6y19HZVrUzrFQP7cgkClfd0HKtNx0iNi2NLssvr7aCjI1US8AWpoRnnjnz413ieoXZGxVEv7RPYJIBN5WvBmp7nM610yjF6Q9KGtAEqWDLs6YKg1pkW+kD9JOkk22TLz4IO7LGnE7zGQr0jn5/ydm/Dh1TueEKtIQmRGfNCjfuEZNEJ0w90Zn4RKTJuiIWeVXE574vvEQwcKIUK9ChBCVabnYmdqWciNOIOkETZV0CpvIe64+TbjA8yUApZO3LOa5lPzI45jXfDWe0mXl25TZg4ih3+vrGzMejhhcmf2tqPW7/uITLKUOIwORGR/XhEGUBb6dqXqPaT6jjprvJFntIu0PaQ/Dd/2P0ibFSks3CIk1h59jK9pTeQ66jn9flFQffEKhnSkMrxIN5RFscR5QgV+HzGMQD1wh+sAPOAGvRFuFIhOtAGJNPn5QEbaz4IKDec/CACnmhcSQIFn21m7goN5h5Wz9WqTvMGrLA0hhhfZZiP1iMbw9UI1EdP0f6Rm8CpMucu7Xiv0gVpOogO02ENwYZEYY8IrsWPQBYpVuPYuSbSc0PZlzTvX3HwyyMZhlPYp9JiAtLOKGjLQjJtCCDl8RHPWDbBUhJ2B0mZA89x4x2SbQl2pQlpN2YBdS0Z4aLOHtL97MRUqMZG0bUs1y6oJYOIRe6DQA3eFRWmY4wKJuh9coI2lsuZIe660OYpirDRkb2hxgjZ1jkzEfrZvVOBVKiqvngx9nGnayxi4ih/sEy51gU9XWl72Qd1dDjkfjF1pnySiGUrpNGDk4qaDNNVxrgd+G6BU2nMRGlhmEtu8uhypUb8BiPAwPniPXPhx86RRCJloZz2yWOGJJJoMsYskWdmICqWvGgAFSTu4xdsPZRtM0ShgTXGhIFBmdw4/OOptO0ZeyZBlq/W2iZjT2QQKV4D4mC8sEmpiTJ2UpnO7PNdaJKwFK0JDUJrjrlhHn22dszrVNMya1dw0UbgIrte0pk5y81izMa45bsNBhhFd7fHPeWt5MRU1h3lw7SxEDMpEmpnYCpOEQs6kmrehC7zV0GXHjBagUygBUiJMJgYiGgCQEKIhoUAVSphXtSzhqItuXu1Kz1l79TdG/7uum6CW2fULMHYZjigpVuIGQbhgDUZExYtsRDWQv8AEFQS2p1ouFDgDTDEee7JTs6Q5/iSjQDvA1A8N/oY5QehlB2aQomrQXkIu451QacVyONIz2tJmrg111xIJoG33tx+95jWKVbtVHYmjAjKu8Ecfj8YRtSRtQkdml0VrLAy309ecNOswIvy8Rquo5DXlAoYTTUdicMwcmp6zz31zh5VpIb3XGY3+vjnCsOVX1m6J3geeogmbLE0VWizBmuh+h9HfGFabaQxUKQwwNRiPCIsVrQmTFGLEAcYAm24saSxh7xz8BpFUuyM5q5Jg+TZwIRg5dhJNWJJ4wfJlAaRdLURK7WEMNQQiohru6EWqd3CA0TEGAyi8U8Yi6QAJMkgihFRD2O1NLwNWl/7l5bxw8ok6Uis8P0hyk7Xo/0pEtQk1RPs59kgMVrrLJy5fIwBtvYxl0my26yS57E0ZH7r+643HOOSn7U6jGhNcSu/jwjouj3SUgFpdHlvhMlPirD3WXQ7jnujSVFgRW0Oe718vKNrY/RK0TihRCJbYiYe4Bqa78KUzwjX2f0Rs9r/AIkqfcQYvKYVmINbrVoy7iRhrEeknTJJMv7LY8FXAtWpNcSa5mu/Xlnd5SInG2juknSyTYlMqyqnXMAHZVAFRgTQca4ZCPO5kxphLuxZjiSTWKytSSaknMmEqERjbraTD0iDCnr5RYHEMxxiQisz1uiic943R4n8ojPmaDPfuEXWezgCGFktaRJokBEGEIGvRSRFrxWTAEesEPFDT6GkPAE69Yb6ntag67/+ouBE3Gt2YNTrTR/+WY1iBliZ20wfUYAPz3NxyPAxFXv/AHZg8Mdx3HjG7JM4mjdiYupw8/rFl8TOy3ZmDAH8qajh5boYTBMor9lxkd36fd8qRVMU1uvgfZYbuG8fKEEplahX7LjFWGu4g6jjpBQtAfsTey47rj1iOHlQ50JOBFybzVvzB0PHXXfEZsor2XxU91x8uB4fPOACWBBCvgwybQ01B1/KChIWZg2DjAHf9RAkmfhcmYqe6fkQd8TYFKVxU91x8juPDWA4abZypoR64Q4g2W4mC5MxHstx4HQ8IFtFlMvDMaH1kYzsxpKZExiVIqSYRDmZqYlSysQYY8YdWrCVqYGAI/OGbPOGfDAmKuuC41FB8ICTmiM+0WrRcT8oa0WxnwTLU/SGlWS7x+cMkZNn97EnOsMLG0tr8o0Oo0I3GDVWJqYNBfvR2AuhpZ9rGnhXUQyGmf8A3Fgh7sB4VYcGKytOMSZvGEZ2XWBp9pphrCnzruOUVyULG8c4ZUrPIIxOJMHAwyiHIhA9YixiFYRaAyY1ima1NYmwgWYamm7H6QFVqShTMQoda0hQyKSP41NKkeFMoW0u/LOpTE6nHXfChRvWfErX3UOvax5HCCrVjZyTmLhrxNQTChRPwXyFb/DP9vzpBkgVkNXHsPn926V8qmnOHhQT0PkNIxlNXdGjswVlsDiLpwPJvoPKFCh/B/Kiw4oa+7GvLFZWOPZ1/CTChRN9Gxx9IiRChRk0J8xFskevGFCgNTaO8PW+Mq297wPzhQoaaJsoygwiFCgEVnvQy5+cKFCUcflFiQ8KAHmCKWzhQoAEtveWCJIyhQoErhlE2hQoFIsIrH5woUAVmBpQ7TfiMKFAVFiFChQE/9k="/>
          <p:cNvSpPr>
            <a:spLocks noChangeAspect="1" noChangeArrowheads="1"/>
          </p:cNvSpPr>
          <p:nvPr/>
        </p:nvSpPr>
        <p:spPr bwMode="auto">
          <a:xfrm>
            <a:off x="76200" y="-895350"/>
            <a:ext cx="2466975" cy="18478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4" name="Group 29"/>
          <p:cNvGrpSpPr/>
          <p:nvPr/>
        </p:nvGrpSpPr>
        <p:grpSpPr>
          <a:xfrm>
            <a:off x="3059832" y="332656"/>
            <a:ext cx="2503311" cy="2246108"/>
            <a:chOff x="2971803" y="1143000"/>
            <a:chExt cx="2503311" cy="2246108"/>
          </a:xfrm>
        </p:grpSpPr>
        <p:sp>
          <p:nvSpPr>
            <p:cNvPr id="7" name="TextBox 6"/>
            <p:cNvSpPr txBox="1"/>
            <p:nvPr/>
          </p:nvSpPr>
          <p:spPr>
            <a:xfrm>
              <a:off x="2971803" y="3019776"/>
              <a:ext cx="198804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 smtClean="0"/>
                <a:t>Solar Panels</a:t>
              </a:r>
            </a:p>
          </p:txBody>
        </p:sp>
        <p:pic>
          <p:nvPicPr>
            <p:cNvPr id="11270" name="Picture 6" descr="http://www.solar-energy.co.uk/images/solar-panels-roof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036714" y="1143000"/>
              <a:ext cx="2438400" cy="1828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</p:pic>
      </p:grpSp>
      <p:sp>
        <p:nvSpPr>
          <p:cNvPr id="11272" name="AutoShape 8" descr="data:image/jpg;base64,/9j/4AAQSkZJRgABAQAAAQABAAD/2wCEAAkGBhQSERUUExQWFRUWGB0YGBcYGB0cHBwaFhoYGBseHh0YGygfFx0jGhcXIDAgIyctLCwsGB4xNTAqNScrLCkBCQoKDgwOGg8PGiwkHyUtKSwsLCkpKS0sLCwsLCksLCwsLCwsLCwpLCwsKSwsLCwsLCwsLCwsKSwsLCwpLCwpLP/AABEIALcBEwMBIgACEQEDEQH/xAAbAAACAwEBAQAAAAAAAAAAAAAFBgADBAIBB//EAD8QAAECBAQEBAUCBAQGAwEAAAECEQADITEEEkFRBSJhcQYTgZEyobHB8ELRFCNS4QcVYvEkM3KCkqKDstMW/8QAGwEAAQUBAQAAAAAAAAAAAAAABAECAwUGAAf/xAAuEQACAgEDAwMDBAEFAAAAAAABAgADEQQSIQUxURMiQTJhcRQjgaGRFTNCwfD/2gAMAwEAAhEDEQA/APos2XnqVFi7i1tjR2+XrGCbxWQgGWiY681AguQVMSSdH6VrGvEzyVLRKXLE4JcBVSCfhzBwcjtbSAfhvFmZMXKxJIxCVPlUEgsUgMnKGajgi4NzAxfBhPbvD2AnqSyZinexINP9L694IeYAdur/AHgfL4eUKS5dINAf6jXX5DqY1zcUhIOchvf6RKD5jD9p0TWlHoK/fUx1OnKAA1PvT8+cUKAmBmGUi2rRxKTLkKebMJJFCpyEpDUpZ9HvC5nYgLxfjFom4aWleXzs8ujvmKpaUtl3zt6DrDchDXLgUFbt9/7x868RcTOJ4hgxKCuU5kijunPM0P8AoTeHHAzMRMHOhSSCwJyV6lrgxBWRvYx7cqBCyl7RX5fWK8PJX+qY51anuI1BIgmRdpwEjpC14z8TfwZlAzEywvOXOVyZeTlZYICSFVID2qIZyh4+df4syAubw6XfPOUn0UrDpP8A9oZZ9MUEZ5n0KWtwCQzgFjo4dvR4tCBHMxPMS9z6XMUZ1eYEj4Wcmt9BZj9odE7zvymP94ikhun1gTPx4Xj5cgEkolmasMWFDlOaxLlNIMTMOCxNxbo9D2hobOYp4nAuGUwFMrBvp0+ZiwzGpf8Ab0jPiUhKHcJbV9bAfOBvFOK+WgZHmrWoBKQK3ALUoMxSnYZoazhOTFC7oYzEvto16RWqWjKyhmFhmq9dCe0aEBxUAFqh3D69x1jmZKoXFPz2iSNnK5hdmp126R6Lx6kE9Bb2jttI4RJypX+8UpQz5d3Lvf1+0WH3jpKun56QpnTBM4vLTMEpa0hRDs9tGLUD1vsY2AMfiDPC/wCH+PSp8xSEyiCkEqJGVy+U3OYm9wDB/K4ZhEVb7xkR7LtOJYmY2lo+fcJmzMPxqZKWrkmgqQWqRMBUl6s6VIWmlK9Ye5SCKGgsPWEz/EzBql/w+LQAFSZgQo9JhCkP/wBM1AH/AMhhLR7c+IgOOPMeJiiQw+LUO7fvFQlnUF+hb8EDRxZRCFS05krSlWajpCqsp6No70OkbJfGQX5FpYsXsH6/a+sPDAztpmpUkqGgIq9KH8+sVkaKWCtqsPm36RFmZ2LON/w0jPPm5RQEDVrd2hY2DPGE6Z/DGVLkqxCpjJUENyJNTMYnRrBy7QrcL4OJ0gzXd/iGW6xchYJJqxYgfFcikP0qcWB02gH4TkeSqdKBoJiikbVLe6CPaBbyFtUn54kqAkHEMcMxRmSkqVMWFEcwy6gkGybPEjXn3f0j2DNo8xkReD4xGHSQD5gepUDWzc2oFaMwfaDhmSsXLJl5UzE0SpaQoIUOYAhwopq7pIOoIMfNv4x0uV5iD/UX73qO0EvDvFWms/Kuh0qASD9RGa0d9iPtc5Bmp1vSgKzYO4jdL48r/l4tPlzEByUkqSpP9SXqoGtb7sYCHxJld0ha3LBLtlJ5HuxAZy7EgsBHPH+LpKxKSs0SDuTnYnq1h3gThSAtm0atWJcih6PDtTrLUYqp4EZoump6YssGYwcP8cqdlYem4u//AHUMNOFxsudLcgFCwxJ6aR88XLAclZ6kih/DtBXwnigFGXNDoU6gCLEAF/UD5DrDtHr3Z9rngztd0+r0zZUMESrFcOQvjIlhIyIlK5QWD+WOr0Krw6YXEWScoUE0AOlPU/TrCpwrDvxOZODMc6UA0uAn3GW0MyuBSVTUzubOhJSFJU5Y77ikWWmtDgkeTM8yFeGhAIZjHhmKpyu5a+m/XsI6RZj847oIOkU9O0IHj1ebinC5f9MxKm/6pyf/AMo+gAx894wjzOP4bUSykf8AihS/qqIbmCgfcxNpM+hEteOXc6tvpHqkUs5gdx0+XImLsrLlSXb4uXTYEn0iSx9ilj8RVXcQIK8LrEzEYzE6LmCWkn+hAo21MkMc5OYdO0LvhrEJk4KUVAjMCsskkDzCcgDfE6QkUg8mcFJFw+9FDoWsd4ipPsHnvH2LhpViMKFhKVBKgC4B6UtY37QCxchOI4nLAHLhEFd/1E0F9yCeiYLoxoQoulZVYlTl8r1CrAEUbrGLwzIU0+aWzzZhYqchkUHpmUr2iFyCyp/P+IoBAzDE9KnBT/7OLdRo0WKU/wB/x4y4PH5lZFpCZqRVLu76pOoN2uNY2lNLwWrBuRIyMSsqy/jx2iYDZo8VLcNGdcgH0h2cTsCafMqzV+X+/SJFMtAEdlYjsxMRawUoSuJzEinmBR/80pmfXPDQ3rCrxWZl4lIVWqUv6KmIPyUPaGoqgTTcF18GOYlu8igCGNQdDGTjPCE4jCzcOqgmIKQTof0H0WEn0i9AYqLkg2B0+/oY9WjN8QcXat/vBecxuIm+A+Ipm4UonDKuQSFvcOSCOrLCg3aGMoCqEUNjV6nVxUkaiFbE4VOG4otRby5hTNI0ZbBfdlJzdxDbKmeYDlSpAQtQCklOVQSWr0OzaQDTaCTX8iTMpUA+Z6UTEnMF5k3IABoS4D3DDWJiCVpORVeunca7RUqXMTVHlitaFiCzvoDSNCpRDEXGgP2H7wWDGYmfhc1RDLSxs413pcQJ4pjDJxdBVWUjqcoodnY+8auIcXMoA5MyyoJZ8rOCxLVYH6wI/iiZqwrKoMCEIRzOn9TlTFu3d2im6lqUC+nn3d5YaWhjlyOMRtl8RQQC4HQ3j2EOZ5RLrkyyrUrCVKJ6lqxIEHW7AMYhH+mk/wDhExeKXl0ApQMPk1LR1wSeozkMHOYNapfraMUyeWI6/wBov8OpK5wSCUn+oXDaiHopJzNbryEpb8Q/4pwygqXNJBP/ACyAXymqkqcXdyPaB+FnpGYilWLvU9CdRfs8MP8A/KJPIubMKWD5Zj82hYgudP7QE4rw/wDhSgKIImA5VpDWLMrR6g0pXSJtVSxy2OJW9L1iPWKGPPxNU6fRKXFUgjUknbbu0asFi1XSOYAp5quCCGLGzGBOFl5aNXtf1v2i9eJUliEsSLks43ppFUQQfZLF6Qw295twWPMpSAFKSpGgZZJoHzGxAcndzBs8flhiuYoqFQCGBV1CX7s/pCbxGWofzHIJDKb6xnxOJAAzJ5jUqD39Yem7A2mQt0yq0gz6rwbxFLmslSmmGwBIzDcVaDGQ/wBR7EPHxHB4lQZRJBT8JGlXFe8fUEeJGwUrENmWsAAB6q/UWFWDE+w1i70up9pFh7fMoOpdKNDA19icfzDGMxORKiSLUD1J6B6mEaVKUJ4U6iUHNn/Wcpr3UQD9NYrxHiUmYoJpLYAqQUoSlR5n+EgEvoQQ+5i08UmBKjMRmTZJykAWuad3YvFZrNU1pXaOBzG06F0B3Dkxw4fiphzKmKSRdLAg5eqSKbvA3xVjTMRkFgCSRYkgj5D6wB/ztYkTJ5zfySgNlChNTMdnUSCEu16htXjDxXx0UoDYchRABBLoAuaAgk1NKDvBOpvttrCLxmQ06Jt5IGccR8weBRMlocMlISlIKrgJTW9izRZKAkkoyKTLqoLoznSla7mFbwdxabOCUjJLCVJUtIzcyBfKkvlcs4dg/VocJs1KAVEBhcsKW1O0WdNma9x4xAL6mqsKNKsdOHlA2zAGoYtc3tSPeGJyyZdHBSFeq+Zx76wD8TcZEtGYIWtOVWYo0zUGrmpFhp6Rdw/xRKmqRLQlaUhKXK8yMtGYhQu4FbGpelRa9QhuL544AMeaWNYwJZ4h8KjElM6WoScUiqJqXALCiZjfEnR7jTYzw1x5UxS5M9Jl4iWWUks5pcEUUDcEXHaDRSK1PuR830vC/wAaTIlpROKwpZLJW75kE1TmTQBL5gdCNawVe3pj1F7j+4MibjiNWSOTLgWniwSgeYKhPMSrKC2ofQir6O0bMDjJU0HIpKilsyc2bKVB6+97Q+rU128KeZzVMvJHEvydIonyqRZiQhCSogMKmn50hZxfGiBRAJqB3L3LF4h1eur02A3cySjTvd9M847hyZ8kipCFU7KBHzHzhkTNBD3evvWE7DcdK15lyw6RloHLGrHYPBHDeIsyQgKVnSxoHYBiAoj9PS7RVUdSRbXZuAYXbobEGMQ+pTlmf5fU/aPFz8qSpZCUpqSa/tW8DsPxdK1ZXZQ7sR6/SF/xnx9ST5QcgDMWS9TVNGNqfOLZ9Ynpeohz4kVOje2wV4mDiWLmYtUqaCCvIAQGApMWWZzTItL94aJOLUiQJckJzWCyaJD6GrkC0K+GxPmyGUVMeVQqMpAYswp9IvPHlAFKUsEtskV1DWvGYOstDl1+qW7aMsoQDgR4lcQCzlIY7O9rV3arRHVYUG/4YVOD45InIKzUuwctnNvcE63IhnxGIAqSoUZgxHezg13jQ9O1D31bn7gyn1NHpPtif4txpRNYpJpRT0e6nAsRQ9iDAOXOQhYIJ53Ct69YN+KsNL8skLUVOMoBBFTvcuPrC7iFAGgdgWHaKnX1bbifM0nT8PUBNa5CSaFfvEgWnOahK694kAei3mWGweYMUEhF67U9IzYKaQSpL3Ap6n9oxzcYSGjRg18o6mLlEIkPVLR6ZAn0TwnxFRSQeYBu+v8AeK/GvDyqUlQciWrMXuAQz+lCenaMvg+YUqJAejGHBcvOKig6vUu4IAb93i42b02mZKm40WiwfE+XYUeXdZJuw/psW1BrvGgrAUxdSt7e5FI58R8JVh5oVLByE0auXoTtWh1HZ4pws8KAAZJ+/e5HTSKK6ooeZvabkvUOkIgZgwYBuZRLufoIHLdByqa19x7/AGjdJU5BY0uSKH0sB3rEx+EC0kBTLFQD1uPX7QIGAbB7R6NsOD2gs8QNUpGtC1hB/hylTZMtOdSRLzKzNRyXroe3WFdylSgaVY9xSGXw1jXlkVcElkvVO7dC0S3ZVDti61QKwR5mvBzZeHkKQQVJJcuNWIIAbaMCuCpmMpExaUXZThL3SySbdosWgKSovr8Lnmel9daNrGWbgJZfkKjUDIotqxrT0BvECDBznkwFUCnIPOYc8Mz0qE3CLUWWggj31uCHBbf5Af8ALQxz4hZmEVGV7aqBBy1q9Ne8a+DS0YeaCVuwLAAG4NyHI9WrHKsSTKZLUJrSlS7gitNQYKew7FC+TIxXi5ivY4/zN/hDhIRiMyVKWkS2bNTmKdabfDaDfi7iCv5ctHIDzTFEuEh2AbWx+ukLfhDHqTiDmWMuUpJLsGIIFamrwU8Wc80FASsGUObNYhanYimw94KYkaU5PzKTXoTquYQdC0hSplwwdvUilC/vHBkoS5YJVqoWNi9XdxodoWcJxDEYfloQCaXB7VfR6nWNONnGYHUoMkPlZqnWt+31jOnTsDjPENp0xOCTxHbgeMTNwtedAC0F7EIcMfShhZlTMPOPMnItfwjmU+oCZYoBl0F2sKx74K4qBhiAGHmLdJ0zZXobX+sLcmaC7LYpJA1bKSQGYd9/aNDqgTUg+0g0mkDW2DOCDxC2Ml+UUhHPluczBTfCdgBs5rtV8fhDjKpWOlBS8yVfyyeqnYnVTKavWMeKxi/1KJOUJcmtqfnWB2AOWbKJoAtLnZlO5gfT5Vsy8GiB07K3yJ9g8YYwowqsoclSRf8A1PX/AMYRsLiJhKgV3rQEs92NvWDP+IHEiiVLSkgZphJ/7U0r3UPaPnkziMwfqPX0ibqFZss48St6Rpf2CfJjtg5uTMkkroAVBqCort94LyZEoZc5UHuoUDj+oCFPA8SkpSSpJUSBVNxq76CC68UopBzBlMzFyxD3aKG2tgciSaihi2O33hTE4hKJajLLqFX7dOrNAfxDOcpLqZaAoNcn7UKfaMvFpikpZLqBubt633pGHHYlpEkpW60AdTWh9wBB+kRmqZc/cRK6BWyN5JErwvE5skqSQGNnqexI9YNJxsualK1fF8JSHvp9/wAELmGHnqNCANXJc9hGgq8vMLgj4qgOD+2sR2VgnHzDBWH47GG8QolIyMEJq+oIr3NWaGjF8SaSFs6lJBrZ1AH1qYT8Ep6FZIZyBpqH9oYZqVfwsoOTyBuruQ/o0WPScqzLKbqVYG38xYx2KOrsCPr+8B1Yx1dlfUNBDibkHXtakLwW5Z2B1O94l1Ve58/aWnS8GswwFJ/VML68p+xjyInDLIH8vN1Cgx6isSANksML5iUqYYJYBblI9PeBmRhVvfQdrQS4Wmof8MXYUEiZLV3bhifRfCckh/Z4akzAB0gL4akDygwvd4NzJHKbtFgowJSkxfx07MSBV6dG+8KPFOHmSorQAZZ+JFx9XbY736uOIlsS0CcTJdwdaFtjEd1QsXEsNFq2075Hb5i/KxaVMcxS1gdOgIuPnBzhyWFkkq60PvfWkK8lVSCeYEgE2UAWY7HrBDCY0pLM+pSdO24jOW18zcMvqp7ZOJcPclaXH9VPnvFODxplpUEtV08wppWnUOxpBkETAnKXYNXdya9yfSBasKEBZBcEg5TtYivowvCIeNpjd+4BWHzOcB5hUoqJAbSl6aafKCKsMBdwGvm5bUYq17RkkTCTylv05zrmqB6e0XyeHEEBytxQZqajRw7PEb9+eIr4+eJRi1KALVABU6rlg4FhGadiGSEpzEm7WO4rU0No2Tj/ADBLIbowAbf1I9hHkuYwWlgooLaBmBHv1iUA7Ax7RisN2B4Es4DJSuYlyQ70YvUUrZ37QS43w1WHT5qHKHZYKv6iAClO2Zna79IGYH4pZDgIUl6i5poH19Gho4ynzpK5WUKLZT/pOh94O06rbUymUfUcrqFaJknFJTObywtJdlBJHNR7nmY1frG6ZiGSL1rRtKOXqO3rHGExExaeYOUkAb05TmAF3a5jJlcF0uQS/MGHcas8VxUFseJaaNPbzGHwtKWtM4FQ/wCYC2ozoFz/ANo9oT5sg5lKFHUpx2Vr2ho8NcU8tCwospSgUndk1HsHBML+JnHMssn41AUu1/lFg7ZqXETRpt1VgI7zjzSog9KeladBElr5q2cE+hHyjOhTk196R1LWCWe9H7n/AHiADmXjYCH8Rr/xCxP8pA2mO/cKEKWExIWMtdxT5mGvxvLB5CKX/wDb/eAGFwYBISW5XpBOsIB5me6SxNZHwDJImgJ3NQzF9/atoL4Dkl1LgV6AizEfSMeESxUCWevuKNW9DFvD8O5UXy5S/ZxRukVduCJZ24Ocy3F8WSpDJSQ1SRVz3NzWBmKnNkAYAJF6uWBboI1cV4epS0hKh/MUE9s36qaMDGDi2HUFFymuiXZhsTX3gvSVjYSJUa6xUCBO/easFjBlSpJqgvlFMwf6wWnJVOlklTODlQi5PXTUPCpgEpM05nISHazt9YbcFNJAYgVYJCelybCkCahfTbiPru3++YcFOVLlZshIANCzEno7k3vpH0KdLy4dANSEJHqEiElcspzBXwkkjvr+8Ps6QCb3of2rasWPTfcWaVvV2yViJxRBJdmhUxGH5lAWuIf+M4OhhN4jKYltvp/vBOqXAzCOk2Zfb5mNE5SQwJb86RIrVMIN49gGab2wGhWdQG8MXCsM6oEcLwgzO7sPr+GGrg2EJLBq6xaIMtxPOLnn0LgUjLLSOkFFkN0gXgF+QkJmkZW5Vn6H941YviktKXBzuzJQQSpy1OnWDYFBePlfm/7CBa8PXpBzE5yxKQmzsXZ6+8Dp0rIFKWQAPbp6mFkimfOuIyedYGij9YsweOSQlM1NA/MKK9d2OsX8VSDOmagqJ1FHpA5Mst1NooGxkiej0jdWrfYQz5MxHOk50b6EaG3z6Rok4pKur0UDZjA3h/GDKWEqfyyeYbDpt2gliUJJzoauieuo0MC2LjmPLZO1h/MqkYRUtWZ3b4NX1s9DlHyjTJxxCipKwTWgSzgF9GcPX0McFRSnMCKC6rbV3Ic0jCueQUlFDQgtZ931b0rDPr7xNnqE5ls4/wA3Pmc0YhtbuBbtFuLbzlOHzJGnRtKg0vFC5j11p+lgeu2mkQ4geal9qkV3s9NbxOD7Cshddtin7ETXh8GspDlORjckJ+tTYdxA6cpSgVgzEzAo8+YqUqtyRsCzsw1hh4fh1ZQSxagDuGOhahLkFzsIyLnqlyT5Y83lzFRCU5aszFiUg6h7CHaIlmYZlL1JwcH7wfg5y0JKQ69aXJoTXWle7RhxClkuQXF3GlLbjqN4L+WoFKgQnQvUBxQlq36bQNmZ1DMQxQakAgEAtrrDrECOYX03UhgFJ5neCwainzDMZKbXzbUrf01jlEp1FBcOR8Rrm7nWDXDlINwjMBRz9YFzg01QGWoBZJoAx31asDrYWJEsFz6sxTJJS9Q4pT2inBkBaSQ/Oml6JIp1esb1ySQ9DQFtWp0dVYzSU81v1U94mRoaw3ofxDXi3HqUoHIA4diqrdev3pFWEnAKzU+HXq+0beOyipIMypBOUg31cv8AmsCOGYglkgOWo2t7vE2uXODMz0pvqWd4yYPOzZWSwLGjsXLPfWojTLxallVC9ruG7/lYxcQw5BGfKCD8LvQ9NBBXgZQtQADC25OtNq/KK+zATMuywVd3ie4VbFIyh8wyvWpIDRTx6TUlTAkn0qaDRhvBTiMgpmS0pRdSTRncKpXv8njNx+UsjzJuRCVFTISg0D6qJDF6kmlmg7p53VmZ7qTAsreYt8KljzUqJu520LP6aQ2yZgqEm5F6aN2hUnSAnmTQe3Y/WDPBOK6JUU2cv8XvAmurJOZ2lbjEKYbBgzk5kuc6SH1cgB+kOstBYA/naE/gcsnEJKlUcqNTdLtW/wDvD9LUnK9SNyHNew36Qf0oEIcwLqrfuARU4xIKSbGFPiOEzqZ2sD6u3o7x9J4nhklJf8/aEPE4MlZVoQAK1pb86xJ1Bwid4R0k+/PiAk4MtVL9XjyN5lAUJY94kVG8zXb/ALwZh8FlAFzr3/PpDN4fyIIKiGuxv7C/aMC8JWkMnh/A3zCmmnvGoRMTzBnzDaFBYKAFdS1n7xZKwyEqJ8sO9V0qa+3aNf6Q3Yae0UzsKk1W6WoOahfWl/WJZHMWLmjmIYkMEpFb71AEK3HpoCUJmZgoqcZicgYOzj9RsHo5hsXh5ecJJfsmjs5JL7QPnSkjmAKknly0LClt92hDzJFiXxvDgKCr50gltFaj2YwDnBqVzdO/7Q0ceCVlIS6Qyjzb5rtpYUgAZTqJ+vtFDeQLWnofSyW0q5g6ZLcl4K+HZK15kp/TUHRtulYHzv1bOIJeDMepC1oKOVQLHUVfsQz0iWpRZw3aCdSuagAp3m3iaVymKwA4JLH3uOoJA2BimUhSgQpqmpcah2oHNK0gh4nQ5QasPaxLdP2ECUKyhw5BDM9m+w76xBfWEbasI0Lm2gWHuTOvLKeWp0y99aHWOcfIS6Qk2Gm9D/aM0kKUsirF625R30jZPlfy0lgWt+exa8Q/TDXXLDMNSV5gKrJCR/ymCszNUnltQltI9Vw/NISMiiUqUQU/CxUAyiaEWoK0G8CMLiGAIoRQNodPzpDN4O4gQlcu4HMH2Pxf+xSW6xLo8CzBlF1PTstZK9oOxuDMoBQGrkHpUhvtExOKRMdIQSVJd6MkkVbRoNcZwz13OloWvJnqSGJYFuZSQCUkl2vZ9If1GoBleU+ltKsCPMyYanKQX2ABLimztGbEzgjEFAAqgEOHIIqSKvv7CDciarMysqQG5jaoqDarglzAHHKzYmYoMAnKlLVplFvzWBKjlj+Jqg3qWLiXJnOgOXUmlBW1PlHOClHzEC2ZTP0ep9otkOlzQvYkAkGxaNHhpaf4kKW5ACi7PUlgGFqmJ6lywAk99np6dz9psx3EAQAEqDHKczXJPMAKsTQF94USpUqa2Zg9HtWz+8fS/EPD05HZnNKMw6Bt7wi4jhnmzEgFqc3Rj93EWdqZEyGiuCvCOD4epYDgKq7u7buRWDXDcEmQlRooqDVFiXqn0iYOUAkBNAI3SgnKSSzG/f8AvAYoVfq5ltfqWsXA7TLJQnlp8JF62+cHcdhM6FBYBNaAkv8AvXS0C5+JQVJDOSQBlufQWgtipTgg3rVqU1+VoO0+3BwJS67dlcxG4vwgkHJWtn/BFPBuEMVFblxQJ3cGhNNG9YPzMCFKq5ewsAAaltP2BjdNSCMoJAYUFCwDfV4r77AzlVk9BIC5lvAsNzKJTksABclTBvlaGXDYggMtxWhpvqz9dYD8HwaVh1kMhQIBN7ivyMG14hCEElLJGpb5C8G6TC157DmBatjZcZl41iUy5RIbMvlT1P3AZ4QsVMNNevaCvG+NiarMUmgISR+ka01O8Lk2aFWfLZq1rRt3im1V36izjsJoumaU1JloQl8cmAAIRLy6Okv613iQXwfh5JQkrBzNVmYHau1vSPYmGjux2iHWaQHtMqZAFT+8MHBJHI9Qeny7xiTILhkuN4YMLLKEgD0prGlxMRmXhCh12pURF4dyCS2W3R9WN4kp73B6+9dItXKJDFu4cexjp2ZnGBQUtd/iLMS3bQ7RRjZKVTEgpdnFgyfXQ0jVNko/Uq2p26GKJWd0hwlJfMlrg2Y/1WvCRwiV4yYFDAWVUVBcgUOsKbizBgL1h08fZQZYSAKFxsxH2hKyOO9Iz2q/3mnovR8fpFMG4iz7l/tBTwvKSJpNX0GanqLRg4qhiE63b89Y08JmKSQoMr00/eCdPyMyp6vaGt2j4jlxPC55VRf8+v0hVyMrJMUQPhIDjMwGU2bRnOsNEriKZiGDE6tS3RrwJx2DzpLhyKj0qzjeCdTTvXcIH03Wei+xjwf6mGahAFySNACDpcNT1jjEXeraljejlm6xykE3BpUChKgdzuLVLARmE01B2NtjbqbWOwinCTXBsDJm5FAbsRT8P0gv4Xn/APEAqIqlQ6Pyn7fKAsrCrADOoEXBoxrvQtBXgCsk0LbMWYpsWbmvQlqgax1bBLASfmDa3a1D/iO3EZSRKKjYXMfPJ3EFS5iiAHz5ugBoRXViPnDfiAqZy1CHoNTsT+NGPG8LCRmQUsfiSrXqCbHvDdX1Gu19g5H/AHM5pqFRMN9R/qA8ZKBclKmPxB3Brv8ApgFJl0Ur+olT9Hp1tG7i+KCZZailFgN9LW/2jEAwpQCFqBCfmabRqC34E9VNa+kMHgXhpWtSiLMPuftC1NToL/P+8fTvA8gS8MBlIU5JL3Jr8osNHXlswDrupCU7B3M0cY4cFAuQkUuQDTbNRmd3hTPloD5rk1Owfpb5Vhp4nImKPMARYFqn00gTieDkoBNXYAasq77RZkZmMrfawMwoxwADJO+awjnic4gJzVzrACQbhibg1LVptEnVUlDZkhNQ9Ng/SBmKxiF4sJcZZKXH/Up7b0aKgBnc7jxNSxVFUgQ/wrDAT5YQkJQl1KVclhQOS92qYP40liGByh6mnpTbeAHhnBKUFzFZklSyECvwpajdSTTcQYmTf5gR+hAckBxmNU5twmpOxaCmsWiosZS6kmy3HiUyJKspUUpJbKz1DOdbuTGRZIUFEvolNQXsQQDYEuT0jVjpKCBzBJ0CFFi2hDRkwzqqSA/KFPVhTsNWilpQ3PgH5zCdwrTcYZ4YQgKKmDB3KrC/MG5X3fpAjjPFvNd3CQ+VOh7tYn7xVxgBISzki6iSaO4GxDiF+bPMxwgFWqqulw9j2NoK1DscUp2Hf7wvp+lBHrv8/wBTTiZwKegoG+AGmv6z0Fa6xp4Twpj5sw1AKgDoBVyNDsIz4bDqJz0UUDlJHKAz8qR8AroOsMnCSmaoA0KbjK4KTRSSSKO4LwZptIFwxg+t6n7TVUfyYTlcSkgAOR3Qv7JIiRv/AMkSahEtokWkz2RMcqRUAkJ66RuRImKUCDlSkFquVEtVtAKx7h5CgKoy/wDURX+8bJc5JptEpkMHTZYlcssqcMFbVrXNQGOpPFEAHMQkWrQEjbT09o9TLIUt0lYKic12egDWUAHDXiDAoNUNlNWNUvsxpetaiGxZX/nKGIWlaGArMTlS6iwANXIFTo0ESoN9/wC+sAeIcKSqrkEcoDmhdyamymZtiY54LMKAVKCxXKS/IyX+EaAHl7phI6C/8RCMsqrl1V1ZhQwjykNpD54+CTKlKSBzKJfcZRCZKw9BeM9rji0z0DozD9Gv8wbiA61G5DB+jRvlSm39vx4plS+cndUH/wDLuUFvaD9MvsEzvUWzc2PM44VMBo9zXUU+m0alSKlt4HDAFKrFmt84qUqbmss2BKjajFtx84NzgSqzg5mPi8kSl8pBSqqg/wAOntFEmV5iglIK1GwDkkkfWnbszQQQgOpKDmVYvfszfeMuH4qrDZ5YDJUoksASCGBFS3y3iq1NJX3L8zT6HqVr1FQuWEYeDcAEtA85SSf6El26Ei4+XWDMtCQdEtcfqbsLQnjxgMpyy1tsqZQ+iY84f4lmzVhB5Ek1ymrAE6/UxRvpL7WyZGx1Dgu/aOuJxiJaXNB7mFzi3HEqBuxulqq6kiiB84z8QIJVldQuCS5YM42OpEZkYHNSofaD9L0cJ7nOTK46sJ9I5i9j5ilqci1KWGwjQEkukB+pvDVg/CaVuCHYUfpURow/h8PQRbfpM4HxJNP1ZqFYDkmA+EcGUVJUQ5BtsP3t7R9P4RhPKSB7xl4VwUJGYh9QBeCCFTVGiQgA2c5t2JbKKF2qTWDa6ggwJVajUve25zPMVJBNNLeh/PeB3FHyFr7D3rtQ2vBjzEoDE/79TA3ic8BB1/0pdz30iTEHU8xImLWVrQXLXCQ12IdSum0YMPwpfmLyqQglrBy3Uno1ILDEHMpayGIoBYN3vpEBQAVUBUWfUUp94prW2WbT8zUEl6lcfGIW4LiB/DOkuJZKa3Kgdd3KrxsQgoS6fi/Udyal+tfpArw6gJStKQopK3JNLJdw97CDakIQl1beldusC6ux2ZEC5la4VbGOYJxWpLuq4SWPbtuYuw8pmyhJcMAWZ9KCwEVg51O3b83jYiSMrF82jU/DrFlo9GtK5xyYFfqC7cdoJmYLNSYSdWOpNjShtp0jpUh05Uskg0DP00agJjXPBFXp10PX2izDcOWVAsSAA5SwqT1rQMernaCK6FTsIr6l2XaTxM0vhigU5Gp8RIe9APr0rF0zBZF5VqPNUIflV7a6dKQyYDChDApDsxNw/wCVi+fgAvlJD0Ib86fOJ9sE3Rfw8tCUgFK3raY2uwiQwS8CsBgEqG+YCJHYE6YMV4aCySVrykp5R8PK9WJJDvd45PClhVJq3AokpJA6E6/WNfD+LTVgGZIXLJCaNbN8Tk0pRm37trVPYO1O+++xh45kUyYGWpNOYjUqOvoK/wB41LmsXyAPqxqOrUHrEMwlh8BNtQro+/SLFSWFbws6VLnDMHfuPv06xxipC6mWoAKLqcOKWyjrq8aJSBtbcx1MUwhMR2Yj+LOHrSgqNhMYXD5hUs7JBLMBYDrC4SE0INqH+0O/jWY2GDaLT9DCJjJtWDtlY7Oaxm+oD9/E2vSXP6UZ8mV8Iw+cjrp1esNS8KHapUmoJ0Sd9DWAvhzCklLUIrDvJllTOBo51Oh+UXVC4QTOap8uTF7yiEktX812jqSjltV/no24ME+J4B/0qcH9IzfeM+BwixmBLDM4LOQAwo9BV4ngeYExOBDnMlnOYKF36aghoVeN4LIujqDAg6soa9bx9B4jwMzCQpZIplUzKBrXbVrawkeLcF5UwjTIkjsKfZoE1Q9oP3l30Z8XEfaA8KbpO4+hD+7RvkS6guxb1jLwrCFSVK7MII4LD5piRfNce7/OK98hhNBWy2U2HxmGMNhHao39+8HMDwkLLB9CI64Zw3NpDDhcBl+Gm7sSP2i7VcCYaxuZXg5JlBlpKn/Un7i/tGiThw7hN+jfWCEoghlCsWIlAWS0PkBMpkyjpf5ekdqVoSSdAx+ukefwoCswcHfRtto6V0Z9oWNzKJqBqYFcVwvIa39/7QYJfp0jPiJDpMdFBiBjsHmTldgkg0vTeNWGkpy+mu8W8RwxD/WAB4ouSpjzJ31+UA6qpc78S40WoJHpE8Q5hJ6kq+ZDs9GNdCze0a5s8rIJtt1+8BpHEUrmS2B5qafloZMJhSrT83hdOEf3j4gurDI+JVhcK5glNwmYsQduo/eLsEkBZQoB2cEPUa00PaCRRlDwWIDMUvhgKeZidTuI9kyVy1JSkFSDStSl6VOqdjcRvQpw4cGPYXE7Mt/hj0NdR9o6TKLXdvpqGjOMSU2dTaaxek5mIoLwoETMt8vZh7RI48uJC7Z2ZnmBMsE1ASCS9i1+5gfhcepZJ8hQSag5kux1KVEfWCK5IWDmZQ0SosIGz+EzpqgFzEol1ASgk0o1SLli57Q1hGidDHyirKVlTcuY6mjMLE7kNpG+QWDP1Dl394qkcGlpSyU+9XLXPs8aTh6MCx3H1rHARTKcVOyswcmj7bkn6REzM4dL00IIPqImIlrIYMC1jY9+h2jFMwcwOpKkoLMxBIHzdwdIWdB3ikZsPMBBd0kBqEgs9o+dTAfMI3TWPp2Jkf8ADzElZmEoKi92ZwaUHw0j5oUlU4sCaN3reKTW1lrx9xNH07VrXp2B+DGjw7gnOa30hrwqmpX8+Rgd4cwuSWK3g8JUW6LgASkts3EyorSkF3SGfpFShluUsz9QO23WNina3bv94onMjVj0qezN8iIfIcwdi5iAEsrdV8zpub1AchvSEH/EA5pyUuXSAk7mpUX6s3d4d5nD1zlKUUiUWy5nIJSAaZahIcveFbiHA5i8SSplGmVqu4Zy9m2gW9GcADzLHQ3pSzO3jiYuE8IPkgG5B+dop4Jg1GeksWFLaw6SuFlICfhcMoitdL3T84ycM4efOBUC/U0106xHbpizKR8d4Rp+peklin/lDvD5QToK7QSCG7RVKTS0aAIOAlMTmcx0maY9yxyR0h0bO1THjjLvEQIsLbfnpHRJXmpFU2v5Z4tlydTHnle0LOi7xPBuTCzi+COY+gz8GFXFYHTeEkmjwhGRgxcmKPCfD6kzHdwC43tDzhCAmz9W2iYHhwSK3jcmQIirpWsYWPexnOWM48sHmA/Pz6RalQZj6RUUtT9/tHqADY/giXEjzO5ah19vzWPSToKfP+0cpkd/z6RqCKOIWdMwT+fn0iSlsaEEGzb/AG2jpSS7vHih6xwnZmgHvHsZylehT7H7GJCzp0pAasRU0RIkdElZJ7fm0VqxYQWUSNtREiQkWaULzB9IgXoY8iQk6U4mYGBSQCCLgsQ7FLbEH0IgOjwqgLzgJd6DSJEhMDvFzxCYlECje0SZimAyhySzbNe8SJHTp3hZxIBc7MWvHUzEHQB97/KJEhZ0588lwwJ3t9YyYjCoC86iXIo3ttEiQ3MWSVLLHN+q1fr3i1HD0pXmESJCicZqCYmaJEhYk9cxwHiRIWJPSj8EWAx7EjokgZqx4W0tHsSOizhQjkpMSJCzp48doiRISdOykRyEiJEjp0iiRa0eCcdqj3/aJEjok7SKatFAWCQxI++la1rEiQs6XpcRIkSOiz//2Q=="/>
          <p:cNvSpPr>
            <a:spLocks noChangeAspect="1" noChangeArrowheads="1"/>
          </p:cNvSpPr>
          <p:nvPr/>
        </p:nvSpPr>
        <p:spPr bwMode="auto">
          <a:xfrm>
            <a:off x="251520" y="-666750"/>
            <a:ext cx="2000250" cy="13335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5" name="Group 33"/>
          <p:cNvGrpSpPr/>
          <p:nvPr/>
        </p:nvGrpSpPr>
        <p:grpSpPr>
          <a:xfrm>
            <a:off x="6228184" y="3573016"/>
            <a:ext cx="2697667" cy="2895600"/>
            <a:chOff x="626440" y="3429001"/>
            <a:chExt cx="1975221" cy="2655331"/>
          </a:xfrm>
        </p:grpSpPr>
        <p:sp>
          <p:nvSpPr>
            <p:cNvPr id="9" name="TextBox 8"/>
            <p:cNvSpPr txBox="1"/>
            <p:nvPr/>
          </p:nvSpPr>
          <p:spPr>
            <a:xfrm>
              <a:off x="626440" y="5715000"/>
              <a:ext cx="19752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>
                <a:buNone/>
              </a:pPr>
              <a:r>
                <a:rPr lang="en-US" dirty="0" smtClean="0"/>
                <a:t>Drying food</a:t>
              </a:r>
            </a:p>
          </p:txBody>
        </p:sp>
        <p:pic>
          <p:nvPicPr>
            <p:cNvPr id="11274" name="Picture 10" descr="slideshow image">
              <a:hlinkClick r:id="rId6"/>
            </p:cNvPr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685800" y="3429001"/>
              <a:ext cx="1469517" cy="2209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</p:pic>
      </p:grpSp>
      <p:sp>
        <p:nvSpPr>
          <p:cNvPr id="11276" name="AutoShape 12" descr="data:image/jpg;base64,/9j/4AAQSkZJRgABAQAAAQABAAD/2wCEAAkGBhQSERUUEhQVFRQWFhUWGBgYFBgYGBcYGhcXFRcYFxgYHCYeFxkjGRQVHy8gIycpLCwsFR4xNTAqNSYrLCkBCQoKDgwOFA8PFCkcHBwpKSkpKSkpKSkpKSkpKSkpKSkpKSkpKSkpKSkpKSkpKSkpNSkpKSksKSksKSksKSkpLP/AABEIAMsA6AMBIgACEQEDEQH/xAAcAAABBQEBAQAAAAAAAAAAAAAEAQIDBQYABwj/xAA9EAABAgMGAwYEBAUFAAMAAAABAhEAAyEEBRIxQVFhcYEGIjKRobETQtHwFFLB4SNicpLxBxUzgqIkQ7L/xAAZAQADAQEBAAAAAAAAAAAAAAAAAQIDBAX/xAAjEQEBAAICAgIDAAMAAAAAAAAAAQIRITEDEkFRBBNhIjJC/9oADAMBAAIRAxEAPwDx1o7DByLtU7K7v9VBFhZ7nUjvEqS2RCXER7K9VC0WNhSVMBnFnY7pM1RJW49esGKucSVY0ANSmKp84m5bVJpFLuNVH1gG9LvUigrVhGslXqnDkSdgP1iKfimfIkDN1GvpGe7trllhrhjUXHOPyK60iyuyQuWod1IUxDJGJagRk2XU5RoPwR+dZbYUHnrE0qyhA7mEDhrzOsVc2Xrb/FUu65i1Y1LCDsBiI6nWJUXKDnNmHhib2g8p3eG4DpEbVMZAqLilDME/1KJg2RdsoCiEeTwvxSRUAQrDPLllC5+1pghAyA8v2jlLGgiICHKUBVSsPF294OSIpX+Y4GsDTb5kpzWCeFT6QOvtBL+VE1WxCacYqS34K2LL7zisvPs8iccQ7qmYlqE7tES77WWwyDmwxKAc7MBUxGL0nkgBCAVZVJzyi5hlOk3KKS29mJ8slklY/MnblFSpJBYhjtkfKNTbr0tCACVID5YUh/URT2m0Kml5isR5Ae0ayZfKLYrQI7DBvwRDkSw+QitJB/BMPw0jfgS1XRMZIxS5pqAMpktxo+co6xiQd4dxg2F+GT/iJ7JMUgkgCtKxKhsvWO5QesLaT8evUAjhG9/0mvhP4vAS2NIod3r7+kefkUaJbMtUsy5ks4ZiTiSoGrhRz8som4fQ2+mkW9Ke6C7Fs46MLcF//iZKZwoo0UNlDPzZ46CBiF3YkoSpipOnep0eJQpbMiWw4wbZ0pJKEYcQzSCB5J/aHKl7xyeze4/0yzBk+EgnPIe0RfgUO5AKuNQImKY7Dv7wtq0jNMm8mhqxuIkVLeGLk7QwbhDaxJKYD94im2gI8ZSBAUy+kfIFL5BhUtUmHJaLZFmqaD9tCTcLOSAOJy6mKSdeE5WQSj/0fPKIkWUKqolR3Uf0jSeK1F8mljOvqVknEv8ApTTzMDTL3U3dCE/1qGL+0QLOT3WAb70GUBLQ0afrkZ3O0TMt61FjMV0GEfWFkT0Yg6Eq7ye8sqUdNyzdIDI+9IlQgn74RpJIndaj/Z8SPiJQkGYxokAYie8EjKlWESC7ZgxMThBIyYCjmuQNRGn7IWcTLLLLgl1JqRQEkuRt3/SCJ93F8Xys5QGYpdID1zLF410nbH/7GpwDi7xqW8VCSxzdxhpWvnXWm6JgyTRJdyqrg5UarkRt51yqUpORcVxLLgZDC2rRS3vdncV30OlvDic61YM7YTQb7wtGyN6ScSsYYggKALuARiP/AOm6RVKlUooPXTJo2ky7x8F0n5NA7klgDswBPQxSWm4yDXHTN0gU3AfTXnC0aiwFuWsNWD+8XBu4nwvXOuVT5CBl2XD8oORzY+UKwLW5rSfw1qQSzy5ZyGaZqUk/2zFecZkp30LeVI0/ZtAUm0S3Dqs04ByB3klEwBzxT6Rn7YDiP6Bod6KIECJUI3hyZfARzQtAixEhmgy0DCAyVAmveLkueTtEaoLmWcCRKUAp1fEJrRgoJGEZw9bJZdme067NJmpSlJJUCCrShFAM8o6Kmw2fEFO5AKScmfjwjo5M97bTWm2wChLPxqYkwj7ETy7Ju8SpswjDhsFAjsAOhgymhBaKeffBWoos6cZyKz4B9YeMuV1BcpE9pmJlh1kJHH6RUWi8VL/40/DSfmU5J/pT9YIFjAOOYTMmbqDAGlEgZM+cMMkk7nhHXh4fmsMvJ9APw6XJIxn8yi56DIROiylqCLCVYGLk8xtwPGDpV3LUMISc3oGeiSK7VjXUjPbP/hy1eEL8L7aLw3QpyCw4Cp/cxyrqw5htyc+FIZM+bPt9/YeBlyE6u+VKv/iNH+CqAXdirLNq0Grh4itN1rOSVZ6Iw+Z6wrDUSkpAYJOQd/ptlDFzwC6Q1cnpWsWEy51DMDzdjsYgXdSmNCTTIbFveEG9/wBO5+OSpLAB3JarNXpG1lXYXLhwoaJ0cNvoIwH+mSmXMRVm61plzBj1SUg7FhR3ZqaCLJWWiwgbAv3Qzs1W6AHyitvixq+HhDKWsMD8OrF8RrSmflGqEklwzZFnAfPyhRYGcsHIINS1f8DyhbN5vct2fwMPefvFIdjR6EaVJ7tBWMze11TC7pIZRoGqGB0FOVY9HuWQRaJySTRTsqhILgsdIjve5qn+GSkJ/NV+dfsmKDyD/alu5S1HqR5jcaRBOu9QBonUCpffPMHhHoFpuhBUR8MBPhYrBZ0vyahoYpZ9gSHwhGENR3OwxVLHvFhtC1sbZi6XSuYGBPw5qeFUEUGhrAU+WxZ3oPaLpKkyZ+IoSoDC6d3IrxFQeQiqtKCFEcdoNAIRDVCJCIaRARhNILmTwZEoNVImYju63DesClMETHEqWFJYMspLeIFai/GsECW5EuieACWSlQYPkoZdFR0NuO1BC1klgpMxOZAfDT1EdGGV5W9DQHFIYbKCXPe55eULLVpFffl6KRhlS6zZlA3yjInido5JLbp0W6B3rbjMUZEnupH/ACKA/wDKWjrLZ8ACUuAw4au540iawWDAjAM83fNWpDwZKsxANNMjyP20ehh45jHLlluoJcgmh2/URMiwl2CanQCLG77AVCvDIufLTIRo7DdIALhhtmTX5jtFkorvuIqzZRo9MuJ840lkutOHAQ5ZjoGGTeY8oNl2ajBhsKxYWBeEkNmA0SFBOusuwDZ0T3QKaq1gc9nf0okVP/bSNZMlvHIkwBk7H2fCFOEgMRWpV5xYXldaVVwg56kegi8XZxt+8QzpcAZY3G5oP7QHgSZ2ZCiQQNWxKLnOpA46RrXaI8L1rl5wBnezdymz2yWWDLSU0FKDujyeseiJlDYecUapbrQwLhSSOAy/WL6WkDaFTO+GOGnoX94cDxEKk/bQsQbOfCa2FiapSols6gMPL1iwvKxpVU8iw9o61ST+IQoZGWsHmFSyPYwbPQ4ObxW+iZW32JIdgkOoO4HLOM7e8v4KHAljQDAQTwxbOcxlG1ts1gsk5VqKDSu54CMRf13lZxzFIdgGOLu1yDUY7xcDz6YkKm0CfE4CRSqhTkMXoIGt0v8AiKqDUxcJsb2kICgqgqEtVMxAyHEERFeVjGNXfcV8KRo+fRoYZ/B9tERTBs2z4cifL94HmSaa+UIg7esE2mWr4Mou/dLVdhjLhvlzyiIy+bcusWHaGd4R8MS8EqWhSQG7yU95R4k1fjB9mpEroOp/9E5dI6GhNAOA46+kdHJe1PU1Wdqv51ioJa8AS3ek0fTxCm0aJeUZu8R/82VxlqHqSPeI8P8AvGvk6W8uQ6tqxZ2KwPxY9YjsVnOeZ940lgsjMY765kN22TCpQIG7to7/AFrF7Isnk3WIhZ2Wk7909cv184tpErfrGdUHFn4RDPThKTkCGJMWRW1IAveU6HOTjiNRl1ggPkTMWRy0GXnBkqVFRYkqHhSSaZ70dx95xfyJJArBaAws/wC8d+GSRV/MQaUPDG003eJMIqxpS5wvlU16w1FglKTiD61qG6RPapndYVGsNssohKg2Z304Q9gFJsRDlxkBxpWLZjA5lYC4c8zHJnEigEHYEEcfWIyePrDFTwMyPKHO9SzQiC2pIE2Wp/zD1TBFrW2rZcddtYGnznIAbMfv7CLBMmrkCHs9Kz8CrxFya4Us4GoJ3V7PFbb7CojwjX5RlqPNo1JEDTrKC9Vf3Q5kWnkKLCo2qYTiBCUUYZ/EQfXCa8YhvexzCojAsVIIwj9BWvXvRqZV3pNumspRAVKDvUAOVc6qHnD73u6WKmaoPkFTGA1B733SNSeYT7IsOClWeWH6ihgBdmUKgKy2bP8AZ411sskujFde8f4mIgPnU1r7xT2qVLr4jsynD7DcgUg0GZnyVB3BFD7H6QT2j3bxE05ls4JtEoOwJLqZ655bZNEPalsaWdlMc6PmYm9GpV5n7yH1joVn+9zHRyLX189ulrJEnuJ31P0igkXxME1MzFiWCD3vumcAEw14qYyKt29q7H39LtaMI7s1PiQTUcU/mEbywSu7yj5suq8FIWlSVFExNUqHtx5R7z2A7WotktlMmejxo3H508N9tY2mW2djYfCGE75xCueREz0aAZysxrCIRJW/WJ5qQpOFnJivkEnPeLWSjCH+2gBqUCWO6KnPiYbLvIEsdKQuNzUU094rpdoAWXS9TrDC5lznhZiSTwgWx2xCjQMecF/iUxJoV2RyG6wUlDBhCFQ1pA1ptobuqGWlT0aEaO1zO90hLOqgEDKl61hFTWgt0Q1aIHNow0OTQHNtam3dsoYma+frE7MQJeIirPl99ItrPaAQK1aKmxkBQq49ons6P4hYZH0MMLaEMcBHGGGaslmSbXMUHpMqGavw0n3T6wl6WeXk7Z1KT3X1cigrVuMF3XNe0TgGb4iyTkXCJKW6uf7RBtomAkgKTsNWLtWudNKxeyrBXjIkAFjiFKHRtqPt1faMnbZckA4ScLlRBIAcFsO/kI9JvOwAv3pffq5bE4NMOm/Au0Y2/bKE9xCZS/CkJBNKOCsksAGy1jWVLKqQgrl1o4JISGKUkFqGhYRnr+UkrQEl2R7OA/GkaOfZ5hJdCRgStkh9qc6EnpGZvdAE5aRQICUeURndYqgMCOhTr1jo4tqVTRzwhMITG4OBi+uK+VypiZspWCag577uMiGo0Z8Q9EwguIVU+nuyHa2Xb5IWKTE0mIfwq1b+Ul2MWlrlOR1j527OdoplnmpnyCyxRSSaLGqVb01j3rs92ilW+QJsosQwWg0VLV+VQ22Ooi5UXFZSkDEAMy3lB9oQ6SBEVhlakRKrmTowhkhJFBwEAWuyhJUQc4K+KKn7pAVuUVJURr6cYNhj707WCUools6R3lF8I4MMzrGetPbO0th+IQCdKezCAbxlp+IsqJwh2GRLEuSdH0EUyyZhKqMGpsHYADaK6PW1yu/5gzmLJ4rP1g66+2M9KgAsnYEuPWMistq52hZVpIcMK68IWx6vYrs7WiaWIKTtofP3i7RagpLg70f24R5Fc3aCYwQVAyw5IIDDPIkOHOgaNzdvauRLHeUC+jEmJs+iaKXMETos6VDPzjJz+2VnCu4Jiv8AqzdSYGV26A8KCOah+kT6nttkSwMgx3ixsFmwh94wdm7YLms0su4Boogp1L7x6JJDJHKGEkIY4GGzTQtsYAqbkkjEuYM1FZO9ZiiOmEI8oLnrSl32dhmeQGmfnEV20xgB+/hHJICa7VSYMElgdzmfs5QyYy+74kYSFTDLcuAEHEMxm1A5FBXjGRtk+wkFppBJKmYkkk+J2qee8bntBZCW76HDnwgqcVDdWjEWy5j3lASQkFyUgivtmR5RrCZ/8TI+IMCjsp0s+TF3dPeGf8ojLTZKpilzEpUUqmKLuTkczvFp2hsxRLdk94tT+ZQKS+/ddv5oMu6z4JSEtUAPzNT6xj5stcLwx2y2Bsw2Q2hY0V8TAJSiwdmDirmOjmX6sGTCR0dHQh0K8JHCAJ7LaShQPmN41fZ3tHMsc1Nps54TEPRSXqCIxrwZYrUpBcGhzBy5wKfT1x9pUWqSidJJwqcEPVKtUn+YesW6VYkudOEfO/YztTMsCxM8VnmFpiRpxA0UNOg1j3Y3j8WQiZLVilqSFJwihG786NpDRU6Z2IkHmPYvDMVS/wBiAZk0pW/V4IUrEC2ecMnnPbC6wJkwswJdxmzPlrrGTMgE+JPCrU0pHq/aa6/iSXaqdRtHk942YguBQFuMUcujBYST8r7OPrDFWHCplEDlU+kNFNHf05GCLLZytYAFSWAZ4UO1bXVcy5qHlgYUkO+ZO8Xsjsio1XMpwDtzOkXNwWNMuUEtxKhm+xEWmMZ+unWFcqlQp7IyhniVzND5NFjZLnkDwy0gjcOem8TEnl6g/SJyoJTVnI5MN3hboH2aSE+HkAIOn2mmHEoEjJn9YoLstxBOZAyfMcDEyZqgtySeEAaS7UlKWxFR3OQ4cYJtJZJJ0Hns3MxXy7+QBVChyYwLO7XWcqCHU+ZGElhxIpm0BrS6bJglJBd81PmVaknWsFrFKxVI7UWbWakc6H1iWV2hs63wz5RbNlinrAAl5y5TEqAdVBQdHflGPvmxScDIUgqVQYnZSg+etdztG3tlvQUkoVLUR15O0YPtZb0S0EqSEhIKnKXahYJJyckjyjXFLza85QXbcCVYpaAg0dqCgPF1HjWLEPGSl32qXNUpgcRJUDqSXjSWC8UzUuku2Y1HMbRyeXdu2+GpAPaKYyUp3LnkI6K+/Z7ziPygJ93jomGz8JEkyUQWIIO0MaN9sjY6FaOaAOEFSVh+DMYgRRzDYAsLtt/wlEKqg0UOG45Rv+x/axVh7qiV2KYXIFTKJ+dI1GpH6x5iTFrcl64DgX4Dlqx5bGJvHMV2+hrLb5c1DpUFA1BGozB68coOsYICTmz1+seNXBfZsa8QdVnVmE1VL/mTumtUx6Um+0Js/wAZKyuWzhSElaVJer4cmeuu8VvaLivbyUlKCokUFBmFF8mjA3hYpVpmAJTgUpRFBnvllGnRbZc0DAScSXBCnFciAMxudIprVIEqclZ8LsR7mLxSDHYKUM5q6ZpwJBHEVqPeCbHdMiT/AMYKq+I+NP3wiwE3G6ndIBZT120pEMlGIu//AG+sIxtmNMRb+oZ9REyplNuIyPOB5kzC3y06GA127QUfygAo2jDX0ahhZSwpzMBOLIPR/vSBpSKPmeOnODbvlk94jgl9t4QGywlKUhg/p1JjlEcHh8uzPt0Le8Vl7WkpV8NIeYQ4ScmfxKI+XPnlD0AF8XjPExIlYFO/cZ8qBS3+XEwDGpBhi5IlMP8A7FOpRbXMgNpWCxJEkEvimKLk6k/oAAwGgpxiuSTVagXUXHLL6wtEGvRLOXBeoz+/OM/bACXwguNFdKOOBi7XPLMFMK5s1RlANrk0KzhwhzVhxb3jSBQ2xAQCT3SwJy6jugcDANjSue2JS/gp+UqLEucg7AZRIZZtK3PdlJzbNZ25RZ/DAASAwGmjRh5fJ8RrhhvtX3jciJ1R3VZOBnz4coy02TMs8zVKhqHY8txG9UthRhAttsiZicKwCPbiNjGOOeuKu4/TIIUVrD5k1jou5PZ/Ctwvu6PmOsdBbD0v7xuOXP8AEK6KZuvGMje/ZeZJcjvo/MP1Gcei/DH3xhFpA+384UysKzbyAiEaPRbx7MSZxcAoVuNTyEZm3dj5yHKRjG4p6GNpnKi42KARwSYnnWNaT3kqHMftEJEXtOiPHCEjoAurJaVIAUg0OaTkd+UX3ZvtUuzLeVVCj/EkE5/zS9lcs4zVhW6G2hkwZRJ+z3G678sk5AXKPwh4hkAlWvFKoNmWtFoBCilZGSgwBbhofePDbBfC5S8SWJ1FWVwIHvG9uO85dpSPgrMtYqZai7HUg/MI0lQv7fLCE4UKIKcw2pORiK7rVMKsKSAToQG4mkWIQmallgYmz4jbeJLDdWBLgZu51/xFQgM2aE4isuPR9APWKK2dnPxCzMC5iFnIpJ6Ui6nqSothUQHCSA4xDMkZkPFhdaQugxDCSDiQpIOpwlUPgMkmfeFmouX+KljIh8fp3j1Bi9ur/VSzJVhny5slQzCkAsfLEB0i/tK8LYZagToQ4O2YxARVzbgROLzUpVpUBTeYp7xBjbZ29siw0pcolQFVLYCuoIFfpEdjtkhGFitS5qvGhSZjqwhyW0ANQ+QpFBeP+mVnWCUEJVoyikPwB1immdhZ9mLyrQtB0fUdMy8Aba0SfiLLrBBo5Br5bNkYdOs4CSo91I7jghQbEzDYBLeZ2jA2ifeMhClKXJwpd1EJJr/1cq4QJd97WxSQoz1y8wAkAAA7vQ5O7awrlJ2cx29AvS3WWQgGdO7ophKGWsszSwGUcszSkYS8JptShiSJclLFKAxJowxqGZZqRGbF3itRUtZzWtWInfPnE0w8X1MZZ+TfEaY4aTIlAZCgDAPQDYCGDYZRHKnVrlnE8xYZz7OecYVoY7DQmB1r6xKogA6+kRFJDDhvpxhaBoJ5dY6FlpD1hYYXOMkVJ6BqRNLlb05nyhJY9stusSKIFM34fWAjcbUSKMajTk8RLZJ6esPQt6AQq0nauwpAAi6ljQcWz4bwHPuWWod6Wny+kWUyUzAgDkcRFYaqYE5PXp6QzYi/+zYSCuSKDxJ/UcN4zUenzZofbhGS7S3Dg/iyh3D4gPlJ15Rrhn8Vnlj9Ki711IgsWYqIAFSWHOKyzrZQi5lrZlflIV5RprlhnxEP4Bf5TCy5UxBBSFpIyIBfoRGjNFqGxP1HvBcoxWnLfPZ3Etwdr5rNOlrUnLGlLmn5hr0jaWPtImchpcwK3D1fik1HKMdZRQ8FL/Q/rD59llqGJaUmmevmK+sUmflauri1YUkEujDyqH5HKC5MsLyKVUJZ2I6KasYWySFpQSJs1OoAWWGmSng0GeMpwV/XKSfUEGBrPyfHflvZKlJADkDMBVU9AqkTm3/mSOaWB8v8RhZHaS2S6PJUmlFBYHuY5fbOcpwmVJCgWJ+IvCP+uEH1iblJ26Mf85vFt1z31SofzJKddwD5vFBe/amz2YhJebMLtLQtwOB0SOdYylqnzZn/ADTlNXuo/ho/895XUxQ3SpK561IACUhkjrnzP6xH7Ppp6Lu9LRMtSwqfhSkF0SU1A2Kz8ymhyqDJtoRj9/rDZlOOf2Iwt9mupDJioQHyz6xCTTeHIO8IHBGumY/faC5SKAevHeAEqb70ghBpto+bQg4SixKiADU9I5UkGrabs4/TpDZkxzu7fYiRUphU5AENUvkQ/LSAzAlLBi5p9jeOiOUQHYMwAbSOgC/VaC+EMTrw5/lG0RkE0fyOfUw2VJU3i7oVUAgAtWtK66mHqlq8RPmOeW+kMkgU1IjVMOX7ffpEYLl1HUBn94bPmMMyeW3OFTOCqFtGrTN8s3MR012zap5naGYtgEgU4nnCKXmXc+g+sIwVrsr+Fvv3hbPLcYVV0rl5ROtQbRoEXPq+jwwyvaG4fhHGgPLJ/tP04xHZVYkjiGjZzAFhiHBzfJozNtusyFOmsskMfynY6txjbHJjnhtYSpjhCt0J8090+0WEgxWWT/jb8qj5KGIeuKDrOY3jys4Os58X9XuEwLfNpYJRqon0y9SIIs0yqn3T7QV8MEgsCRlTLWG57xlspSyADn3QedIIeB15p5+wJ+kS44V1OSkt1oyZUxGVc/rziQIz39hDArjlHHnd5Pd8GHphJQN6FRR8NPimd0H8o+dXRP6QH2aswRLUoDxqLcEpOEPzbeD0WgGavERiQEgPTukAk9TD7PRIHL3dvWHvjTTsqobN/wAQkwu4yjinIjJs+EI0SpZasMzzqYnKY5mHHNv3gBhlVb2icIbOnvQwmRppm1SB+7w8oAB/ySda6QBCrgGblvCrUQQkEMNdGd34wgVUiHFLOc/vWEZUJJ+6R0C/iqcNGz6wsBNAiWwr5cOMQTlvUvyGjZV0iKZMLL5t02iOapmAy/aAHgZvTrESp9GEQTld6GoPvApMufEBmQrU84iWqkAK9POG6Qv0h6BryhkbKc09TEokvn3hUVyPSIR4usEzVVbRoQBG6gjFhPiw93QEEvhOZHeUI6zpbMQepTANvDzJDu1Y0xzs7YZ/j4589BpPiVyT+v1gtBhAqnWHNR9WNfKK/d/HLfwZe6VfiHB/WFwPnCqSz9YaS4JOdPaM8s7k6cPx8PH/AFylBIzzEDyp2IOKOesF/DGB24wGgvnEtzJ1ilqViKQpSRQkfbxIEngHPXjSJVCo5QxZ73JIh7DsAGfDOEBGtcoQGo4w2XnyJgCQKxHTXZvOGUGVd4hSs4ep94eDQcYAR9zR68dhHFR/cw6bEBL58YAHvW1qlIxywCUkFiKYdYhuO8zacQwgYMJYOXBofVoMCAepb0gDsanDPtIFAAluHfh/80fIm2TAhJU3EgZwsGXtISoFx8pjoWM4LLt//9k="/>
          <p:cNvSpPr>
            <a:spLocks noChangeAspect="1" noChangeArrowheads="1"/>
          </p:cNvSpPr>
          <p:nvPr/>
        </p:nvSpPr>
        <p:spPr bwMode="auto">
          <a:xfrm>
            <a:off x="251520" y="-966788"/>
            <a:ext cx="2209800" cy="19335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78" name="AutoShape 14" descr="data:image/jpg;base64,/9j/4AAQSkZJRgABAQAAAQABAAD/2wBDAAkGBwgHBgkIBwgKCgkLDRYPDQwMDRsUFRAWIB0iIiAdHx8kKDQsJCYxJx8fLT0tMTU3Ojo6Iys/RD84QzQ5Ojf/2wBDAQoKCg0MDRoPDxo3JR8lNzc3Nzc3Nzc3Nzc3Nzc3Nzc3Nzc3Nzc3Nzc3Nzc3Nzc3Nzc3Nzc3Nzc3Nzc3Nzc3Nzf/wAARCACLALoDASIAAhEBAxEB/8QAHAAAAgMBAQEBAAAAAAAAAAAABAUDBgcCAQAI/8QAQxAAAgECBQEGAggEAwcEAwAAAQIDBBEABRIhMUEGEyJRYXGBkQcUIzKhscHRFUJS8DOS4RYkJWJygqI0Q1PCVNLx/8QAGQEAAwEBAQAAAAAAAAAAAAAAAQIDBAAF/8QAJhEAAgICAgEEAgMBAAAAAAAAAAECEQMhEjFBBBMiUTJhFHGRM//aAAwDAQACEQMRAD8A1BYyYiCzDjfHZQxqCHJJ64lj0xmzKPujp1x68i2tcD3GEOOFBSFmvqHkcQtNGAQV8VtiOmJyxUEMwCnpbHOmEDw2N/PAOI4Y3J1bEYo3bcae09NfY9wp/wDI40BWAvewudrGwxRO0r01b2qo4JWKMyKr7G6jVz+OOX5IPgu2pXj+6XBa4A2x7oQg3VgV3tc4q+fdoP4LmSLC3exEeONmG3ttt+OHGT5vSZrYRa45gP8ADO/rseuOp0c2g9C32lgQqqenpisfR+AKOqIF9UvPzOLZUeGnlbVxGxOw8jiufR7pOTS7AXl4/wC0Y5dM76H9Syx0kzkABY3P4HFc7Agrkjm9j3gv/lGLFX+HLaphsVhc2PscV/6Pov8AgZ1O3ifi21wBgeADjMp5KajeVF1FSNvfFa7KVVHR5vmVNLJpeV1mLScAm5PS/XY4cdrHMdANJIBcaiPwH5/LFb7B3l7WZrPLLqMcKIoYbWsN/wATial86KuPwsV/S1WFczookdu6NLqsoGk6j69TYYzY1fealY6YidgAQBf25OLf9OMx/wBqIVAvopU2PHJxmyMzSIi6wTsSTfnDPHbbIPsamuZCY4VDlhfWzE/3tidYqqoLWli7sWL2bQR6XGBKSi1PZpUZhvug/fDemkE1GyUussrm0jkDfqd+P2xKWvxAemCnD2TuXmO/jbcbDj898FVULvHTyKqOO52GshQB4bG3TfAEdNNLIWkMLMo/kAJQG2223zGCqtKaPKaCEoNLtKI9RNtIIBJ34vfc+WJ14sK6Z40tKq/aRQqEUaiYvAo40jrcnyGBVqIqZFLzQxFmDfd6eg5/LHZaiVQGjQoxuLC9gNiTp4xGKTLmLVEaQojoSpYGzbeQ2Fr45JLsUkrGR6eUJIt3JZpH5UnfjzP64XKtTpH/ABAjbgq1xgmapo6dvsQux/xEA3Nva/XApzBSbnvb+5w8E0vign6hDIoTUd7bk9cCZ1mUOU08Us0bsskgQ6eV2vfElSwNK8kbEaVuGHT1xSa+mjOZJSzyV0kapNNIxqpfu6DtbV5hunG2NDeiiCmr6ij7RmZ5pDQzzund38Ph8J/MHFxjQ6b6LX5tuMY/S9/UxvHIa6Uu3fwuaiRuSQSTfqOvpi5dm83qvqbxpeTRpu9TK8hB4Nrnjra+CnaOqi4Ot4n1KPDvcj8MZ92tqViraWtZFvK/ckAcWU2t8SMXqjrhUU5icKk4XxR36eY8xjMPpDrNFJSAwSo0dXdWYDSwAN7b4DqwpbK/U1n8TnSfvZ5W7woHltuoFx/KN9Rbzxf+xdHOK1KhEfuItnNxsSu3XjGc5IafvtNOWljEzWkaPTdehPvc/LG45HPBLlkX1XQGCqkgAtZgN7+eBDURstcqQRVXGXVLOQSIXJsPQ9L4QdgV05ETcf4zfkMMM4qZjD3SnSsgKOLX1XHn0xVJu1lD2Kp1oaqOWWIrrTQ41k3sQb7dMcpXoRoYdv8AtbD2fo2oxpnq6qJlWED7qnbWxvsL3264pnZf6SEyuD6jWUg7sNfvY233A2t8OcI84FT2yzj+LU6tElSVAV2uI0HhAFubaTf3xX88yunoaloY6tKiQC5dbi/z8sdyj0UWKVWbLmXaHLe0GTxz5dO0iq4DKdtJ63H5fHHP0cxI2aZzUAWYuE1MOQCP2xXeyWUtS9lKLUHE1VK0zkqBpG6gD4b/ABxZPo4TxZnIGFmqLEHruxv+GJL/AKMeVe0il/TJRST9qGnFtLRrFHZh95VBa4vsLMN/fGdNC9PJpIZfW1r4vv0nPKe3NVKmlo4mS6l9z4RccYR1yZeHEtL3k2qDu0ie+pL267+Lk3GKuVP9EFFsWZfTzVGZLT0+qqaQHQUBUlQCSd97WBv6DDvK6aWLMJ6F4okaMeMpc8WNt9vLfrjns8lTFm9LXyyrFHTqKfRJy0JUobelifngwUgyesr55XSaCQMqpETe/nf/AC45xTewONHGXZXLXzSK1QQicjTwSOOegt8cMa3KY6QxVDVksUeXU5giVRvcre977bn8cTdle7ky9TCbszWe/OrqDh3Jlj5ktascYdlYuqk2DEBRbfY7X5xFvjJItGC4NmX0umoElTUSRIddtRuQL3vt14/HB1VUARd79ViaLSdGtubcEL8fyx9nENK9U9MkghhWUk78AWFh8N7+vGAMwZJdtbmGHwwhmJFgd7eXw5w7ipSI0CzyQzhi9oyfEFWO1+B0OAirsSyoxB3BLDfDOjy2oqZ5YhpXul1SEm2kbbm3uMTnJai/P/mcUTUdHcTWa3Na7+CZjPBUzxXgZkjBGhQASCoI2vvgCkzqpfM8qlnQM9ZDJE1xbbXufmT6YbR5ZBHStTJVzmFkKaGCmwPNjpwGuQ0kYi0VMuuFNMchCkpuxuNufERin8ef0SWeBWJO0MscEdPEwWOJO70EBSACTv8AM298c0WcujssM0kamxsrni+354nzDsxSmrbVms9lsP8ADU2Hlgc9msvMyynMp7gAfcH982wFikkU9xMuWR5ylVKkNRVfaBvstX3r24B638sI/pMb/gkLPIxInWwv6HFYpqeugzdPq8srwI5KysNzbY3twcHZymZ51la007quia+pvIddsR5xT2w22JezFX3dQxckqOLnGpZJ2skjSOmmETRWAJ06GA87jGWQdn6unf7KdCdtxi7ZL2eSprlpIMxqJCy+ImNRaw3N+lv2wk80V0WjHntBPaTtVmec1z5T2QhmeZGBebTc267tso25PPTAh+i/M6+laqznNYkrCtiI4zKB7kkb+22NJy3L6LJaUU1DGEBP2jN96RvNj1P5YK7wSK4uCVFj++F92uiyxfZiVJPS5G6ZU5Kyxjlri++xGFtdJHPW1Mfcp9uyl2BA0AEH8bHbFi+kygEeb09YQvTbzHl8/wA8Ku1az5pJQ1VDTojSQlpBEgHi1EXsByRY/HHRjFPm2HJkahxLx9HtVDX0dZRgIWgbWV0kEC1lsR0uDiPtD2hqeypgmowmmSZtUcpZg23nf1wr+jU/7PT1M2Y3DVcapb+g3xD9JLLm0FElBIHdJW1AmxtbbDqcG+zJKWtCPO85hzXMJaieLuWZizCIXBv7+mB4pMpv9oKtyf6dAP64AgynMJ5TJImhLDxeW/H4YKjyKsUEl09FINzhpZMf2BSoMWpycbimq28iZV2/DE8Oa0MURWNKhQb+EqjD8RiJOzdQVuGUH1O2PV7P1O4NRTqOuokfkMJyx/Y6k7HGSdoKOSaKjejV3kkVYyKdBYnqSDhBnWaTxZpVfVZ5VDMyso4vf3t8cPsl7OS0tZDWPVUzLATIVjJJNgcEU/Y6kqVFTUVMrNKNelQFtff188Q5Y1PsuoylAzSplqpWbXqKvzqa/W/7YPqZqKSipIUjaWrZiZERCoA2sL/zHY/M40iLsllMRv8AV2f/AK5C1/hthjTZdS028FNBEfNEAOHl6heEBenfko+WzxJVVStBOk9Y41FQTr33AA4FuhPTF0Ts5Tyosn8a06wGtoBtf/uwV3enZfO/GOe6HlH+GIPK2OsK+wuKENIqkkXNr4MNAhUgM17HFOTtzQRqJpYHjI30s/XyG2OIfpOp5hJoy6RLEBLtfV+G2PeeeFHiv0+SyOvA+vz2uQHtz5Yj0dbiwYX39RiOnqJKqRpmgKiQlr3II+Bwf4FRwsYCsLtdud7+XrjO/VQRoWGdXRS5u0M1NUSRIvhV+fPzwVS9pIJE+374Ec6LG+Ca/s5TSVklQ2hQSSyhguked/LHpy6CMLBB3Ub8XLBm9LbE4wSeNu0i6jI8/jFG40wxVDyBblWAGNG7D0xpsobNKmHupqr7ityI7m3zO/tbFV7O5Etbm8I7xmjUEym1hpHP7fHGjVzKIZYY1ChYxYAWAA2GFfGrSNGDG27YJWSOxIuAxuAPxHzxLl08jIr6TY+Fidtuh9cAV1QAIpN9VtNiNvQ4DFRLAZWp3CzS/fkYaiB7HoPLEldm11Qs+kmlM2XvOUVjCCWUne3Qj5cYq/ZTMEqqX6sp0vEL+LyJ6YZdoquvmjnp3q52DDa4VSV5H3QMUHLaipy+oklhN2TZkP8AMDsf0xdLnBxMuaJpIijQWlnGogXBHXpiWGKJWOudpNZ5AAxW46uSsXvIiQjKGAG21t/lv8cFIjrL3ryCxawXoPbGVwadGXl+h67Q8FBYH+c9cfKUFtMQW555wiWuid2QmJbWvqfcn54L1yIiNNMiq33Lhrtvv02wVikOmrD5NDWCksCbXB4xzJHtYauBfz9sfBe4o4pJHRO9Fx47X63t7Y8Mne73Gm1yyH8cc8ckFpHkJaJ2exJMZUeW4tjmlnqaaMWl1LsGDAne22OCdBHjJZt9Hpe2PgxYM2ogjCIXk0tDemzEtcShQ1uFP74KjneYeBEt1Jk3/AHFb71m2uotudsfGokDbGxXe/lgjrM/JZO7lcbvGo/5Vufmf2x99Wb/APKn/wDH9sKKbOZAAJLPg4ZrB5PhrKrNEyiLs7mU7q80Mjk8XFgPnhvBkFWoUHuowBc3YYsxBvpA6bLfc/PETzBhLCR4SL3BsLe/TGp5pPonwjHsTplLR+KonuPJQd/jhqzaQqoAiqLbc+/pgZX72QKQqW3IQkgnjzx5Uvc3U63fjba5v/fyxObb7EnKlo6arBzB4ijKAN+oYjnHarCkrSiPcjm1j/p1whqq9cvl1gL3urxoSPHzv5jnyxJHnZZNUsarc7na/wDf745RdaBGaa2av2KgWPK5K4qO8qCbb8ItwB874LqX7wVBH/uQE29r48yVtOQU3hsRTK1h6rqt+P44gu0lu7506lv12sRhGb8caQh7R1EkdAKqM3AqQlj1Ggg/36YMyIx1tMJvCxPhseeeT7nAuYQip7OyooIaKTxqw3Qg7gj43xXcjzKSho654yS7JpVOhYmw9rA3xSviCT4uwjO6oVtZPJFGyBX0KTYCy7X/AL88Vmrp4lr4KlkBjDjvbcWvv/rhsiQGQJUytGtr7gHVx5+lsfZzRSUiLPIi/VpNiU4Q9L+464OOM3bS0Zo5Yt1J9h9BRQVFQXp5QqzKTEEAIaS2wv0B46i4GFWY1szUkslM+rwHgE3sNx7++IMsknyppHDCSmv9rFbxIP618wOoHvgvPoxTZt9apZGNPWBWmiA4l/mI9+fcnFsXGLp/6DNju5L/AAXLRx1UFM9MbiXdTx13U+o/vnFl0LDEI6h11x7EWvc+dseVNHQZNW5ZUUZNVl2a0/hkkGlo51YAtbpsQLYdJkv17NXUSRDvI4pNEkgj3Yb26nxKePPDzxylKkyLa4X5FoplnyKurZZjeGARxht9+80/Cw/PFay+N5q9RSyNHMRsQbarHz9sWLMoDBkWY0SuoeXMC177CNR+ALW+WK/lEU4rO9j1Kqo24632IPzwyjSG5Jux3/FY4qmCMMFnkW4ZQAJCDwfniaoLiSQTRi4BuQLdDir0i1NWSZoGE0cgMMgGnRzcW+R+GHdZJUw0ZZdTsARqC7arbjf+/ljLmxLtHXRKyiNCSVv6nrbETXKaWNrG2FZzN1fVMneKD4rjw36/p88e1Wc5dEO9vcki6oCfLb15vfEnhkvAskMWsBpQ2B2ud8cl4wbEPcc2OFE+fUjMRC1+OAbH2NsR/wAZQ7lHBPI0HHe1IRpDKeq0Kx1iOSQeFm08Xvzv/Z9MDTzLLEqOWcC33PP0PX/THIoZSJJHjjC38MZG0Q8gOT88cP38tkSM6E3JJHNttv3vilros0yP68xsI7hWXkHa/oOP0x0tXqiZDdNQG42Ci/N7f3fzxFHDMsoZ794pLXS4txwbdNre+J10iWRSAPEbkqDYi2+A2hGr7IJKeCpl7whzq8IDvfSOdjzv/dsemkimeOPu1RHOmzAnfpYefG+ColCs9kYqyhtYOoFrcC/54KyFmqM1poGjUrJMircXNtQ288C2hox6RrdKpp0aKMW0bL7CwGFeZZtl9JWpTlwtTLTmXu+igsA35Egehw2pwHlluQAxNh5b4x2lzodoPpFqpIdIpWikiiJFyQo2b3NvljsceV2bZvi19l4zzPYqTtBpeNY4Z4hFK5GpWcXGsjj0PwxSqQPH3yC+oSFXW9tXlv8AHBXaKQ1TzA3JeJZxfoy2ST/6H4YTUtZNBESjBTfSWJG+x6n4j44rwcoa8mfL1R9mUrRJ3dgFN9TkEG2+1/1wy7KZrUiD6vXxPWZcwsswjZjGp6MLbryPS2PaSmSoy8Q1ezM2osBw173H99MA0lLV5WBHTZlLDGJCVeNyNHF/YG5O3kcb4wn6eq6aMCUckWWCryCSml76gZTTbFLMdUXseowP9TFTTyU4vG0ZEqAKCAw38PXTe3h6b222Fl7N1stVk1TJm0/evG2iOeRVu50ki2ny9TfzthHUdksxzSXvcnnRtI1RiWQoUPQDYgjnn/8AssuOLanFaNOHM0uMnsIzDLGl7NtTKFPd1YqKY6l+z1Czgi97cHYdOMWzsSKFkgqamaNqiKlMbxyLfTocsrAnyDYTPDUUcEYzGnUzqoEiq4sG4NsDS66mhqBTQBQzBGSIF2Nwd+NvljRxi46M7nLlTOM1y6V+z8FSNN68NKIx95VuWNx8vnhbX0OYdmfqMk8TtSVCEPFYCzdDfzHO/ng/KTTz5vBJV1QhpaVAGWQhS7X+6o58unTBf0iisr6yjCwSikCEpcbat7kj+UgW53wjg6spGSujzsvkkc1LJVTSpDTMzNrk2AF97XsLYQ9p8yoVoZ5aW5RKnSneKR3yaTpJ323v88MqSkgzTKI8rp4JzXK+sTl9S26g/wBK/rhL28y+qyLIo6CpkhkaslWTYkuugG+56XK8YmsWrY08iekUTMsxFVHZbrqa7HT/AHfphc2u2/3emJWRmGlQbDpbnEZTQNxv0wY6VC2dRsV5YEcixwxWpj0jc8eZwrJJ2A2OJBGbcnHNWKy7R5rTpIItSMEbexvYEdPTY846lqnlZjHFeJwSrO2kcbehOAKfKYVDTytdtTAhpBuB1IHI4x3BYKz9+DDChcaSLEddyTYn088Y3x8Fvc+xwpOlSyEN/U1hffoCeLWxBXOtPTLKLNOxsFDdOu/pxhbUZl42kmiYMwVmQ9B0B9+fPfEyd/LCktQhOoatKnewO3PBud736bYk4btCSbl0CPPM0o+1uW3BBsqj25txiwdlaiQ9pMtjGhrzjVfkbX/Q4TyZfLUTQyl7xsllsLAkb8Xvb8Tht2HptPaqmEdmp11srA2tZGt6jr/e+KNpopjvkrNEzjMFpclzWcEq8dM4TzuRYfiRjCuydT9SzfLajgpUaWPodjjZc8R5uzmcxqCztA5UAXvax/TGH1kZo5XVQdVPIG+F98H0200avVVGSZeu0kv8Oz+KST/AL736pINLfn+GAsqpu/mYNCZIhfWQdhcWA+P6YX9pM2TM8ronBY1EBZZCbkMpNwfe9/nhn2all+pytCFkEhDW1WPhHB+BNvXF8aimuXRDLKW+Ia1A1LTuGczQfdRQxDoLeYvgrKMqWtQmnqTNCGvU07kaojc2YMODY3v7jpiVJ9ISR0K+IeGRbEG3GHhlyKFFlir2pppV1OoOhVP9J1X44+XrjbkilpStGOO9uNMRUtZVZHLU01DPGl2KzU0/ijm91t4Tby2P44sPZ3tXSQTf7zQvQsoF0W7IN7bHy+PXFdzP6pWvJWU1ezpHaM1EMY1Af0yKL+HyO4PGF0tPIsKLSS1UkV9lVQ8Q/wCkk7fPCOGtB5LyXzNpRmLvNSqZFJP+Gb6fccj4jCKloKnMVanQtEyS6yHGnkWBudup6342OFuWLVxyo0jaEU7Kzb/JTt874uQzZWVXlpIVIXd7kXHufbDxxTqqEckn2S0dJBl0rVE7vMit9mKhg3dgf0sdx5fjhV/CczzmrepzSriFID9kkLBgo8lFtvc74kzCamzzudCTQwQM+r+XW2wFvMc4ly2ngomP1VpPGLMXkJuPbjDxxSf9CvJGK/Ya9O9HSmDKgEcow1E76zYXJ9BqOMv+kWodK+ko5Je97iIsGZvvBje9jxvf8MXvtLm8OV0c9XJKl1j+yjZPEzEEMAed9unF/PFBzOkgzmiqs5mqJVkhhWUHuxZ7kArztYnnfnEs0ldUHGnVlRcq/JF/IY8tf72/tjyRVLEoBYna+Oo5Gjax6dMRRZaORGrjwkg+uPu7/wCY/MYmbUxurb+XXEXdN/8AGf8AKcccXB6cLJaNVu33mHlub+ov8cDyUzOuiMhIWXUUdSbtx8P9cNE0IqaplbxHci2q/Xbr6YnRgJT97SqnQl73PoLep3xg6L+0uwNY1ESIUjR1AcrJdTceZ/c4Gp3mlzFyqkQbKVv90jy6bY6qcyfvIvrJbUxYOiXKg4YJLCkgbRrQE7D7xB/vzwW6HVPoHr4tZiSMEKtmWUiwYe/U/rhh2bqIsuzkVdY5jgELIqlb/eAGrboLWx9HIghlSZbqG1LpG/B/bCgSpJrEjsisGkAF1JF9txvb98JHY9KLs0PM6tYMkq5YSH71RCgvcksR/wDW5xj/AGmQR5uHJBWpQajba/X8sWLL3aOsYMXjQ7a2GykC9/U8D5YUdrYmnVJGZCzMTEyNfUotY4bC+M6JZsjyPaEWVrJPVGKICQohKqy6uPS2H1LmFRRIO6hp0KPr0IpXgWNgT16gefGK1STdxUGfuVlU+GWEkqfgQbjpg8mer7v6vMpnkZ2kQDSwNwB4ifFsBsOMbZRTI8qNt7NVNAkYjqZYVo6uMH7YgaQRcc9RfDStr+z1LTslIIKjQNyIw4t67Ha+MQ7OZk1DVGmrdaUocarkjuSdtVvLzHW1+canledUOUZKUGXvUvU3LzHTodTtYHe4t+uLw4vrslJyX9A1VU0VQ7aadUfcFoQFQi/W2AWCB2JAW+wvucRLPFFIUhhOktcRhi2nyW55AxJTQAn/AHhzGBvci9t7fH8MbI1BbM7uQUiwIyqWJdXN2vcW6DBC1KyIzSHW2oEhrm+3XzxDDROgWVo3kRlFjq/036fPDWmjSkQTPUJSxMurXIAzLb1PHpbAlmikdHG70RGhrI6ZZ5UZIT4Rfn0uPiLYCzXM6bLKJp6l7BFvouNTnyHzxx2v+kOipsuamyuI1U8qqWqJL2BFwD6njGSVuYVeYzyS1Eskkjjfraxvt5Yzv1Laor7KT7Js8zmozqs76q3A/wANL7Io6DFmjoY8u+jKWomXVVZrVBYRfcRRcke7bfLFTo6aorKunpadbzTOscSjnUxsNvc4uv0huf4wmTUQ1UmVUQpEYDZpALs3+bb4Yzt3sskihMrAqLG3mTjyRQRYk29Tg2DL6uQhdCgHjWQN72wyPZ143jFRI/iLA92Bz6el7jCPJFB4sRamKiwB6Akc+2GBy2sBI0wm3XfDdaKCgpVeyM7eER21lrb/AKci218EiucAbQp/y77enGEeW+jq+yTLBDCxjp9N0sCXBIT/AFPlho8zXIW24tquBcne3ptfCZI1WuRF1BCTcajY7DBEs8pzHuy50pJ4R5W1W/IYztbNi6OZqIaD30vclbAAMNyffr+WJqZY441h7wa9VjcBSfUcG1vzwVXSOKmRQ3hCx2HuCT8yBhIhPcVdTc98gKq99wLA4C2qFegzN8wWMJFRxlpNW6qfFcb72HFicA5dJMKckMRGxXUUS7W97eHnriZLItY6gBw8dmtuLswO/wAMSvI60MCK1lM24HH3v9Bjk0oipt7Z6AklUksB7pilyRvsL8+fA9fPC+qFPVxhTLqnF9LSEkkdLG/pa2CKiomSpR0kYMdNyDztfAsIEuX5gZBcqDpPFtr45KvkRlJJn1N2SStKuuZ0yu50iNUJYG3rYYXjKTRVsad6Dc6Skg6Xt7dMHSTPHHC6NZmD328gbfkMGL/62cEk9z4kLG5BKm/PPxxXnJvY2npINpaiKuikgz2jWqgjYxwMygVEaeSsOQBbY3xzFSVNBMWyKY1kIUNPTon2qKDfS6HZh6j8MRQIscE6IoCpOVXbgb7Y4zB2goqOqhZo53YkyIbNcWAII428sLDK7Fkq0SUWfVkgBahpwJXIUx6kOoci17/C2DZu0kdMYzDQGSTSAyPKQtzxsN/xwDmOZ1lZ2ehq6iXVUAH7QIoJspsTYbnYbnyxVaGaSWYB3JBN/jfFllm/JNV9F5PaqraNZI4IYUG2p47FTsL3JPn+XthRn+YM+pZ3mlkYhgw1Fktzv/Sfhx5Y6YB449QBCxyuB01bC9uOgwpqCZIpZmJ7xFQqwNjvzxziKm5PbAmEUFaZ2WKsLCOx0OV1ajggRIGYzooIJjQxMNOkHpffe54xAvipYwb2MYY+pOkk/G5x3AL06G7XWEkeI7ent6Y696CmrLb2ApDSZlV5vU6JqXLaczLZdwxFkFhfk+XliuhzV5lK7OyyzFmkWYEOWO5I/Qe+LHQzyj6NpXDkNNmqxSEcsgW4HtfAcZIMLXOpXFm68r1xXxRRLYuuabwvMAhFwzkW25/bb0xNDmsAQrT3e1xqckqB5g9fYXPHvhZmBMefyQISI5JAjC/INtr89TianjQ5nULpGmE6YwP5R4R+pxNxVWyiZ9T0iozVDFiwDF5JGsVuD97qL/gBbHghcCwoZSPMSHBWYeGS6kg6gvPSz/8A6j5YXJRwMoYobkXNmI/XCpcicoW7P//Z"/>
          <p:cNvSpPr>
            <a:spLocks noChangeAspect="1" noChangeArrowheads="1"/>
          </p:cNvSpPr>
          <p:nvPr/>
        </p:nvSpPr>
        <p:spPr bwMode="auto">
          <a:xfrm>
            <a:off x="76200" y="-628650"/>
            <a:ext cx="1724025" cy="12954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6" name="Group 35"/>
          <p:cNvGrpSpPr/>
          <p:nvPr/>
        </p:nvGrpSpPr>
        <p:grpSpPr>
          <a:xfrm>
            <a:off x="0" y="3645024"/>
            <a:ext cx="2667000" cy="2548695"/>
            <a:chOff x="6163738" y="3575757"/>
            <a:chExt cx="2438399" cy="2267715"/>
          </a:xfrm>
        </p:grpSpPr>
        <p:sp>
          <p:nvSpPr>
            <p:cNvPr id="12" name="TextBox 11"/>
            <p:cNvSpPr txBox="1"/>
            <p:nvPr/>
          </p:nvSpPr>
          <p:spPr>
            <a:xfrm>
              <a:off x="6705600" y="5474140"/>
              <a:ext cx="1371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Cooking</a:t>
              </a:r>
              <a:endParaRPr lang="en-US" dirty="0"/>
            </a:p>
          </p:txBody>
        </p:sp>
        <p:pic>
          <p:nvPicPr>
            <p:cNvPr id="11280" name="Picture 16" descr="http://www.chillibreeze.com/images/jo/article_photos/Solar%20stove-1.jpg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6163738" y="3575757"/>
              <a:ext cx="2438399" cy="1828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</p:pic>
      </p:grpSp>
      <p:sp>
        <p:nvSpPr>
          <p:cNvPr id="27" name="Content Placeholder 3"/>
          <p:cNvSpPr>
            <a:spLocks noGrp="1"/>
          </p:cNvSpPr>
          <p:nvPr>
            <p:ph idx="1"/>
          </p:nvPr>
        </p:nvSpPr>
        <p:spPr>
          <a:xfrm>
            <a:off x="179512" y="2708920"/>
            <a:ext cx="7344816" cy="648072"/>
          </a:xfrm>
          <a:prstGeom prst="wedgeRoundRectCallout">
            <a:avLst>
              <a:gd name="adj1" fmla="val 55815"/>
              <a:gd name="adj2" fmla="val -1007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85000" lnSpcReduction="10000"/>
          </a:bodyPr>
          <a:lstStyle/>
          <a:p>
            <a:r>
              <a:rPr lang="en-US" sz="2800" dirty="0" smtClean="0"/>
              <a:t>Can you think of some uses of solar energy?</a:t>
            </a:r>
            <a:endParaRPr lang="en-US" sz="2800" dirty="0"/>
          </a:p>
        </p:txBody>
      </p:sp>
      <p:sp>
        <p:nvSpPr>
          <p:cNvPr id="28" name="Title 2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32" name="Picture 2" descr="MC900438205[1]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956376" y="2492896"/>
            <a:ext cx="1187624" cy="1187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2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11403"/>
                                      </p:to>
                                    </p:animClr>
                                    <p:set>
                                      <p:cBhvr>
                                        <p:cTn id="23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39" grpId="0" animBg="1"/>
      <p:bldP spid="38" grpId="0" animBg="1"/>
      <p:bldP spid="36" grpId="0" animBg="1"/>
      <p:bldP spid="35" grpId="0" animBg="1"/>
      <p:bldP spid="29" grpId="0" animBg="1"/>
      <p:bldP spid="27" grpId="1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http://www.picturesof.net/_images_300/A_Colorful_Cartoon_Cooking_Pans_Royalty_Free_Clipart_Picture_100826-023353-20105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2057400"/>
            <a:ext cx="2077422" cy="190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304800" y="3276600"/>
            <a:ext cx="51780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 It makes it safe to eat</a:t>
            </a:r>
            <a:endParaRPr lang="en-US" sz="3600" dirty="0"/>
          </a:p>
        </p:txBody>
      </p:sp>
      <p:grpSp>
        <p:nvGrpSpPr>
          <p:cNvPr id="3" name="Group 3"/>
          <p:cNvGrpSpPr/>
          <p:nvPr/>
        </p:nvGrpSpPr>
        <p:grpSpPr>
          <a:xfrm>
            <a:off x="5105400" y="4191000"/>
            <a:ext cx="1690687" cy="2667000"/>
            <a:chOff x="5232400" y="2322513"/>
            <a:chExt cx="1690687" cy="2667000"/>
          </a:xfrm>
        </p:grpSpPr>
        <p:pic>
          <p:nvPicPr>
            <p:cNvPr id="6" name="Picture 5" descr="http://rlv.zcache.com/colourful_cartoon_germs_bumper_sticker-p128396365988627252trl0_400.jpg"/>
            <p:cNvPicPr>
              <a:picLocks noChangeAspect="1" noChangeArrowheads="1"/>
            </p:cNvPicPr>
            <p:nvPr/>
          </p:nvPicPr>
          <p:blipFill>
            <a:blip r:embed="rId4" cstate="print"/>
            <a:srcRect l="19627" t="36884" r="57693" b="38547"/>
            <a:stretch>
              <a:fillRect/>
            </a:stretch>
          </p:blipFill>
          <p:spPr bwMode="auto">
            <a:xfrm>
              <a:off x="5232400" y="4052888"/>
              <a:ext cx="865187" cy="936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5" descr="http://rlv.zcache.com/colourful_cartoon_germs_bumper_sticker-p128396365988627252trl0_400.jpg"/>
            <p:cNvPicPr>
              <a:picLocks noChangeAspect="1" noChangeArrowheads="1"/>
            </p:cNvPicPr>
            <p:nvPr/>
          </p:nvPicPr>
          <p:blipFill>
            <a:blip r:embed="rId4" cstate="print"/>
            <a:srcRect l="40636" t="36884" r="38574" b="38547"/>
            <a:stretch>
              <a:fillRect/>
            </a:stretch>
          </p:blipFill>
          <p:spPr bwMode="auto">
            <a:xfrm>
              <a:off x="5537200" y="2322513"/>
              <a:ext cx="792162" cy="936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5" descr="http://rlv.zcache.com/colourful_cartoon_germs_bumper_sticker-p128396365988627252trl0_400.jpg"/>
            <p:cNvPicPr>
              <a:picLocks noChangeAspect="1" noChangeArrowheads="1"/>
            </p:cNvPicPr>
            <p:nvPr/>
          </p:nvPicPr>
          <p:blipFill>
            <a:blip r:embed="rId4" cstate="print"/>
            <a:srcRect l="2837" t="36884" r="76814" b="38547"/>
            <a:stretch>
              <a:fillRect/>
            </a:stretch>
          </p:blipFill>
          <p:spPr bwMode="auto">
            <a:xfrm>
              <a:off x="6146800" y="3160713"/>
              <a:ext cx="776287" cy="9350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2" name="TextBox 11"/>
          <p:cNvSpPr txBox="1"/>
          <p:nvPr/>
        </p:nvSpPr>
        <p:spPr>
          <a:xfrm>
            <a:off x="457200" y="4419600"/>
            <a:ext cx="5257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It kills bacteria and prevents illness and disease</a:t>
            </a:r>
            <a:endParaRPr lang="en-US" sz="3200" dirty="0"/>
          </a:p>
        </p:txBody>
      </p:sp>
      <p:sp>
        <p:nvSpPr>
          <p:cNvPr id="46082" name="AutoShape 2" descr="data:image/jpg;base64,/9j/4AAQSkZJRgABAQAAAQABAAD/2wCEAAkGBhQSERAUEhQUFBEVGBYaGBQXFBUXHhwVHR8dHh8hFRchGyYqGyUvHxYXIzsgJTM1OCwtFiMyNTwtPScrLCoBCQoKDQwMDQwNDSkYHhgpKSkpKSkpKSkpKSkpKSkpKSkpKSkpKSkpKSkpKSkpKSkpKSkpKSkpKSkpKSkpKSkpKf/AABEIAFcAUQMBIgACEQEDEQH/xAAbAAACAwEBAQAAAAAAAAAAAAAABQEEBgMHAv/EAD0QAAICAQMCBAUBAwgLAAAAAAECAxEABBIhBTEGEyJBMlFhcYEjFEKxM1JTgqHC0eEVFiRUYnKRkpOjwf/EABQBAQAAAAAAAAAAAAAAAAAAAAD/xAAUEQEAAAAAAAAAAAAAAAAAAAAA/9oADAMBAAIRAxEAPwD3HIycMAwwyMCrrtZs2qo3SOaVbrtyST7ADuc4/wCi9/MzGQ/zbKoPsoP8byCP9rF/0J2/93q/uYl8V+LTAyxRKkjMNvO4jeSBtNcKaN8kcffA4a8F3j/YtNG8a2WYwoqvRA2pIV/5vUPl3ON+nx7w/l79PLG21k3b1ugRxdEEEdq/GK+heIkh08KzecAKTfJDsCkITtv3+EqB3PA5vO3hzqMSz6iPzHO5ozcqupMrKdwtgKJAWl+Q4wHmi1xZmjkAWVRZANgr7Mh+X8D+Lu4u6koEmmYfF5m37qytuH29Ib+oMYjAmsMMMAwwwwDDDIvAqa/R79rKdsiG0b69iGHuCOD/AJZndb0mOQuuydZASzJGEkTc/JYbwV9XJrg/MY36xqHVkHrEZBsxlA2+xQN+1X2yNFo5KDM7RuxNg7GJUEhd3FbttAkYGf0ngeOVbSZ1FkECIRkEdwVBFH8Ze0nhfTaY20kjncrbSwO5lNraKLajyLvkY1g0EBZl9LyA29n1En3YcfKvlxQzoZ9PB6QYkY9lBRST9BYs4H1p4mdxI42gXsQ9xfdm+pHFewJ+Zy9nHS6pZEDKfSb9qogkEEexBBFfTK+k6wkkjou4FbokUGo0xjP71Hg4F/DIvDAra/qCwpve9tqOFLGyaFAd++ddPqFkVXQhlYWCOxGZvqOodlaFT57JJCQyVvUrIrVKv2B9Y/IGc06k0WolZIyImkdWQG97r8TRihtfudv74B/eHIafVz7Ed6varNXzoX/8xRodJPLFHL+1OHdValSIoAwBoKVsjnvdnLB8RwblXfwyqwejsIawAX7A+k8H5Yk6hrZNCQkZuALuQMB6QWA2ryN4BIpbBG8fEOAFnqfSZ3YM4ST0lCUC3tPPEclgH6g/jFS6apZvNSXaSNjzadpAECqAu9TakUeexu+5ON+k+KZJ1tNNIfmbRQG4IBtvkQby7D02R5FlnIUqbWKNmoHtcjcbzyeKAH174GS6T1OWWWWNotQNPH7x+pqv4VlJDhCNrbRz3F0KxtrI4ZYmg0UUZlf0uWTaY1/eMpKkhqugeSeewJyn4m1UcOpvyRqJCo3nzXDqCfSBXCjlz9ApJq8eazTJDpaRzACe5kVSzN7NMwajz8XfjjArMyF/KkYzyIL/AGaLhFAr+UJI3Ht8R9+3OLtVJLFHpIowgmiYjytwLKG3+VTDj1bChvg7vzlDw/0RWlXy4jw36jidpY/Lr1fqFV9ZNfAT82+WaGPwf+pv8ytjx+XQJ/QQhgjEnn1dj7AD64Hf/WZ/911H/jP+OGPa+2GBnunaAypK67opPOkaJ2QggGrDKe63YI96sexy3oulFoplnUAySM1IxNHimRqBBsbge44xzkYGM12iUCSOQVqHaFXYEqJoTItsqg0CbpgPf6EZ013hV0ULG8kkCncqWpdCO3ls3cXXFjt7981UulVipZVYqbUkA03a1+R5OdawM1ousRrPGC6ebMoWWNWBqdV+nANBlI/4RjKeXUSemNVhH9I5Dn+og4v6sfwcUeIPDJL+bE7IgDF1VgtNYfem4FQbW69zznbp3XpnApEkJAIX1QSUeb8t7B+6tWBnp9F5EpWSTzpGVl2r69kspRA7seQz/LsAOBXJ2fXUP7O7Ly0YDr90Ib+7/biLR6YsNZIyNHNHI7hG22QdkiE0T7oR+CMut430zQqwLkuPTEUZWb7WAK7+q6+uA26d1SKdQ0Tq68djyPow7j7HLmed9E6Y+m8jVKfVIJI38xrBUSOUVnPwjb6Q3YFVBBuxuumdRWeJJUva4sXgW8MjJwDDDDAMMMMBT4qDHR6kIGZihFKCxo8GgOTwTwPliPxJ4o0Rg5mi9DxnYxKsNrixtNFTQIzYkZnOr+EjKPTLwsjypFLGkke9txO5aBItye/GAl65qISrNDrA36DSbS8hLaayL3oLdQb4N+4sWcsQ6CAxpDBBqCi+QpdSY0KOt+YAx2uBQuhYJy/0iKV19LwRSR/psg0tMh70P1exuwRwQby+3RpWB36qbn2RY4x/1Clv7cBPP0R20oj1cy6eARoCiOLV0e93nN8QKhbUjveXvBrtJEZ2KjzSaVFKr6WZd9Hm2oE9vbj3xf0CCFHY6ja0y7SGkbewZSUbZuJr1Rk8fz8deGP5Fh8pZx/7GP8AA4DjDIwwC8LwwwC8LycMCMDhhgZHqGm1yTtNEqsxtCPQEaIEld1srBhfez3NYTdN1E3MmmAvuF1rgn8BfT+Dk4YHPSeGpIWkeHSaZXbbtLzOSKFG2CEtZ5q++fXSoNfHJJuUU8u+v0tgBrd7l/sB7/fDDA114YYYH//Z"/>
          <p:cNvSpPr>
            <a:spLocks noChangeAspect="1" noChangeArrowheads="1"/>
          </p:cNvSpPr>
          <p:nvPr/>
        </p:nvSpPr>
        <p:spPr bwMode="auto">
          <a:xfrm>
            <a:off x="76200" y="-406400"/>
            <a:ext cx="771525" cy="8286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Content Placeholder 3"/>
          <p:cNvSpPr>
            <a:spLocks noGrp="1"/>
          </p:cNvSpPr>
          <p:nvPr>
            <p:ph idx="1"/>
          </p:nvPr>
        </p:nvSpPr>
        <p:spPr>
          <a:xfrm>
            <a:off x="685800" y="381000"/>
            <a:ext cx="5181600" cy="1143000"/>
          </a:xfrm>
          <a:prstGeom prst="wedgeRoundRectCallout">
            <a:avLst>
              <a:gd name="adj1" fmla="val 65505"/>
              <a:gd name="adj2" fmla="val -1157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70000" lnSpcReduction="20000"/>
          </a:bodyPr>
          <a:lstStyle/>
          <a:p>
            <a:pPr algn="ctr"/>
            <a:r>
              <a:rPr lang="en-GB" dirty="0" smtClean="0"/>
              <a:t>We can use solar energy to cook our food. But why is it important to cook food? Is it just to make the food taste good?</a:t>
            </a:r>
            <a:endParaRPr lang="en-GB" dirty="0"/>
          </a:p>
        </p:txBody>
      </p:sp>
      <p:pic>
        <p:nvPicPr>
          <p:cNvPr id="13" name="Picture 2" descr="MC900438205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32240" y="116632"/>
            <a:ext cx="2011288" cy="20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4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514600" y="3810000"/>
            <a:ext cx="45056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2" action="ppaction://hlinkfile"/>
              </a:rPr>
              <a:t>Video of solar cookers in use</a:t>
            </a:r>
            <a:endParaRPr lang="en-US" dirty="0" smtClean="0"/>
          </a:p>
          <a:p>
            <a:r>
              <a:rPr lang="en-US" dirty="0" smtClean="0"/>
              <a:t>See video ‘solar bakery PRINCE India’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143000" y="914400"/>
            <a:ext cx="5029200" cy="1676400"/>
          </a:xfrm>
          <a:prstGeom prst="wedgeRoundRectCallout">
            <a:avLst>
              <a:gd name="adj1" fmla="val 66025"/>
              <a:gd name="adj2" fmla="val 1674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20000"/>
          </a:bodyPr>
          <a:lstStyle/>
          <a:p>
            <a:pPr algn="ctr"/>
            <a:r>
              <a:rPr lang="en-GB" dirty="0" smtClean="0"/>
              <a:t>How can we use solar energy to cook our food?</a:t>
            </a:r>
          </a:p>
          <a:p>
            <a:pPr algn="ctr"/>
            <a:r>
              <a:rPr lang="en-GB" dirty="0" smtClean="0"/>
              <a:t>Watch this video to find out:</a:t>
            </a:r>
            <a:endParaRPr lang="en-GB" dirty="0"/>
          </a:p>
        </p:txBody>
      </p:sp>
      <p:pic>
        <p:nvPicPr>
          <p:cNvPr id="5" name="Picture 2" descr="MC900438205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1340768"/>
            <a:ext cx="1651248" cy="1651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2"/>
          <p:cNvGrpSpPr/>
          <p:nvPr/>
        </p:nvGrpSpPr>
        <p:grpSpPr>
          <a:xfrm>
            <a:off x="304800" y="4648200"/>
            <a:ext cx="3200400" cy="1680838"/>
            <a:chOff x="5890829" y="4941447"/>
            <a:chExt cx="2520280" cy="1426017"/>
          </a:xfrm>
        </p:grpSpPr>
        <p:sp>
          <p:nvSpPr>
            <p:cNvPr id="10" name="TextBox 9"/>
            <p:cNvSpPr txBox="1"/>
            <p:nvPr/>
          </p:nvSpPr>
          <p:spPr>
            <a:xfrm>
              <a:off x="5890829" y="4941447"/>
              <a:ext cx="2520280" cy="5483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Takes lots of time to gather</a:t>
              </a:r>
              <a:endParaRPr lang="en-US" dirty="0"/>
            </a:p>
          </p:txBody>
        </p:sp>
        <p:pic>
          <p:nvPicPr>
            <p:cNvPr id="12" name="Picture 2" descr="C:\Program Files\Microsoft Office\MEDIA\CAGCAT10\j0234131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490895" y="5329334"/>
              <a:ext cx="976265" cy="1038130"/>
            </a:xfrm>
            <a:prstGeom prst="rect">
              <a:avLst/>
            </a:prstGeom>
            <a:noFill/>
          </p:spPr>
        </p:pic>
      </p:grpSp>
      <p:sp>
        <p:nvSpPr>
          <p:cNvPr id="14" name="TextBox 13"/>
          <p:cNvSpPr txBox="1"/>
          <p:nvPr/>
        </p:nvSpPr>
        <p:spPr>
          <a:xfrm>
            <a:off x="190499" y="3962400"/>
            <a:ext cx="56701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Problems with collecting so much wood are:</a:t>
            </a:r>
            <a:endParaRPr lang="en-US" sz="2000" dirty="0"/>
          </a:p>
        </p:txBody>
      </p:sp>
      <p:grpSp>
        <p:nvGrpSpPr>
          <p:cNvPr id="3" name="Group 17"/>
          <p:cNvGrpSpPr/>
          <p:nvPr/>
        </p:nvGrpSpPr>
        <p:grpSpPr>
          <a:xfrm>
            <a:off x="3200400" y="4690393"/>
            <a:ext cx="3124200" cy="2167607"/>
            <a:chOff x="-1555511" y="3640558"/>
            <a:chExt cx="5119526" cy="3010232"/>
          </a:xfrm>
        </p:grpSpPr>
        <p:sp>
          <p:nvSpPr>
            <p:cNvPr id="9" name="TextBox 8"/>
            <p:cNvSpPr txBox="1"/>
            <p:nvPr/>
          </p:nvSpPr>
          <p:spPr>
            <a:xfrm>
              <a:off x="-1555511" y="3640558"/>
              <a:ext cx="5119526" cy="5129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Leeds to Deforestation</a:t>
              </a:r>
              <a:endParaRPr lang="en-US" dirty="0"/>
            </a:p>
          </p:txBody>
        </p:sp>
        <p:pic>
          <p:nvPicPr>
            <p:cNvPr id="15" name="Picture 3" descr="F:\EWB\Biogas\deforestation-2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-1056045" y="4153461"/>
              <a:ext cx="3745995" cy="2497329"/>
            </a:xfrm>
            <a:prstGeom prst="rect">
              <a:avLst/>
            </a:prstGeom>
            <a:noFill/>
          </p:spPr>
        </p:pic>
      </p:grpSp>
      <p:sp>
        <p:nvSpPr>
          <p:cNvPr id="19" name="TextBox 18"/>
          <p:cNvSpPr txBox="1"/>
          <p:nvPr/>
        </p:nvSpPr>
        <p:spPr>
          <a:xfrm>
            <a:off x="381000" y="1956137"/>
            <a:ext cx="3733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Cooking uses a lot of fuel.  In one month a typical rural Indian household uses:</a:t>
            </a:r>
            <a:endParaRPr lang="en-US" sz="2000" dirty="0"/>
          </a:p>
        </p:txBody>
      </p:sp>
      <p:pic>
        <p:nvPicPr>
          <p:cNvPr id="34820" name="Picture 4" descr="http://ts2.mm.bing.net/images/thumbnail.aspx?q=1023263179061&amp;id=500219f3c0c0c0d47f2b18745cce2ac9&amp;url=http%3a%2f%2fwww.pickardfarm.com%2findex_files%2fWood_Pile1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14800" y="1828800"/>
            <a:ext cx="2717800" cy="2038350"/>
          </a:xfrm>
          <a:prstGeom prst="rect">
            <a:avLst/>
          </a:prstGeom>
          <a:noFill/>
        </p:spPr>
      </p:pic>
      <p:sp>
        <p:nvSpPr>
          <p:cNvPr id="24" name="TextBox 23"/>
          <p:cNvSpPr txBox="1"/>
          <p:nvPr/>
        </p:nvSpPr>
        <p:spPr>
          <a:xfrm>
            <a:off x="1905000" y="2971800"/>
            <a:ext cx="1752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400-600kg of firewood for cooking</a:t>
            </a:r>
            <a:endParaRPr lang="en-US" dirty="0"/>
          </a:p>
        </p:txBody>
      </p:sp>
      <p:sp>
        <p:nvSpPr>
          <p:cNvPr id="17" name="Content Placeholder 3"/>
          <p:cNvSpPr>
            <a:spLocks noGrp="1"/>
          </p:cNvSpPr>
          <p:nvPr>
            <p:ph idx="1"/>
          </p:nvPr>
        </p:nvSpPr>
        <p:spPr>
          <a:xfrm>
            <a:off x="381000" y="381000"/>
            <a:ext cx="5791200" cy="990600"/>
          </a:xfrm>
          <a:prstGeom prst="wedgeRoundRectCallout">
            <a:avLst>
              <a:gd name="adj1" fmla="val 71847"/>
              <a:gd name="adj2" fmla="val 1527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85000" lnSpcReduction="10000"/>
          </a:bodyPr>
          <a:lstStyle/>
          <a:p>
            <a:r>
              <a:rPr lang="en-US" sz="2800" dirty="0" smtClean="0"/>
              <a:t>Why is it good to use the sun instead of other fuels for cooking?</a:t>
            </a:r>
            <a:endParaRPr lang="en-US" sz="2800" dirty="0"/>
          </a:p>
        </p:txBody>
      </p:sp>
      <p:pic>
        <p:nvPicPr>
          <p:cNvPr id="13" name="Picture 2" descr="MC900438205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24328" y="188640"/>
            <a:ext cx="1435224" cy="1435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9" grpId="0"/>
      <p:bldP spid="24" grpId="0"/>
      <p:bldP spid="17" grpId="0" build="p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2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Theme2</Template>
  <TotalTime>1720</TotalTime>
  <Words>466</Words>
  <Application>Microsoft Office PowerPoint</Application>
  <PresentationFormat>On-screen Show (4:3)</PresentationFormat>
  <Paragraphs>95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Theme2</vt:lpstr>
      <vt:lpstr>Solar Cookers &amp; Dryers: Part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The sun as a fuel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Solar Cookers &amp; Dryers: Part 1</dc:title>
  <dc:creator>Hannah</dc:creator>
  <cp:lastModifiedBy>Exam</cp:lastModifiedBy>
  <cp:revision>9</cp:revision>
  <dcterms:created xsi:type="dcterms:W3CDTF">2012-08-12T09:09:59Z</dcterms:created>
  <dcterms:modified xsi:type="dcterms:W3CDTF">2012-11-23T09:18:08Z</dcterms:modified>
</cp:coreProperties>
</file>