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077" autoAdjust="0"/>
  </p:normalViewPr>
  <p:slideViewPr>
    <p:cSldViewPr>
      <p:cViewPr varScale="1">
        <p:scale>
          <a:sx n="35" d="100"/>
          <a:sy n="35" d="100"/>
        </p:scale>
        <p:origin x="-6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ADD9A-EB6A-467E-900E-991FB41A80A5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CFADD-3DA3-4FD3-AA76-184840CACE9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Concentrating sunlight</a:t>
            </a:r>
            <a:r>
              <a:rPr lang="en-US" dirty="0" smtClean="0"/>
              <a:t>: Sun’s rays are scattered from source, need to concentrate for higher temperature &amp; heat. Mirrors or reflective metal is used to concentrate light and heat from the sun into a small cooking area.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Converting light to heat</a:t>
            </a:r>
            <a:r>
              <a:rPr lang="en-US" dirty="0" smtClean="0"/>
              <a:t>:  Sunlight heats the pan. A black pan will absorb almost all of the sun's light and turn it into heat. Solar cooker tried to absorb maximum heat from sunrays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Why? How does this work?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Complex: Due to the atoms that make up the </a:t>
            </a:r>
            <a:r>
              <a:rPr lang="en-US" dirty="0" err="1" smtClean="0"/>
              <a:t>colour</a:t>
            </a:r>
            <a:r>
              <a:rPr lang="en-US" dirty="0" smtClean="0"/>
              <a:t>. Atoms in the </a:t>
            </a:r>
            <a:r>
              <a:rPr lang="en-US" dirty="0" err="1" smtClean="0"/>
              <a:t>colour</a:t>
            </a:r>
            <a:r>
              <a:rPr lang="en-US" dirty="0" smtClean="0"/>
              <a:t> black take in energy and so heat up.  This is called Light absorption??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0E416B-2C8F-47BA-AADA-A76CEC9FA16B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5117D8-B9A4-4054-B430-DF26B6B3307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Solar Cookers &amp; Dryers</a:t>
            </a:r>
            <a:br>
              <a:rPr lang="en-US" dirty="0" smtClean="0"/>
            </a:br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Energy &amp;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395536" y="2492896"/>
            <a:ext cx="8229600" cy="2513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Concentrating the sun rays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Converting the light energy into heat energy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Trapping heat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Using certain materials for their beneficial properties.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Using the greenhouse effect</a:t>
            </a:r>
            <a:endParaRPr lang="en-US" sz="24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23528" y="404664"/>
            <a:ext cx="6480720" cy="1800200"/>
          </a:xfrm>
          <a:prstGeom prst="wedgeRoundRectCallout">
            <a:avLst>
              <a:gd name="adj1" fmla="val 60598"/>
              <a:gd name="adj2" fmla="val -269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you annotated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your drawing did you think about these ways of</a:t>
            </a:r>
            <a:r>
              <a:rPr lang="en-GB" sz="2800" dirty="0"/>
              <a:t> </a:t>
            </a:r>
            <a:r>
              <a:rPr lang="en-GB" sz="2800" dirty="0" smtClean="0"/>
              <a:t>converting the 30-40°C </a:t>
            </a:r>
            <a:r>
              <a:rPr lang="en-GB" sz="2800" dirty="0"/>
              <a:t>heat </a:t>
            </a:r>
            <a:r>
              <a:rPr lang="en-GB" sz="2800" dirty="0" smtClean="0"/>
              <a:t>into </a:t>
            </a:r>
            <a:r>
              <a:rPr lang="en-GB" sz="2800" dirty="0"/>
              <a:t>100 °C </a:t>
            </a:r>
            <a:r>
              <a:rPr lang="en-GB" sz="2800" dirty="0" smtClean="0"/>
              <a:t>heat: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92080" y="4437112"/>
            <a:ext cx="15121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?</a:t>
            </a:r>
            <a:endParaRPr lang="en-US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Picture 2" descr="MC900438205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352801"/>
            <a:ext cx="3191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suns rays are scattered from the source</a:t>
            </a:r>
            <a:endParaRPr lang="en-US" sz="2400" dirty="0"/>
          </a:p>
        </p:txBody>
      </p:sp>
      <p:grpSp>
        <p:nvGrpSpPr>
          <p:cNvPr id="2" name="Group 43"/>
          <p:cNvGrpSpPr/>
          <p:nvPr/>
        </p:nvGrpSpPr>
        <p:grpSpPr>
          <a:xfrm>
            <a:off x="990600" y="1600200"/>
            <a:ext cx="1676400" cy="1624325"/>
            <a:chOff x="990600" y="1600200"/>
            <a:chExt cx="1676400" cy="1624325"/>
          </a:xfrm>
        </p:grpSpPr>
        <p:pic>
          <p:nvPicPr>
            <p:cNvPr id="4" name="Picture 2" descr="F:\EWB\Biogas\light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90600" y="1600200"/>
              <a:ext cx="1676400" cy="1624325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1524000" y="2286000"/>
              <a:ext cx="51488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100%</a:t>
              </a:r>
              <a:endParaRPr lang="en-US" sz="1000" b="1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676400" y="15240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30480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28956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16002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0" y="25146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90600" y="16002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25908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20574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2971800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67000" y="2057400"/>
            <a:ext cx="43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10%</a:t>
            </a:r>
            <a:endParaRPr lang="en-US" sz="1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211960" y="3284984"/>
            <a:ext cx="3834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is hotter than one ray  </a:t>
            </a:r>
            <a:endParaRPr lang="en-US" sz="2000" dirty="0"/>
          </a:p>
        </p:txBody>
      </p:sp>
      <p:grpSp>
        <p:nvGrpSpPr>
          <p:cNvPr id="7" name="Group 63"/>
          <p:cNvGrpSpPr/>
          <p:nvPr/>
        </p:nvGrpSpPr>
        <p:grpSpPr>
          <a:xfrm>
            <a:off x="6156176" y="1412776"/>
            <a:ext cx="1882534" cy="1824219"/>
            <a:chOff x="7183839" y="152400"/>
            <a:chExt cx="1632895" cy="1447800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7810500" y="495300"/>
              <a:ext cx="533400" cy="0"/>
            </a:xfrm>
            <a:prstGeom prst="line">
              <a:avLst/>
            </a:prstGeom>
            <a:ln w="476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7391400" y="1295400"/>
              <a:ext cx="533400" cy="76200"/>
            </a:xfrm>
            <a:prstGeom prst="line">
              <a:avLst/>
            </a:prstGeom>
            <a:ln w="476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7696200" y="1219200"/>
              <a:ext cx="533400" cy="76200"/>
            </a:xfrm>
            <a:prstGeom prst="line">
              <a:avLst/>
            </a:prstGeom>
            <a:ln w="476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45"/>
            <p:cNvGrpSpPr/>
            <p:nvPr/>
          </p:nvGrpSpPr>
          <p:grpSpPr>
            <a:xfrm>
              <a:off x="7183839" y="152400"/>
              <a:ext cx="1632895" cy="1447800"/>
              <a:chOff x="6269439" y="1676400"/>
              <a:chExt cx="1632895" cy="1447800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rot="16200000" flipH="1">
                <a:off x="6591300" y="20193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6934200" y="1752600"/>
                <a:ext cx="98666" cy="486488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6553200" y="2362200"/>
                <a:ext cx="5334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>
                <a:off x="6972300" y="2857500"/>
                <a:ext cx="533400" cy="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7124700" y="2628900"/>
                <a:ext cx="533400" cy="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>
                <a:off x="7124700" y="1943100"/>
                <a:ext cx="4572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7391400" y="2166254"/>
                <a:ext cx="5334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6400800" y="1676400"/>
                <a:ext cx="43473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 smtClean="0"/>
                  <a:t>10%</a:t>
                </a:r>
                <a:endParaRPr lang="en-US" sz="1000" b="1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269439" y="2039259"/>
                <a:ext cx="396572" cy="195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 smtClean="0"/>
                  <a:t>10%</a:t>
                </a:r>
                <a:endParaRPr lang="en-US" sz="1000" b="1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467600" y="1676400"/>
                <a:ext cx="43473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 smtClean="0"/>
                  <a:t>10%</a:t>
                </a:r>
                <a:endParaRPr lang="en-US" sz="1000" b="1" dirty="0"/>
              </a:p>
            </p:txBody>
          </p:sp>
        </p:grpSp>
      </p:grpSp>
      <p:cxnSp>
        <p:nvCxnSpPr>
          <p:cNvPr id="34" name="Straight Connector 33"/>
          <p:cNvCxnSpPr/>
          <p:nvPr/>
        </p:nvCxnSpPr>
        <p:spPr>
          <a:xfrm rot="5400000">
            <a:off x="5578928" y="2313214"/>
            <a:ext cx="533400" cy="0"/>
          </a:xfrm>
          <a:prstGeom prst="line">
            <a:avLst/>
          </a:prstGeom>
          <a:ln w="476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40"/>
          <p:cNvGrpSpPr/>
          <p:nvPr/>
        </p:nvGrpSpPr>
        <p:grpSpPr>
          <a:xfrm>
            <a:off x="5562600" y="2057400"/>
            <a:ext cx="533400" cy="457200"/>
            <a:chOff x="5257800" y="2514600"/>
            <a:chExt cx="533400" cy="4572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257800" y="2514600"/>
              <a:ext cx="533400" cy="4572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257800" y="2514600"/>
              <a:ext cx="533400" cy="4572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46"/>
          <p:cNvGrpSpPr/>
          <p:nvPr/>
        </p:nvGrpSpPr>
        <p:grpSpPr>
          <a:xfrm>
            <a:off x="8229600" y="1828800"/>
            <a:ext cx="544286" cy="391886"/>
            <a:chOff x="6618514" y="2667000"/>
            <a:chExt cx="544286" cy="391886"/>
          </a:xfrm>
        </p:grpSpPr>
        <p:cxnSp>
          <p:nvCxnSpPr>
            <p:cNvPr id="43" name="Straight Connector 42"/>
            <p:cNvCxnSpPr/>
            <p:nvPr/>
          </p:nvCxnSpPr>
          <p:spPr>
            <a:xfrm rot="10800000" flipV="1">
              <a:off x="6705600" y="2667000"/>
              <a:ext cx="457200" cy="3810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6618514" y="2906486"/>
              <a:ext cx="152400" cy="152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0" name="Picture 2" descr="F:\EWB\Biogas\thermomet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2484618"/>
            <a:ext cx="411091" cy="715782"/>
          </a:xfrm>
          <a:prstGeom prst="rect">
            <a:avLst/>
          </a:prstGeom>
          <a:noFill/>
        </p:spPr>
      </p:pic>
      <p:pic>
        <p:nvPicPr>
          <p:cNvPr id="61" name="Picture 2" descr="F:\EWB\Biogas\thermomet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200" y="2514600"/>
            <a:ext cx="387421" cy="674568"/>
          </a:xfrm>
          <a:prstGeom prst="rect">
            <a:avLst/>
          </a:prstGeom>
          <a:noFill/>
        </p:spPr>
      </p:pic>
      <p:pic>
        <p:nvPicPr>
          <p:cNvPr id="62" name="Picture 2" descr="F:\EWB\Biogas\thermomet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2514600"/>
            <a:ext cx="411091" cy="715782"/>
          </a:xfrm>
          <a:prstGeom prst="rect">
            <a:avLst/>
          </a:prstGeom>
          <a:noFill/>
        </p:spPr>
      </p:pic>
      <p:pic>
        <p:nvPicPr>
          <p:cNvPr id="63" name="Picture 2" descr="F:\EWB\Biogas\thermomet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438400"/>
            <a:ext cx="411091" cy="715782"/>
          </a:xfrm>
          <a:prstGeom prst="rect">
            <a:avLst/>
          </a:prstGeom>
          <a:noFill/>
        </p:spPr>
      </p:pic>
      <p:sp>
        <p:nvSpPr>
          <p:cNvPr id="65" name="TextBox 64"/>
          <p:cNvSpPr txBox="1"/>
          <p:nvPr/>
        </p:nvSpPr>
        <p:spPr>
          <a:xfrm>
            <a:off x="395536" y="4581128"/>
            <a:ext cx="763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But how can we concentrate the rays?</a:t>
            </a:r>
            <a:endParaRPr lang="en-US" sz="3200" dirty="0"/>
          </a:p>
        </p:txBody>
      </p:sp>
      <p:sp>
        <p:nvSpPr>
          <p:cNvPr id="66" name="TextBox 65"/>
          <p:cNvSpPr txBox="1"/>
          <p:nvPr/>
        </p:nvSpPr>
        <p:spPr>
          <a:xfrm>
            <a:off x="899592" y="5157192"/>
            <a:ext cx="4713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do this by reflecting the rays</a:t>
            </a:r>
            <a:endParaRPr lang="en-US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1403648" y="5589240"/>
            <a:ext cx="5452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 a material that is good at reflecting:</a:t>
            </a:r>
          </a:p>
          <a:p>
            <a:r>
              <a:rPr lang="en-US" sz="2000" dirty="0" smtClean="0"/>
              <a:t>________________</a:t>
            </a:r>
            <a:endParaRPr lang="en-US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4211960" y="3645024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Many rays!  </a:t>
            </a:r>
            <a:r>
              <a:rPr lang="en-US" sz="2000" dirty="0" smtClean="0"/>
              <a:t>So we need to concentrate these rays to get more heat</a:t>
            </a:r>
            <a:endParaRPr lang="en-US" sz="2000" dirty="0"/>
          </a:p>
        </p:txBody>
      </p:sp>
      <p:pic>
        <p:nvPicPr>
          <p:cNvPr id="30722" name="Picture 2" descr="http://ts4.mm.bing.net/images/thumbnail.aspx?q=1043750726791&amp;id=f9562dc60e07eb51be74efa0023cfa3b&amp;url=http%3a%2f%2fus.123rf.com%2f400wm%2f400%2f400%2fargus456%2fargus4560907%2fargus456090700130%2f5161009-tin-foil-texture-with-some-reflected-light-on-i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5373216"/>
            <a:ext cx="1524000" cy="1218046"/>
          </a:xfrm>
          <a:prstGeom prst="rect">
            <a:avLst/>
          </a:prstGeom>
          <a:noFill/>
        </p:spPr>
      </p:pic>
      <p:sp>
        <p:nvSpPr>
          <p:cNvPr id="49" name="Content Placeholder 3"/>
          <p:cNvSpPr txBox="1">
            <a:spLocks/>
          </p:cNvSpPr>
          <p:nvPr/>
        </p:nvSpPr>
        <p:spPr>
          <a:xfrm>
            <a:off x="179512" y="188640"/>
            <a:ext cx="6264696" cy="1224136"/>
          </a:xfrm>
          <a:prstGeom prst="wedgeRoundRectCallout">
            <a:avLst>
              <a:gd name="adj1" fmla="val 65498"/>
              <a:gd name="adj2" fmla="val -103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Lets look at how a solar cooker can concentrate the sun rays: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020272" y="3068960"/>
            <a:ext cx="15121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?</a:t>
            </a:r>
            <a:endParaRPr lang="en-US" sz="4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50" name="Picture 2" descr="MC9004382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Box 51"/>
          <p:cNvSpPr txBox="1"/>
          <p:nvPr/>
        </p:nvSpPr>
        <p:spPr>
          <a:xfrm>
            <a:off x="1403648" y="587727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Mirrors (or any other reflective material)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8" dur="5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8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900" decel="100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65" grpId="0"/>
      <p:bldP spid="66" grpId="0"/>
      <p:bldP spid="66" grpId="1"/>
      <p:bldP spid="67" grpId="0" build="allAtOnce"/>
      <p:bldP spid="68" grpId="0" build="allAtOnce"/>
      <p:bldP spid="49" grpId="0" build="p" animBg="1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206084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</a:t>
            </a:r>
            <a:r>
              <a:rPr lang="en-US" sz="2800" dirty="0" err="1" smtClean="0"/>
              <a:t>colour</a:t>
            </a:r>
            <a:r>
              <a:rPr lang="en-US" sz="2800" dirty="0" smtClean="0"/>
              <a:t> is good at absorbing energy?</a:t>
            </a:r>
          </a:p>
          <a:p>
            <a:r>
              <a:rPr lang="en-US" sz="2800" dirty="0" smtClean="0"/>
              <a:t>                             __________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6248400" y="3505200"/>
            <a:ext cx="1905000" cy="68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5400000" flipH="1" flipV="1">
            <a:off x="78867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75057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7124700" y="26289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743700" y="26289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53"/>
          <p:cNvGrpSpPr/>
          <p:nvPr/>
        </p:nvGrpSpPr>
        <p:grpSpPr>
          <a:xfrm>
            <a:off x="7543800" y="3505200"/>
            <a:ext cx="609600" cy="685800"/>
            <a:chOff x="5638800" y="4876800"/>
            <a:chExt cx="609600" cy="1066800"/>
          </a:xfrm>
        </p:grpSpPr>
        <p:cxnSp>
          <p:nvCxnSpPr>
            <p:cNvPr id="55" name="Straight Connector 54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59"/>
          <p:cNvGrpSpPr/>
          <p:nvPr/>
        </p:nvGrpSpPr>
        <p:grpSpPr>
          <a:xfrm>
            <a:off x="7086600" y="3429000"/>
            <a:ext cx="609600" cy="762000"/>
            <a:chOff x="5638800" y="4876800"/>
            <a:chExt cx="609600" cy="106680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5"/>
          <p:cNvGrpSpPr/>
          <p:nvPr/>
        </p:nvGrpSpPr>
        <p:grpSpPr>
          <a:xfrm>
            <a:off x="6477000" y="3505200"/>
            <a:ext cx="609600" cy="685800"/>
            <a:chOff x="5638800" y="4876800"/>
            <a:chExt cx="609600" cy="1066800"/>
          </a:xfrm>
        </p:grpSpPr>
        <p:cxnSp>
          <p:nvCxnSpPr>
            <p:cNvPr id="67" name="Straight Connector 66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066800" y="35814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rot="5400000" flipH="1" flipV="1">
            <a:off x="27051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22479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1866900" y="2705100"/>
            <a:ext cx="838200" cy="6096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51"/>
          <p:cNvGrpSpPr/>
          <p:nvPr/>
        </p:nvGrpSpPr>
        <p:grpSpPr>
          <a:xfrm rot="7281403">
            <a:off x="1147501" y="2519045"/>
            <a:ext cx="609600" cy="1066800"/>
            <a:chOff x="5638800" y="4876800"/>
            <a:chExt cx="609600" cy="1066800"/>
          </a:xfrm>
        </p:grpSpPr>
        <p:cxnSp>
          <p:nvCxnSpPr>
            <p:cNvPr id="38" name="Straight Connector 37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1"/>
          <p:cNvGrpSpPr/>
          <p:nvPr/>
        </p:nvGrpSpPr>
        <p:grpSpPr>
          <a:xfrm rot="7011715">
            <a:off x="689767" y="2570324"/>
            <a:ext cx="609600" cy="1066800"/>
            <a:chOff x="5638800" y="4876800"/>
            <a:chExt cx="609600" cy="1066800"/>
          </a:xfrm>
        </p:grpSpPr>
        <p:cxnSp>
          <p:nvCxnSpPr>
            <p:cNvPr id="73" name="Straight Connector 72"/>
            <p:cNvCxnSpPr/>
            <p:nvPr/>
          </p:nvCxnSpPr>
          <p:spPr>
            <a:xfrm rot="5400000" flipH="1" flipV="1">
              <a:off x="5524500" y="5600700"/>
              <a:ext cx="4572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5867400" y="5410200"/>
              <a:ext cx="2286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V="1">
              <a:off x="5905500" y="5219700"/>
              <a:ext cx="228600" cy="1524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5943600" y="5105400"/>
              <a:ext cx="304800" cy="762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6200000" flipH="1">
              <a:off x="6019800" y="4876800"/>
              <a:ext cx="228600" cy="228600"/>
            </a:xfrm>
            <a:prstGeom prst="line">
              <a:avLst/>
            </a:prstGeom>
            <a:ln w="47625">
              <a:solidFill>
                <a:srgbClr val="FFFF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1143000" y="4572000"/>
            <a:ext cx="3009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Light </a:t>
            </a:r>
            <a:r>
              <a:rPr lang="en-US" dirty="0" err="1" smtClean="0"/>
              <a:t>colours</a:t>
            </a:r>
            <a:r>
              <a:rPr lang="en-US" dirty="0" smtClean="0"/>
              <a:t> reflect light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791201" y="4495800"/>
            <a:ext cx="2597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Dark </a:t>
            </a:r>
            <a:r>
              <a:rPr lang="en-US" dirty="0" err="1" smtClean="0"/>
              <a:t>colours</a:t>
            </a:r>
            <a:r>
              <a:rPr lang="en-US" dirty="0" smtClean="0"/>
              <a:t> absorb light, it is then converted into heat.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796136" y="5445224"/>
            <a:ext cx="2823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</a:t>
            </a:r>
            <a:r>
              <a:rPr lang="en-US" b="1" u="sng" dirty="0" smtClean="0"/>
              <a:t>no</a:t>
            </a:r>
            <a:r>
              <a:rPr lang="en-US" dirty="0" smtClean="0"/>
              <a:t> rays are reflected</a:t>
            </a:r>
            <a:endParaRPr lang="en-US" dirty="0"/>
          </a:p>
        </p:txBody>
      </p:sp>
      <p:sp>
        <p:nvSpPr>
          <p:cNvPr id="46" name="Content Placeholder 3"/>
          <p:cNvSpPr txBox="1">
            <a:spLocks/>
          </p:cNvSpPr>
          <p:nvPr/>
        </p:nvSpPr>
        <p:spPr>
          <a:xfrm>
            <a:off x="395536" y="260648"/>
            <a:ext cx="6264696" cy="1224136"/>
          </a:xfrm>
          <a:prstGeom prst="wedgeRoundRectCallout">
            <a:avLst>
              <a:gd name="adj1" fmla="val 65292"/>
              <a:gd name="adj2" fmla="val -71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800" dirty="0" smtClean="0"/>
              <a:t>Now l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et’s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look at how a solar cooker can convert light energy into heat energy: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9512" y="1628800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light energy needs to be absorbed, it is then converted into heat energy.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755576" y="52292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rays are reflected</a:t>
            </a:r>
            <a:endParaRPr lang="en-GB" dirty="0"/>
          </a:p>
        </p:txBody>
      </p:sp>
      <p:pic>
        <p:nvPicPr>
          <p:cNvPr id="49" name="Picture 2" descr="MC90043820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3851920" y="242088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Black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9" grpId="0" animBg="1"/>
      <p:bldP spid="22" grpId="0" animBg="1"/>
      <p:bldP spid="81" grpId="0"/>
      <p:bldP spid="82" grpId="0"/>
      <p:bldP spid="46" grpId="0" build="p" animBg="1"/>
      <p:bldP spid="50" grpId="0"/>
      <p:bldP spid="52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155679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solar cooker traps heat by </a:t>
            </a:r>
            <a:r>
              <a:rPr lang="en-US" sz="2800" b="1" dirty="0" smtClean="0"/>
              <a:t>preventing convection 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62000" y="1981200"/>
            <a:ext cx="7087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Convection is when hot air particles travel to cool areas</a:t>
            </a:r>
            <a:endParaRPr lang="en-US" sz="2000" b="1" dirty="0"/>
          </a:p>
        </p:txBody>
      </p:sp>
      <p:sp>
        <p:nvSpPr>
          <p:cNvPr id="26628" name="AutoShape 4" descr="data:image/jpg;base64,/9j/4AAQSkZJRgABAQAAAQABAAD/2wCEAAkGBhMQEBQUEBQVFRUWFRUWFRYXFBgVFRQUFxQWFBcXFRcYHSgeGBokGhQSHy8gJCcpLCwsFR4xNTAqNSYrLCkBCQoKDgwNFA8PFSkYFBguKSkpKSkpKSkpKSkpKSkpKSkpKSkpKSkpKSkpKSkpKSkpKSkpKSkpKSkpKSkpKSkpKf/AABEIAK8BHwMBIgACEQEDEQH/xAAcAAEAAgMBAQEAAAAAAAAAAAAABQYDBAcCAQj/xABFEAABAwEEBQkFBQYGAgMAAAABAAIDEQQFITEGEkFRYQcTIjJCcYGRoVJiscHRI3KCkqIUM0Oy4fBTY4PC0vEVcxYkRP/EABYBAQEBAAAAAAAAAAAAAAAAAAABAv/EABgRAQEBAQEAAAAAAAAAAAAAAAARASEx/9oADAMBAAIRAxEAPwDuKIiAiIgIiICIiAiIgIiICIiAiIgIiICIiAiIgIiICIiAiIgIiICIqTpbykx2asdmpLNkTnHGeJHWPAeJ2ILJfmkMFij15309loxe87mt29+Q2rlN86XWu85RFAHMZXoxxkgke1I8U+QHqtewXJabykM9oeQw5yv2j2Ym7u6gHorrd13shYY7M3Ub23nrOpte7+/BQUs6DW1vSaWl25s3T88PipnQ3T2aCbmLc5zmdIaz6mSJzQTQnMjAjHGtF9vbTOGz1bZ6TSe3/CaeHtnuw4qiTWyS02j/ABJpCTQYVo0k4DKgb6Ij9IIiKqIiICIiAiIgIiICIiAiIgIiICIiAiIgIiICIiAiIgIiIC17db44IzJM8MY3NxNB/U8FE6UaYwWBvTOtIRVsTT0jxd7LeJ8Krls9ptl8z49VpyxEMIPzp3k92QSelXKJLbHczYw5kbjq4V52WuzDFoO4YnbuX24tCWxUfawHPzbCMQN3OEZ/dGHepq47hjsopANeQjpzOGzaG+y3+8VFX7poyCrLLSSXIynFjT7ntHjl35LKJm9r2iszQ60uph0Im9YjZQdkcSuf6RaYSWgUJEcOyNpwP3jm8+nBQN5XuXOc5zi+Q5kmuPE/JSeivJ9a7zcHn7OHbK8YEf5Te36DirmCEjllneI7OxznONGtaKvd3AZLsfJvyafsJ/aLSQ60FpDWjFsIdnj2nkYVGAqQK1qrJovoZZruZSBnTIo+V2Mj+87B7ooFOqkEREUREQEREBERARF5klDRVxAG8mg8yg9Ioe1aYWKL95aoG8OdYT5A1UXLyp3Y3/8ASD92OR3wagtiKjS8st3DJ8ru6Fw/mosJ5bLv3Tn/AEh83oL+ioDeWy7904/0h8nLYh5Y7tdnJI3vhf8A7QUF3RVWHlQux2VqaPvMkb6uaApay6UWOX93aYHV2CVhPlWqCURfGuBxGIX1AREQEREBEWG12tkTHPkcGsaKucTQAIMyoemPKU2CsVkIfLiHSZsjPDY93oOOSr+lvKHLa3cxYw5sbjq1APOTVwoAMWtO7M7dy9XBoYyCklrAdJm2HNrdxk2E8Mu/ZKIy5dFpLW79otbnNjcalzjWSY+7XZx8uFzJjgh7MFnZ6/Nzj4+Kx3ve8dmbzlpNSepEOs7w7LeP/S5ppFpM+0O1pjRo6kbeq0cBtO8n+iiJbSTTN0wMcNYoNuPSk4vO73R41VTssU1rlENlY57jsaMabycmt4mimNE9B7Ter9b91ZwcZCMDvEY7buOQ9F3LR3Riz2CLm7MwNGGs44ved73bT6DYAtQUzQ7kdhg1ZLdSaXAiP+Cw8Qf3h78OG1dHa0AUGAGS+oiiIiAiIgIi17feMVnjMkz2xsbm5xDR67eCDYXl8gaCXEADEkmgA4lcs0k5b2NqywR65y52UEN72xjpHxLe5c/tlvvC8zWV8kja5E6kQ7mijfSqJXZ745VLvs1Rz3OuHZhHOfqwZ+pUm9OXaU1Fms7GDY6VxefytoB5lVqx6D7ZpPwsH+4/RSsd12Wz5tYDvd0neR+iHUVadPr1tR6M0oG6FvNgeLBXzKjn3DbLQay6zjvlkqf1ElWeTSCJuDQT3DVHr9FqSaSu7LAO8k/CiUiLi0Gl7T2N7qn6LaZoKO1KfBg+ZXp9+zHtAdzR81gdecp/iO86fBSjbboPFte8/lHyWQaEQ+1J5j6KMNrec3u/MfqvJmd7TvMpRKHQiH2pPMfReH6DRbJHj8p+SjhO72neZXptseMnu/MfqlGw/QUdmXzZ9CtSbQeXY6N3fUfELYbeso/iO8TX4rOy/wCUZkHvaPlRKIyG7LdZjWEys4xSEfylSVj5S70spo+Vzh7M0Yd+qgd6raj0lPaYPA0+K2mX5C8UfUcHNqPSqtIlbp5djgLVZu90Lv8AY/8A5K73LyjWC10Ec7WvPYk+zdXcNbAnuJXL5bhss4q1ra74zQ+Qw9FD23QdwxheHe64UPmMEOv0cCi/N926TXjdhAa+RrB2H9OI8ADgPwkFXywcucZhPPQFswHR1XViceJPSYOFD3oV0O/b/hsURkndQZNaMXPO5o2n0G1civa/LVfE4YwEMBq2MHoMGWvI7aeJ7gN+Oz2a03vOZZXdEdaQ/u4256sY+XiTtV3u672Qs5qzNo3tOPWed7iorUuO4Y7GKR/aTHB0lMt7YxsHHbt3DBf+kzLHVraSWjdm2Pi/eeHw2x+kWmTYgYrGauyfMNm8R/8ALy3jnr7Q+WQRwh0kjzQUGs5zjsG88URnve+XPeXyOL5HZ19O4bgFddBeSh05FovEEMzZAahzxsMm1rfdzO2mRsOgHJayyas9sAktGbW9ZkJ4e0/3shs3noSo8QwtY0NY0Na0ABoAAAGQAGAC9oiKIiICIiAiLmPKbym/s+tZbE77XKWUfwvcZ7+89nvyCY035T4bvrFEBNaPYB6Ee7nHDb7ox7s1x+1Wq23tLryvL6HM9GKPgxuQ8Md6zXFosZftbRXVOIaSdZ9cauOYB8yp22XsyEakQBIwAGDW99PgEqNewaLwQDWlo8jMuwaO5uXnVZrTpAxuEY1uOTfDaoS02x8hq813DYO4LCoNy03tK/N1BubgPqtNEUBERAREQEREBERAREQEREAGmIW/Zr7lZt1hudj65rQRBY4L7ikGrINWuYdi0+P1WjeWh8cg1oDqHdmw/Tw8lFLZsd4vi6pw9k4g+GzwVow3Zftsut+r2CamN/SifvLdx4jHepq+OUA2qPm4W8wylZG61XOO0F3scNu3ctiG1xWpmo9oqc2n4tP9lVW/tGnWer2VdHv2s4O4cVfR5sdmmtszYLKwuc7dhhtc49lo2n/pdx0H5PobtZrYSWhw6cpGW9sY7LfU7dgFb5Fb3snNOgawR2rFzyTUztBwLSdja01NmeNSuoIYIiIoiIgIiICIiCocpemX/jrL9mft5ati90U6UlPdqKcSOK49otcXOnnpqkVJaDjruri51cxXzK3eUC8HXhe74weix3MM4BhPOH83OHwCkb2tIgiayPCo1W8GgU+g8URrXvfObIzwc4fAfVQiIsgiIgIvhNM1H2i/ImZHWPu5eeSCRRV2bSJ5wYA39R+novUd3W2fJkpB39BvrQKwTr5Wt6xA7yB8VgfekQzkb4GvwWrBoFaHdcxt73Fx9B81vRcnftz/AJWfVysGs6/IR2v0u+i8G/4t7vylSzOTyLbLIe4NHyKyDk+g9qXzb/xSFQwv+He78pXpt9wntebXfRS55PoPal82/wDFYn8nkWyWQd4afokK0mXlEcpG+dPithjwciD3GvwWKXk7PYmH4mEfAlaE2gtpZ1dR33X0P6gEglkVdlgtkHWbKAN41m+eIXqDSRw67QeIwP0UgsCLRs18RPw1tU7nYeuS3lAREQGuoahWG6r1Eo5uWhcRTHJ42g8fiq8vrXUNRgRkgXtYX2C0Mns5LQHB0bhjqPGOqd4pXPMVC71odpM28LIyduDurI32JB1h3Ygjg4LlAaLZZi12ZFDweMQfgV75Fb5dDbZLM7qytNBuliqf5df8oWh29ERFEREBERAREQfmrRV3OW173ZkSP8XOx/mKkdIH1mpuaPXH5rRu6L9lvOSJ2FJJov1HV86N81J6RwUe12winiP6H0TUxEIiLIKMt9+NjqGdJ36R3nb4LTva9i483FWlaEjNxyo2mz4qcuDQgAB9qFTmI64D75293mtZggLNYbTbT0QS3eejG3xy+JVku/QCNuM7y8+y3ot88z6KStmkEcQ1YgHUwFMGN4CmfgoK13nJL13Gm4YN8gtRKsDJbJZcGBjSPYbrO8XZ+ZWvPpWOwwni409B9VXURErLpLMctVvc2vxqtZ97zHOR3gafBaaKjM62POb3n8R+qxmV28+ZXlER7EzvaPmV7bbZBk94/EfqsKIN1l8zD+I7xofitqLSeUdYNd4U+BUQiKssGlTT12EcQa/RZJLPY7V1msLjw1H+eBKqyKDfvLk+Gdnf+F/ycB8Qq+82ixu1ZGkDYHYtP3SMPIqfsd8yxZOqPZdiPDaPBTlnvWG0t5uVoxza7Fp7jv8AIpFqtWC9mS4dV3snb3Hat5aOkOhhirJZqloxLM3M4tPaHqOK1bnvfXoyQ9Lsn2uB4/FY3FTCIigmtGn4vHBp+IWpcbuav2HV22lo8JBQ/wA5Uho3BRrnHaQB3DP1PotLQqL9qvyJzchK+T8MbSQfMM81rB+hAiIiiIiAiIgIiIOJcs2jzoLWy1xghs1A4jszMGHm1oPexyw2W0Nttnrke17kg+XyK7Hf9xx22zvgmFWvGe1rhi1zdxBoV+e7VZbRc9rdHKO/2ZY6nVew+fcag7UR9ngLHFrhQj+/JRd92zm46DN2HcNp+Xirs+OK2Rh7D3O2g+y4fJc/0wsr4pGteKdE0Ow47D4BQTOhFxAN/aJBia83XJrRgX95xA4Dist8X2ZSWsNGfz9/DgpO2/Z2EBmXNxtw3ENB/viqsts6IiKoIiICIiAiIgIiICIiAiIgIiIJ+478NRHKa1wa45g7AfqoPTS4hC8TRCjXnpAYar86jcDQ+I4rwrHf/Tu5xfnzbHfiq0/33qLiGu61c7G123I94z+vipCxWMyvDW+J3DeorQywPma8AUaHCrjkMMe84DBXG02uGwxY5nEN7Tz8hxyCw0waQ3i2zWfUZg5w1WDaB2nf3tKsvIho2WMktjxTX+yi+4DV7hwLgB+Aqk6LaOTXzbKuqIwQZnjAMZsYz3jiB4kr9C2OyMhjbHG0NYxoa1oyDQKABUZkREUREQEREBERAVX5QdDxeVlLW0E0dXQu96mLCfZcMOBoditCIPytZLbLZJTSrHNJa9jhtBoWvbvBr3KfnvaG2xhsjQHZFjsjXax3/RxV75WOT7nwbZZW1laPtmAYyNA67RteBmNoG8Y8estm5w6oIDj1QcA7gDkDurmqy6Fd92CWzc2011W6hBPSoOqQduAHiFTbwu98DyyQEHZhSo3hervv20WOQVBwza+uI3V3K6waTWK3MDJqMd7MlBQ+4/L1B4Kjn6K43loKB0oXGmY7Q+vxVftFwTMybrD3TX0zREci9SRFpo4EHiKfFeVUEREBERAREQEREBEWSKzuf1Gl3cCfggxopWzaNzPzAb3mp8gpmLRqz2cB1slA90mhPcwdJRUFctzPtMlGglo6x+Vd5Vk0ksTBEI5SADQuaDQBrcQHHiQMOC1rbygRxN5uxRAAZOcNVveGDE95IVcFmtNtcXvJIJqXu6LB3f0Cit52k7YY+bszR94ijW7Oi3b3n1UXdt3zW60sjZV8sjqVONN7nHY0CpPALFPZ264jhrI4kCoHXccAGNGyviV3bk10CF3Q85MAbTIBr7ebbmI2nyJO0jcAh6sWjlwR2GzMghGDRi6mL3nrPdxJ8sBkFJoijQiIgIiICIiAiIgIiIC5Nyk8lpcXWqwNqTV0sLRmcy+Ib9pbtzGOB6yiD803dfjHtEVrAcMg8ipH3to7x4rZteiDXCsD6VxAd0mnucMfiupab8lkNuLpYCIbQcSafZyn/MAyPvDHeCuSWuzW265ObnY5grgHdKN/Fjhh5Gu8Iyxxfttj/dmRrR7J12eLcR5hb0GnrjhPCx/vMJjf45g+S27BpRFJQOPNu97Lwd9aLfnu+KUVexjq7aCv5hilGmzSayyCji5nCRmsPNlfgF95iyS9UxH7rg0+VQfRYJ9EYXdUvb3Go9fqtCbQx3YkB+80j4VVolH6MxHqlw7nVHqFrv0UGyQ+LQfmoo6L2hvV1fwvp8aL5/4+2ty53wkr/uSpEk7RQ7JB+U/VeDoq/wBtvkVo1tw/xvIlP2i3f535P6K0b40Vf7bfIr03RQ7ZB4N/qo7nLcf8b8pHyT9ktzs+d8X0+aUSzdFGjrSO8GgfVfTdNlj67x+KQD0FFD//ABu1P636pK/VZ4tDH9p7B3An6KVY3jeVii6oa48GF3q76rDLpk0YRxH8TqDyb9Vmh0OjHXe93dRo+akLPcUDMo2k73dI+qUivf8An7ZPhFrNH+U3V839b1X2zaJyvOtK4NrnU67z37PVW1zg0Y0aB3AD5BQl4aVxswi+0dvyaPHM+HmpRmhuWz2Zuu+hp2n4+Qyr4VUPeF7yWt4hs7XEOOq1rRV8h3UGzh5rauPRe23vJVoPNg0MrujEzeG+0eAqd9M12nQ/QOz3az7Ma8pFHzOA1jwaOw3gPElFQ3J1yaNsIE9po60kYDNsIIyadr6Zu8BtJvyIiiIiAiIgIiICIiAiIgIiICIiAte3XfHPGY5mNkY7NrmhwPgdvFbCIOZaQ8iMElXWKQwu9h9Xx9wPWb5u7lRLw0GvOwEkRvc0dqE86w8S0Yjxav0QiJH5os+l0rTSRrXUz7Dh37PRSln0shd1tZneKjzb9F3G9dHLNah/9iCOTi5gLh3OzHgVUrz5FbDLUxGWE+6/Xb5SVPqE4KXDekL+rIw/iAPkcVtDHJZbdyESj9xao3cJI3M9Wl3wUNPyQ3nF1Gsf/wCuYD+fVSCURVe1XBeUHXbI3/WYfg8qPfeFrbm9/m0pCrwiorb5tJNBI79K2YYrfKaNMhr/AJjB/uCRKuNFhmtjGdd7W97gFFQcmt6zCpjNDtfaGU9HkqWsXIZanU52aGP7uvIR6NHqkVHWjSiBmTi8+6PmaBRVr0xecImBvF3SPgMviul3ZyG2VmM8ssp3CkTfIVd+pXC59D7HY8bPZ42O9ums/wDO6rvVODh92aEXleJBLHtYe3NWOMDe1pFT+FpXRtG+RmywEPtTjaHjHVI1Ygfu5u/EacF0NEI8RRNY0NaA1oFAAKADcAMgvaIiiIiAiIgIiICIiAiIgIiIP//Z"/>
          <p:cNvSpPr>
            <a:spLocks noChangeAspect="1" noChangeArrowheads="1"/>
          </p:cNvSpPr>
          <p:nvPr/>
        </p:nvSpPr>
        <p:spPr bwMode="auto">
          <a:xfrm>
            <a:off x="76200" y="-811213"/>
            <a:ext cx="2733675" cy="1666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0" name="Picture 6" descr="Frying Pan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354475" y="-26046113"/>
            <a:ext cx="2857500" cy="1743075"/>
          </a:xfrm>
          <a:prstGeom prst="rect">
            <a:avLst/>
          </a:prstGeom>
          <a:noFill/>
        </p:spPr>
      </p:pic>
      <p:pic>
        <p:nvPicPr>
          <p:cNvPr id="26636" name="Picture 12" descr="http://etc.usf.edu/clipart/63500/63526/63526_pan_l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419600"/>
            <a:ext cx="2513402" cy="1371600"/>
          </a:xfrm>
          <a:prstGeom prst="rect">
            <a:avLst/>
          </a:prstGeom>
          <a:noFill/>
        </p:spPr>
      </p:pic>
      <p:sp>
        <p:nvSpPr>
          <p:cNvPr id="26" name="Up Arrow 25"/>
          <p:cNvSpPr/>
          <p:nvPr/>
        </p:nvSpPr>
        <p:spPr>
          <a:xfrm>
            <a:off x="2286000" y="3124200"/>
            <a:ext cx="1066800" cy="1219200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 rot="5400000">
            <a:off x="4343400" y="2590800"/>
            <a:ext cx="1066800" cy="15240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 rot="10800000">
            <a:off x="5791200" y="3048000"/>
            <a:ext cx="1066800" cy="15240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 rot="16200000">
            <a:off x="4495800" y="4495800"/>
            <a:ext cx="1066800" cy="15240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295400" y="3733800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Hot air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562600" y="2590800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Warm air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57800" y="5638800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Cold air</a:t>
            </a:r>
            <a:endParaRPr lang="en-US" dirty="0"/>
          </a:p>
        </p:txBody>
      </p:sp>
      <p:pic>
        <p:nvPicPr>
          <p:cNvPr id="26638" name="Picture 14" descr="http://ts1.mm.bing.net/images/thumbnail.aspx?q=1082990207752&amp;id=f5b47c173625cf7bf86e0a925c406f0d&amp;url=http%3a%2f%2fimage.shutterstock.com%2fdisplay_pic_with_logo%2f73971%2f73971%2c1201237450%2c7%2fstock-photo-stainless-steal-saucepan-pot-884405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419600"/>
            <a:ext cx="2828925" cy="1514475"/>
          </a:xfrm>
          <a:prstGeom prst="rect">
            <a:avLst/>
          </a:prstGeom>
          <a:noFill/>
        </p:spPr>
      </p:pic>
      <p:sp>
        <p:nvSpPr>
          <p:cNvPr id="34" name="Oval 33"/>
          <p:cNvSpPr/>
          <p:nvPr/>
        </p:nvSpPr>
        <p:spPr>
          <a:xfrm>
            <a:off x="776208" y="4343400"/>
            <a:ext cx="3124200" cy="2057400"/>
          </a:xfrm>
          <a:prstGeom prst="ellipse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395536" y="260648"/>
            <a:ext cx="6264696" cy="1224136"/>
          </a:xfrm>
          <a:prstGeom prst="wedgeRoundRectCallout">
            <a:avLst>
              <a:gd name="adj1" fmla="val 65292"/>
              <a:gd name="adj2" fmla="val -71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Let’s now look at how a solar cooker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traps heat.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Picture 2" descr="MC9004382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allAtOnce"/>
      <p:bldP spid="24" grpId="0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/>
      <p:bldP spid="32" grpId="0"/>
      <p:bldP spid="33" grpId="0"/>
      <p:bldP spid="34" grpId="0" animBg="1"/>
      <p:bldP spid="1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0" y="2971800"/>
            <a:ext cx="3124200" cy="2667000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8"/>
          <p:cNvGrpSpPr/>
          <p:nvPr/>
        </p:nvGrpSpPr>
        <p:grpSpPr>
          <a:xfrm>
            <a:off x="5562600" y="1905000"/>
            <a:ext cx="3352800" cy="2094131"/>
            <a:chOff x="5562600" y="1905000"/>
            <a:chExt cx="3352800" cy="2094131"/>
          </a:xfrm>
        </p:grpSpPr>
        <p:cxnSp>
          <p:nvCxnSpPr>
            <p:cNvPr id="5" name="Straight Connector 4"/>
            <p:cNvCxnSpPr/>
            <p:nvPr/>
          </p:nvCxnSpPr>
          <p:spPr>
            <a:xfrm rot="5400000" flipH="1" flipV="1">
              <a:off x="5448300" y="21717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5905500" y="20193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6134100" y="24003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324600" y="3352800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Glass allows visible light to pass through </a:t>
              </a:r>
              <a:endParaRPr lang="en-US" dirty="0"/>
            </a:p>
          </p:txBody>
        </p:sp>
      </p:grpSp>
      <p:grpSp>
        <p:nvGrpSpPr>
          <p:cNvPr id="9" name="Group 35"/>
          <p:cNvGrpSpPr/>
          <p:nvPr/>
        </p:nvGrpSpPr>
        <p:grpSpPr>
          <a:xfrm>
            <a:off x="251520" y="3098307"/>
            <a:ext cx="5640501" cy="1634388"/>
            <a:chOff x="251520" y="3098307"/>
            <a:chExt cx="5640501" cy="1634388"/>
          </a:xfrm>
        </p:grpSpPr>
        <p:sp>
          <p:nvSpPr>
            <p:cNvPr id="4" name="TextBox 3"/>
            <p:cNvSpPr txBox="1"/>
            <p:nvPr/>
          </p:nvSpPr>
          <p:spPr>
            <a:xfrm>
              <a:off x="251520" y="3717032"/>
              <a:ext cx="30598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Glass blocks thermal radiation from escaping.</a:t>
              </a:r>
              <a:endParaRPr lang="en-US" sz="2000" dirty="0"/>
            </a:p>
          </p:txBody>
        </p:sp>
        <p:grpSp>
          <p:nvGrpSpPr>
            <p:cNvPr id="15" name="Group 8"/>
            <p:cNvGrpSpPr/>
            <p:nvPr/>
          </p:nvGrpSpPr>
          <p:grpSpPr>
            <a:xfrm rot="7078165">
              <a:off x="4500250" y="3033963"/>
              <a:ext cx="609600" cy="1066800"/>
              <a:chOff x="5638800" y="4876800"/>
              <a:chExt cx="609600" cy="106680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14"/>
            <p:cNvGrpSpPr/>
            <p:nvPr/>
          </p:nvGrpSpPr>
          <p:grpSpPr>
            <a:xfrm rot="694443">
              <a:off x="5282421" y="3250708"/>
              <a:ext cx="609600" cy="1066800"/>
              <a:chOff x="5638800" y="4876800"/>
              <a:chExt cx="609600" cy="1066800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9"/>
            <p:cNvGrpSpPr/>
            <p:nvPr/>
          </p:nvGrpSpPr>
          <p:grpSpPr>
            <a:xfrm rot="694443">
              <a:off x="3834620" y="3098307"/>
              <a:ext cx="609600" cy="1066800"/>
              <a:chOff x="5638800" y="4876800"/>
              <a:chExt cx="609600" cy="1066800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" name="Picture 2" descr="F:\EWB\Biogas\thermometer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4267200"/>
            <a:ext cx="533400" cy="928744"/>
          </a:xfrm>
          <a:prstGeom prst="rect">
            <a:avLst/>
          </a:prstGeom>
          <a:noFill/>
        </p:spPr>
      </p:pic>
      <p:sp>
        <p:nvSpPr>
          <p:cNvPr id="30" name="Content Placeholder 3"/>
          <p:cNvSpPr txBox="1">
            <a:spLocks/>
          </p:cNvSpPr>
          <p:nvPr/>
        </p:nvSpPr>
        <p:spPr>
          <a:xfrm>
            <a:off x="323528" y="188640"/>
            <a:ext cx="6408712" cy="1484784"/>
          </a:xfrm>
          <a:prstGeom prst="wedgeRoundRectCallout">
            <a:avLst>
              <a:gd name="adj1" fmla="val 65292"/>
              <a:gd name="adj2" fmla="val -71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85000" lnSpcReduction="20000"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 dirty="0" smtClean="0"/>
              <a:t>Finally l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now look at how a solar cooker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use the greenhouse effect to convert </a:t>
            </a:r>
            <a:r>
              <a:rPr lang="en-GB" sz="2800" dirty="0" smtClean="0"/>
              <a:t>the 30-40°C heat into 100 °C heat.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9512" y="177281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greenhouse effect is when light energy passes into a glass container and then is not able to leave. This trapped energy builds up and is converted into heat energy. </a:t>
            </a:r>
            <a:endParaRPr lang="en-GB" dirty="0"/>
          </a:p>
        </p:txBody>
      </p:sp>
      <p:pic>
        <p:nvPicPr>
          <p:cNvPr id="36" name="Picture 2" descr="MC90043820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0" grpId="0" build="p" animBg="1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 is a summary of the ways a solar cooker can work: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717032"/>
            <a:ext cx="2076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Concentrate rays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568" y="5661248"/>
            <a:ext cx="4241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Convert light energy to heat  energy</a:t>
            </a:r>
          </a:p>
        </p:txBody>
      </p:sp>
      <p:sp>
        <p:nvSpPr>
          <p:cNvPr id="6" name="Rectangle 5"/>
          <p:cNvSpPr/>
          <p:nvPr/>
        </p:nvSpPr>
        <p:spPr>
          <a:xfrm>
            <a:off x="5562600" y="3593068"/>
            <a:ext cx="1258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Trap heat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400" y="5955268"/>
            <a:ext cx="281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Greenhouse Effect</a:t>
            </a:r>
          </a:p>
        </p:txBody>
      </p:sp>
      <p:grpSp>
        <p:nvGrpSpPr>
          <p:cNvPr id="2" name="Group 33"/>
          <p:cNvGrpSpPr/>
          <p:nvPr/>
        </p:nvGrpSpPr>
        <p:grpSpPr>
          <a:xfrm>
            <a:off x="685800" y="1752600"/>
            <a:ext cx="3048000" cy="1828800"/>
            <a:chOff x="5562600" y="1143000"/>
            <a:chExt cx="3283021" cy="2087382"/>
          </a:xfrm>
        </p:grpSpPr>
        <p:grpSp>
          <p:nvGrpSpPr>
            <p:cNvPr id="8" name="Group 7"/>
            <p:cNvGrpSpPr/>
            <p:nvPr/>
          </p:nvGrpSpPr>
          <p:grpSpPr>
            <a:xfrm>
              <a:off x="6019802" y="1143000"/>
              <a:ext cx="1882534" cy="1824220"/>
              <a:chOff x="7183839" y="152400"/>
              <a:chExt cx="1632895" cy="1447801"/>
            </a:xfrm>
          </p:grpSpPr>
          <p:cxnSp>
            <p:nvCxnSpPr>
              <p:cNvPr id="9" name="Straight Connector 8"/>
              <p:cNvCxnSpPr/>
              <p:nvPr/>
            </p:nvCxnSpPr>
            <p:spPr>
              <a:xfrm rot="5400000">
                <a:off x="7810500" y="495300"/>
                <a:ext cx="533400" cy="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7391400" y="1295400"/>
                <a:ext cx="5334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7696200" y="1219200"/>
                <a:ext cx="5334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45"/>
              <p:cNvGrpSpPr/>
              <p:nvPr/>
            </p:nvGrpSpPr>
            <p:grpSpPr>
              <a:xfrm>
                <a:off x="7183839" y="152400"/>
                <a:ext cx="1632895" cy="1447801"/>
                <a:chOff x="6269439" y="1676400"/>
                <a:chExt cx="1632895" cy="1447801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6591300" y="2019300"/>
                  <a:ext cx="457200" cy="228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6934200" y="1752600"/>
                  <a:ext cx="98666" cy="486488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6553200" y="2362200"/>
                  <a:ext cx="533400" cy="228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5400000">
                  <a:off x="6972300" y="2857501"/>
                  <a:ext cx="533400" cy="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7124700" y="2628900"/>
                  <a:ext cx="533400" cy="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>
                  <a:off x="7124700" y="1943100"/>
                  <a:ext cx="457200" cy="762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rot="5400000">
                  <a:off x="7391400" y="2166254"/>
                  <a:ext cx="533400" cy="762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6400800" y="1676400"/>
                  <a:ext cx="43473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/>
                    <a:t>10%</a:t>
                  </a:r>
                  <a:endParaRPr lang="en-US" sz="1000" b="1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6269439" y="2039259"/>
                  <a:ext cx="396572" cy="1954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/>
                    <a:t>10%</a:t>
                  </a:r>
                  <a:endParaRPr lang="en-US" sz="1000" b="1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467600" y="1676400"/>
                  <a:ext cx="43473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/>
                    <a:t>10%</a:t>
                  </a:r>
                  <a:endParaRPr lang="en-US" sz="1000" b="1" dirty="0"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5400000">
              <a:off x="5578928" y="2313214"/>
              <a:ext cx="533400" cy="0"/>
            </a:xfrm>
            <a:prstGeom prst="line">
              <a:avLst/>
            </a:prstGeom>
            <a:ln w="476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5562600" y="2057400"/>
              <a:ext cx="533400" cy="457200"/>
              <a:chOff x="5257800" y="2514600"/>
              <a:chExt cx="533400" cy="457200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5257800" y="2514600"/>
                <a:ext cx="533400" cy="4572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5257800" y="2514600"/>
                <a:ext cx="533400" cy="4572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8229600" y="1828800"/>
              <a:ext cx="544286" cy="391886"/>
              <a:chOff x="6618514" y="2667000"/>
              <a:chExt cx="544286" cy="391886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 rot="10800000" flipV="1">
                <a:off x="6705600" y="2667000"/>
                <a:ext cx="457200" cy="3810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6618514" y="2906486"/>
                <a:ext cx="152400" cy="1524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0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01000" y="2484618"/>
              <a:ext cx="411091" cy="715782"/>
            </a:xfrm>
            <a:prstGeom prst="rect">
              <a:avLst/>
            </a:prstGeom>
            <a:noFill/>
          </p:spPr>
        </p:pic>
        <p:pic>
          <p:nvPicPr>
            <p:cNvPr id="31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458200" y="2514600"/>
              <a:ext cx="387421" cy="674568"/>
            </a:xfrm>
            <a:prstGeom prst="rect">
              <a:avLst/>
            </a:prstGeom>
            <a:noFill/>
          </p:spPr>
        </p:pic>
        <p:pic>
          <p:nvPicPr>
            <p:cNvPr id="32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0" y="2514600"/>
              <a:ext cx="411091" cy="715782"/>
            </a:xfrm>
            <a:prstGeom prst="rect">
              <a:avLst/>
            </a:prstGeom>
            <a:noFill/>
          </p:spPr>
        </p:pic>
        <p:pic>
          <p:nvPicPr>
            <p:cNvPr id="33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0" y="2438400"/>
              <a:ext cx="411091" cy="715782"/>
            </a:xfrm>
            <a:prstGeom prst="rect">
              <a:avLst/>
            </a:prstGeom>
            <a:noFill/>
          </p:spPr>
        </p:pic>
      </p:grpSp>
      <p:grpSp>
        <p:nvGrpSpPr>
          <p:cNvPr id="34" name="Group 57"/>
          <p:cNvGrpSpPr/>
          <p:nvPr/>
        </p:nvGrpSpPr>
        <p:grpSpPr>
          <a:xfrm>
            <a:off x="899592" y="4365104"/>
            <a:ext cx="2057400" cy="1295400"/>
            <a:chOff x="5867400" y="1524000"/>
            <a:chExt cx="2362200" cy="1676400"/>
          </a:xfrm>
        </p:grpSpPr>
        <p:sp>
          <p:nvSpPr>
            <p:cNvPr id="35" name="Rectangle 34"/>
            <p:cNvSpPr/>
            <p:nvPr/>
          </p:nvSpPr>
          <p:spPr>
            <a:xfrm>
              <a:off x="5867400" y="2514600"/>
              <a:ext cx="1905000" cy="6858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 flipH="1" flipV="1">
              <a:off x="7505700" y="17145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7124700" y="17145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6743700" y="16383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6362700" y="1638300"/>
              <a:ext cx="838200" cy="609600"/>
            </a:xfrm>
            <a:prstGeom prst="line">
              <a:avLst/>
            </a:prstGeom>
            <a:ln w="47625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/>
            <p:cNvGrpSpPr/>
            <p:nvPr/>
          </p:nvGrpSpPr>
          <p:grpSpPr>
            <a:xfrm>
              <a:off x="7162800" y="2514600"/>
              <a:ext cx="609600" cy="685800"/>
              <a:chOff x="5638800" y="4876800"/>
              <a:chExt cx="609600" cy="1066800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/>
            <p:cNvGrpSpPr/>
            <p:nvPr/>
          </p:nvGrpSpPr>
          <p:grpSpPr>
            <a:xfrm>
              <a:off x="6705600" y="2438400"/>
              <a:ext cx="609600" cy="762000"/>
              <a:chOff x="5638800" y="4876800"/>
              <a:chExt cx="609600" cy="10668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51"/>
            <p:cNvGrpSpPr/>
            <p:nvPr/>
          </p:nvGrpSpPr>
          <p:grpSpPr>
            <a:xfrm>
              <a:off x="6096000" y="2514600"/>
              <a:ext cx="609600" cy="685800"/>
              <a:chOff x="5638800" y="4876800"/>
              <a:chExt cx="609600" cy="1066800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5524500" y="5600700"/>
                <a:ext cx="4572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5867400" y="5410200"/>
                <a:ext cx="2286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V="1">
                <a:off x="5905500" y="5219700"/>
                <a:ext cx="228600" cy="1524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5943600" y="5105400"/>
                <a:ext cx="304800" cy="762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6019800" y="4876800"/>
                <a:ext cx="228600" cy="228600"/>
              </a:xfrm>
              <a:prstGeom prst="line">
                <a:avLst/>
              </a:prstGeom>
              <a:ln w="47625">
                <a:solidFill>
                  <a:srgbClr val="FFFF00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Group 69"/>
          <p:cNvGrpSpPr/>
          <p:nvPr/>
        </p:nvGrpSpPr>
        <p:grpSpPr>
          <a:xfrm>
            <a:off x="4572000" y="1447800"/>
            <a:ext cx="3505200" cy="1905000"/>
            <a:chOff x="9008533" y="1573696"/>
            <a:chExt cx="6231467" cy="4141304"/>
          </a:xfrm>
        </p:grpSpPr>
        <p:grpSp>
          <p:nvGrpSpPr>
            <p:cNvPr id="69" name="Group 68"/>
            <p:cNvGrpSpPr/>
            <p:nvPr/>
          </p:nvGrpSpPr>
          <p:grpSpPr>
            <a:xfrm>
              <a:off x="9008533" y="1573696"/>
              <a:ext cx="6231467" cy="3748636"/>
              <a:chOff x="9008533" y="1573696"/>
              <a:chExt cx="6231467" cy="3748636"/>
            </a:xfrm>
          </p:grpSpPr>
          <p:pic>
            <p:nvPicPr>
              <p:cNvPr id="59" name="Picture 12" descr="http://etc.usf.edu/clipart/63500/63526/63526_pan_lg.gi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372600" y="3733800"/>
                <a:ext cx="2513402" cy="1371600"/>
              </a:xfrm>
              <a:prstGeom prst="rect">
                <a:avLst/>
              </a:prstGeom>
              <a:noFill/>
            </p:spPr>
          </p:pic>
          <p:sp>
            <p:nvSpPr>
              <p:cNvPr id="60" name="Up Arrow 59"/>
              <p:cNvSpPr/>
              <p:nvPr/>
            </p:nvSpPr>
            <p:spPr>
              <a:xfrm>
                <a:off x="10668000" y="2438400"/>
                <a:ext cx="1066800" cy="1219200"/>
              </a:xfrm>
              <a:prstGeom prst="upArrow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Up Arrow 60"/>
              <p:cNvSpPr/>
              <p:nvPr/>
            </p:nvSpPr>
            <p:spPr>
              <a:xfrm rot="5400000">
                <a:off x="12725400" y="1905000"/>
                <a:ext cx="1066800" cy="15240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Up Arrow 61"/>
              <p:cNvSpPr/>
              <p:nvPr/>
            </p:nvSpPr>
            <p:spPr>
              <a:xfrm rot="10800000">
                <a:off x="14173200" y="2362200"/>
                <a:ext cx="1066800" cy="15240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Up Arrow 62"/>
              <p:cNvSpPr/>
              <p:nvPr/>
            </p:nvSpPr>
            <p:spPr>
              <a:xfrm rot="16200000">
                <a:off x="12877800" y="3810000"/>
                <a:ext cx="1066800" cy="15240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9008533" y="2733261"/>
                <a:ext cx="946092" cy="369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Hot air</a:t>
                </a:r>
                <a:endParaRPr lang="en-US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3944601" y="1573696"/>
                <a:ext cx="1183337" cy="369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Warm air</a:t>
                </a:r>
                <a:endParaRPr lang="en-US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3639800" y="4953000"/>
                <a:ext cx="1063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Cold air</a:t>
                </a:r>
                <a:endParaRPr lang="en-US" dirty="0"/>
              </a:p>
            </p:txBody>
          </p:sp>
          <p:pic>
            <p:nvPicPr>
              <p:cNvPr id="67" name="Picture 14" descr="http://ts1.mm.bing.net/images/thumbnail.aspx?q=1082990207752&amp;id=f5b47c173625cf7bf86e0a925c406f0d&amp;url=http%3a%2f%2fimage.shutterstock.com%2fdisplay_pic_with_logo%2f73971%2f73971%2c1201237450%2c7%2fstock-photo-stainless-steal-saucepan-pot-8844055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9144000" y="3733800"/>
                <a:ext cx="2828925" cy="1514475"/>
              </a:xfrm>
              <a:prstGeom prst="rect">
                <a:avLst/>
              </a:prstGeom>
              <a:noFill/>
            </p:spPr>
          </p:pic>
        </p:grpSp>
        <p:sp>
          <p:nvSpPr>
            <p:cNvPr id="68" name="Oval 67"/>
            <p:cNvSpPr/>
            <p:nvPr/>
          </p:nvSpPr>
          <p:spPr>
            <a:xfrm>
              <a:off x="9158208" y="3657600"/>
              <a:ext cx="3124200" cy="2057400"/>
            </a:xfrm>
            <a:prstGeom prst="ellipse">
              <a:avLst/>
            </a:prstGeom>
            <a:noFill/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106"/>
          <p:cNvGrpSpPr/>
          <p:nvPr/>
        </p:nvGrpSpPr>
        <p:grpSpPr>
          <a:xfrm>
            <a:off x="6019800" y="3962400"/>
            <a:ext cx="1905000" cy="1905000"/>
            <a:chOff x="5257800" y="3962400"/>
            <a:chExt cx="1905000" cy="1905000"/>
          </a:xfrm>
        </p:grpSpPr>
        <p:grpSp>
          <p:nvGrpSpPr>
            <p:cNvPr id="71" name="Group 104"/>
            <p:cNvGrpSpPr/>
            <p:nvPr/>
          </p:nvGrpSpPr>
          <p:grpSpPr>
            <a:xfrm>
              <a:off x="5257800" y="3962400"/>
              <a:ext cx="1905000" cy="1905000"/>
              <a:chOff x="7772400" y="1600200"/>
              <a:chExt cx="3810000" cy="3733800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7772400" y="2667000"/>
                <a:ext cx="3124200" cy="2667000"/>
              </a:xfrm>
              <a:prstGeom prst="rect">
                <a:avLst/>
              </a:prstGeom>
              <a:noFill/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79"/>
              <p:cNvGrpSpPr/>
              <p:nvPr/>
            </p:nvGrpSpPr>
            <p:grpSpPr>
              <a:xfrm>
                <a:off x="10287000" y="1600200"/>
                <a:ext cx="1295400" cy="1219200"/>
                <a:chOff x="5562600" y="1905000"/>
                <a:chExt cx="1295400" cy="1219200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 rot="5400000" flipH="1" flipV="1">
                  <a:off x="5448300" y="2171700"/>
                  <a:ext cx="838200" cy="609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  <a:head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 flipH="1" flipV="1">
                  <a:off x="5905500" y="2019300"/>
                  <a:ext cx="838200" cy="609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  <a:head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6134100" y="2400300"/>
                  <a:ext cx="838200" cy="609600"/>
                </a:xfrm>
                <a:prstGeom prst="line">
                  <a:avLst/>
                </a:prstGeom>
                <a:ln w="47625">
                  <a:solidFill>
                    <a:srgbClr val="FFFF00"/>
                  </a:solidFill>
                  <a:head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oup 84"/>
              <p:cNvGrpSpPr/>
              <p:nvPr/>
            </p:nvGrpSpPr>
            <p:grpSpPr>
              <a:xfrm>
                <a:off x="8559018" y="2793505"/>
                <a:ext cx="2057401" cy="1219201"/>
                <a:chOff x="3834618" y="3098305"/>
                <a:chExt cx="2057401" cy="1219201"/>
              </a:xfrm>
            </p:grpSpPr>
            <p:grpSp>
              <p:nvGrpSpPr>
                <p:cNvPr id="74" name="Group 8"/>
                <p:cNvGrpSpPr/>
                <p:nvPr/>
              </p:nvGrpSpPr>
              <p:grpSpPr>
                <a:xfrm rot="7078165">
                  <a:off x="4500252" y="3033965"/>
                  <a:ext cx="609600" cy="1066800"/>
                  <a:chOff x="5638800" y="4876800"/>
                  <a:chExt cx="609600" cy="1066800"/>
                </a:xfrm>
              </p:grpSpPr>
              <p:cxnSp>
                <p:nvCxnSpPr>
                  <p:cNvPr id="100" name="Straight Connector 9"/>
                  <p:cNvCxnSpPr/>
                  <p:nvPr/>
                </p:nvCxnSpPr>
                <p:spPr>
                  <a:xfrm rot="5400000" flipH="1" flipV="1">
                    <a:off x="5524500" y="5600700"/>
                    <a:ext cx="4572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"/>
                  <p:cNvCxnSpPr/>
                  <p:nvPr/>
                </p:nvCxnSpPr>
                <p:spPr>
                  <a:xfrm flipV="1">
                    <a:off x="5867400" y="5410200"/>
                    <a:ext cx="2286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1"/>
                  <p:cNvCxnSpPr/>
                  <p:nvPr/>
                </p:nvCxnSpPr>
                <p:spPr>
                  <a:xfrm rot="16200000" flipV="1">
                    <a:off x="5905500" y="5219700"/>
                    <a:ext cx="228600" cy="1524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 flipV="1">
                    <a:off x="5943600" y="5105400"/>
                    <a:ext cx="3048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 rot="16200000" flipH="1">
                    <a:off x="6019800" y="4876800"/>
                    <a:ext cx="2286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" name="Group 14"/>
                <p:cNvGrpSpPr/>
                <p:nvPr/>
              </p:nvGrpSpPr>
              <p:grpSpPr>
                <a:xfrm rot="694443">
                  <a:off x="5282419" y="3250706"/>
                  <a:ext cx="609600" cy="1066800"/>
                  <a:chOff x="5638800" y="4876800"/>
                  <a:chExt cx="609600" cy="1066800"/>
                </a:xfrm>
              </p:grpSpPr>
              <p:cxnSp>
                <p:nvCxnSpPr>
                  <p:cNvPr id="95" name="Straight Connector 94"/>
                  <p:cNvCxnSpPr/>
                  <p:nvPr/>
                </p:nvCxnSpPr>
                <p:spPr>
                  <a:xfrm rot="5400000" flipH="1" flipV="1">
                    <a:off x="5524500" y="5600700"/>
                    <a:ext cx="4572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flipV="1">
                    <a:off x="5867400" y="5410200"/>
                    <a:ext cx="2286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 rot="16200000" flipV="1">
                    <a:off x="5905500" y="5219700"/>
                    <a:ext cx="228600" cy="1524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 flipV="1">
                    <a:off x="5943600" y="5105400"/>
                    <a:ext cx="3048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 rot="16200000" flipH="1">
                    <a:off x="6019800" y="4876800"/>
                    <a:ext cx="2286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6" name="Group 29"/>
                <p:cNvGrpSpPr/>
                <p:nvPr/>
              </p:nvGrpSpPr>
              <p:grpSpPr>
                <a:xfrm rot="694443">
                  <a:off x="3834618" y="3098305"/>
                  <a:ext cx="609600" cy="1066800"/>
                  <a:chOff x="5638800" y="4876800"/>
                  <a:chExt cx="609600" cy="1066800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 rot="5400000" flipH="1" flipV="1">
                    <a:off x="5524500" y="5600700"/>
                    <a:ext cx="4572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flipV="1">
                    <a:off x="5867400" y="5410200"/>
                    <a:ext cx="2286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16200000" flipV="1">
                    <a:off x="5905500" y="5219700"/>
                    <a:ext cx="228600" cy="1524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flipV="1">
                    <a:off x="5943600" y="5105400"/>
                    <a:ext cx="304800" cy="762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16200000" flipH="1">
                    <a:off x="6019800" y="4876800"/>
                    <a:ext cx="228600" cy="228600"/>
                  </a:xfrm>
                  <a:prstGeom prst="line">
                    <a:avLst/>
                  </a:prstGeom>
                  <a:ln w="47625">
                    <a:solidFill>
                      <a:srgbClr val="FFFF00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pic>
          <p:nvPicPr>
            <p:cNvPr id="106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67400" y="5105400"/>
              <a:ext cx="381000" cy="663389"/>
            </a:xfrm>
            <a:prstGeom prst="rect">
              <a:avLst/>
            </a:prstGeom>
            <a:noFill/>
          </p:spPr>
        </p:pic>
      </p:grpSp>
      <p:sp>
        <p:nvSpPr>
          <p:cNvPr id="105" name="Content Placeholder 3"/>
          <p:cNvSpPr txBox="1">
            <a:spLocks/>
          </p:cNvSpPr>
          <p:nvPr/>
        </p:nvSpPr>
        <p:spPr>
          <a:xfrm>
            <a:off x="1259632" y="2204864"/>
            <a:ext cx="4392488" cy="2592288"/>
          </a:xfrm>
          <a:prstGeom prst="wedgeRoundRectCallout">
            <a:avLst>
              <a:gd name="adj1" fmla="val 65292"/>
              <a:gd name="adj2" fmla="val -71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GB" sz="2800" dirty="0" smtClean="0"/>
              <a:t>It’s now time for our second activity!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7" name="Picture 2" descr="MC9004382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2348880"/>
            <a:ext cx="2083296" cy="208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3070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3070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114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10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2390</TotalTime>
  <Words>495</Words>
  <Application>Microsoft Office PowerPoint</Application>
  <PresentationFormat>On-screen Show (4:3)</PresentationFormat>
  <Paragraphs>73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Theme2</vt:lpstr>
      <vt:lpstr>Solar Cookers &amp; Dryers Part 2</vt:lpstr>
      <vt:lpstr>Slide 2</vt:lpstr>
      <vt:lpstr>Slide 3</vt:lpstr>
      <vt:lpstr>Slide 4</vt:lpstr>
      <vt:lpstr>Slide 5</vt:lpstr>
      <vt:lpstr>Slide 6</vt:lpstr>
      <vt:lpstr>Here is a summary of the ways a solar cooker can work: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Cookers &amp; Dryers Part 2</dc:title>
  <dc:creator>Hannah</dc:creator>
  <cp:lastModifiedBy>Emma</cp:lastModifiedBy>
  <cp:revision>6</cp:revision>
  <dcterms:created xsi:type="dcterms:W3CDTF">2012-08-12T10:44:07Z</dcterms:created>
  <dcterms:modified xsi:type="dcterms:W3CDTF">2012-08-16T15:08:35Z</dcterms:modified>
</cp:coreProperties>
</file>