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7" r:id="rId2"/>
    <p:sldId id="258" r:id="rId3"/>
    <p:sldId id="259" r:id="rId4"/>
    <p:sldId id="260" r:id="rId5"/>
    <p:sldId id="268" r:id="rId6"/>
    <p:sldId id="261" r:id="rId7"/>
    <p:sldId id="262" r:id="rId8"/>
    <p:sldId id="271" r:id="rId9"/>
    <p:sldId id="272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B23BF-44BC-4C85-BEFF-83E40465EEF4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30FC8-3591-4A0B-828D-363E022CF9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Solar Bakery PRINCE India-- - YouTube.mp4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http://www.youtube.com/watch?v=KSqF84nOhqU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206794-F90D-4315-8AF8-D60FDAFA7219}" type="datetimeFigureOut">
              <a:rPr lang="en-GB" smtClean="0"/>
              <a:pPr/>
              <a:t>16/08/2012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E9F4428-8B11-4343-83E0-CF8CAAE970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Cookers &amp; Dryers</a:t>
            </a:r>
            <a:br>
              <a:rPr lang="en-US" dirty="0" smtClean="0"/>
            </a:br>
            <a:r>
              <a:rPr lang="en-US" dirty="0" smtClean="0"/>
              <a:t>Part 3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type="title"/>
          </p:nvPr>
        </p:nvSpPr>
        <p:spPr>
          <a:xfrm>
            <a:off x="971600" y="1412776"/>
            <a:ext cx="5040560" cy="2736304"/>
          </a:xfrm>
          <a:prstGeom prst="wedgeRoundRectCallout">
            <a:avLst>
              <a:gd name="adj1" fmla="val 72947"/>
              <a:gd name="adj2" fmla="val -5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2400" dirty="0" smtClean="0"/>
              <a:t>We are now going to learn how to build our own solar cooker! </a:t>
            </a:r>
            <a:endParaRPr lang="en-US" sz="2400" dirty="0"/>
          </a:p>
        </p:txBody>
      </p:sp>
      <p:pic>
        <p:nvPicPr>
          <p:cNvPr id="3" name="Picture 2" descr="MC90043820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9888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362200"/>
            <a:ext cx="539318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16200000" flipV="1">
            <a:off x="4533900" y="3619500"/>
            <a:ext cx="2362200" cy="2286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5943600"/>
            <a:ext cx="4254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</a:t>
            </a:r>
            <a:r>
              <a:rPr lang="en-US" b="1" dirty="0" smtClean="0"/>
              <a:t>Focus point</a:t>
            </a:r>
            <a:r>
              <a:rPr lang="en-US" dirty="0" smtClean="0"/>
              <a:t>, where the rays are concentrated to.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00200" y="3581400"/>
            <a:ext cx="1676400" cy="381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3400" y="4038600"/>
            <a:ext cx="160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Parabolic Reflecting material is used to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5229200"/>
            <a:ext cx="263245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Concentrate the Rays</a:t>
            </a:r>
            <a:endParaRPr lang="en-US" dirty="0"/>
          </a:p>
        </p:txBody>
      </p:sp>
      <p:pic>
        <p:nvPicPr>
          <p:cNvPr id="16" name="Picture 2" descr="F:\EWB\Biogas\thermomet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052736"/>
            <a:ext cx="411091" cy="976535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948264" y="1484784"/>
            <a:ext cx="185814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cooker can produce a temperature of over 200 °C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868144" y="2348880"/>
            <a:ext cx="864096" cy="673224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9512" y="1484784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 smtClean="0">
                <a:effectLst/>
                <a:latin typeface="Arial Black" pitchFamily="34" charset="0"/>
              </a:rPr>
              <a:t>Concentrator Type Cooker</a:t>
            </a:r>
            <a:endParaRPr lang="en-GB" sz="3200" dirty="0">
              <a:latin typeface="Arial Black" pitchFamily="34" charset="0"/>
            </a:endParaRPr>
          </a:p>
        </p:txBody>
      </p:sp>
      <p:sp>
        <p:nvSpPr>
          <p:cNvPr id="22" name="Content Placeholder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5987008" cy="1224136"/>
          </a:xfrm>
          <a:prstGeom prst="wedgeRoundRectCallout">
            <a:avLst>
              <a:gd name="adj1" fmla="val 79477"/>
              <a:gd name="adj2" fmla="val -18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2400" dirty="0" smtClean="0"/>
              <a:t>There are 2 different types of solar cooker the </a:t>
            </a:r>
            <a:r>
              <a:rPr lang="en-US" sz="2400" dirty="0" smtClean="0">
                <a:latin typeface="Arial Black" pitchFamily="34" charset="0"/>
              </a:rPr>
              <a:t>concentrator type </a:t>
            </a:r>
            <a:r>
              <a:rPr lang="en-US" sz="2400" dirty="0" smtClean="0"/>
              <a:t>and the </a:t>
            </a:r>
            <a:r>
              <a:rPr lang="en-US" sz="2400" dirty="0" smtClean="0">
                <a:latin typeface="Arial Black" pitchFamily="34" charset="0"/>
              </a:rPr>
              <a:t>box type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3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8776" y="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7" grpId="0" animBg="1"/>
      <p:bldP spid="18" grpId="0"/>
      <p:bldP spid="2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www.contracting-consulting-freelancing.com/site/wp-content/uploads/2011/01/Personal-Umbrel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55379">
            <a:off x="7753167" y="5593601"/>
            <a:ext cx="1212061" cy="1018132"/>
          </a:xfrm>
          <a:prstGeom prst="rect">
            <a:avLst/>
          </a:prstGeom>
          <a:noFill/>
        </p:spPr>
      </p:pic>
      <p:pic>
        <p:nvPicPr>
          <p:cNvPr id="2050" name="Picture 2" descr="p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752600"/>
            <a:ext cx="395500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4427984" y="1556792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sun changes position throughout the day so this type of cooker needs to track the sunlight.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4427984" y="2780928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user needs to be in the sun at all times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499992" y="3573016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It is good for cooking lots of food at the same time, e.g. in a hostel</a:t>
            </a:r>
            <a:endParaRPr lang="en-US" sz="2000" dirty="0"/>
          </a:p>
        </p:txBody>
      </p:sp>
      <p:pic>
        <p:nvPicPr>
          <p:cNvPr id="24578" name="Picture 2" descr="http://t3.gstatic.com/images?q=tbn:ANd9GcRLv2uFuD-fND4OIE9uabSucmbd9HJVDKuYeOOreLWYxvwDBwfCO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509120"/>
            <a:ext cx="2489198" cy="1866900"/>
          </a:xfrm>
          <a:prstGeom prst="rect">
            <a:avLst/>
          </a:prstGeom>
          <a:noFill/>
        </p:spPr>
      </p:pic>
      <p:sp>
        <p:nvSpPr>
          <p:cNvPr id="27650" name="AutoShape 2" descr="data:image/jpg;base64,/9j/4AAQSkZJRgABAQAAAQABAAD/2wCEAAkGBhQPDxQQDxIQEBAQDw8QEg4PDhAPDw8QFBAVFBUQEhIXGyYfFxklGRISHy8gIycpLiwtFR4yNTAqNScrLCkBCQoKDgwOGA8PGiklHx4pLSkpKSs0LCotNCwtKTUsKSksKiwvLSk1KSkpLTUpKSovLCkpKikpLCkpLSksKSksKf/AABEIAM4A9QMBIgACEQEDEQH/xAAcAAEAAQUBAQAAAAAAAAAAAAAABQECBAYHAwj/xABKEAACAgACBgUGCQgIBwAAAAAAAQIDBBEFBgcSITFBUWFxgVKRkqGxwRMUIjJCYnKi0RYjM0OCk8LSJERTo7Kz8PEIFRdUY3OD/8QAGgEBAAMBAQEAAAAAAAAAAAAAAAECAwQFBv/EACsRAQACAgAFAQcFAQAAAAAAAAABAgMRBBIhMVETBRUiQUJSYRQycZGhgf/aAAwDAQACEQMRAD8A7iAAAAAAAAAAAAAAAAAAAAAAAAAAAAAAAAAAAAAAAAAAAAAAAAAAAAAAAABmY2N0lVRHeusrqj12TjBeGfMJiN9mSDV8XtIwNfK12P8A8Vc5L0mkvWR121rDL5tV8u9Vx/iK80No4bLPast5Zz/SG0G2rSrwarzhG2qpVqqcpzVij+e31wis5ZL7LzMPGbaoRXyMLKT+tckvVFnPJa62YjSjxeShOyUd2Kbagq1nCK5Z8Y9PPMyyX6fDLu4bgbzMzkr010/l9Hg5lDard000vulOP4lk9q9/RRT6Vhb1auf9Bm8OoA5YtsFyfysLU/s2zj7UzNwu2Stv89hrYdtdkLPU90n1a+SeBzx9LowIDQ+vODxeUa7oqb/VW51T7kpc/DMnsy8TE9nJalqTq0aVABKoAAAAAAAAAAAAAAAAAAABFawaz4fR9XwuKtjXH6Medlj6oQXFsJiJtOoSpE6b1qw2CX9IuhCTWaqT3rZfZrXHx5HItYdr2JxsnVgU8JRydzyliJLv5Q7o8e01aFeTbblKcnnKybcpzfXKT5mM5fD1cHsy1uuSdfj5t61h2q33twwq+LVct/hLESXXnyh4ZvtNOtulZJzslKc3znOTnN98nxPJIuRnMzPd7OPBjxRqkLkUmy5Boq0YNtWZHwhuWwl0KyL+8ibdZHY2gpLSstjjHgXOAo4xT6+Pn4+8vaM2LwnVmeMqOwzSmRKYlHywxPaA10xWCaipu2pfqLW5RS+pLnH2dhHusOsmLTHZW9a5I1eNuxaua60Y5JRl8Hb00WNKef1Xyku7zGwHzy6MuK5rl1ruNr1d1+vw+ULW76+W7Y/lpfUnz8Hn4HRXN9zx8/s2Y+LFP/HWwRuh9YKcXHeplm0s5Vy4WQ749XauBJHRExPZ5FqzWdSAAlAAAAAAAAAAAALLbVCLlJqMYptyk0lFJZttvkjie0Ta9K/ewujpOFPGM8Us4zt641dMYdvN9i51taK92+DBfNbVW1a+7XKsDvUYTdvxSzTlnnTQ/rNfOl9VeL6DimKxl2kL3biLJ2TfzpyfJeTFckuxcDEwuEc3l/rvJ7D0KCyX+762ctrTbu+j4fhaYY6d/JRUordSySPZFCpLrMi5RCRekASK5FUi9IhCzdMa+Bm5GPaVkhI6P/Rx7vZw9x7SRjaNnnDLqbMsynupPdZkEi7IqkSgUS5QRcol26QhY6yyVR77pTdBtTC4mdUlOEpRlF5xlFtNPsZ0HVraDGzKrFtQnyV3KEvtr6L7eXcc/cCyVOfY+svW81no58/D0zR8Xfy7umVOTat6624Nqu1O2jlu5/KrXXBvo+q+HcdP0dpKvE1q2mSnCXSuh9Ka6H2M7KXizwc/DXwz17eWUADRzAAAAAAeGMxsKa5W2yjXXXFylOTyjFLpbPDTGmasHS7sRZGuuPS+bfRGK5yb6kcD2gbQ56Ss3M3VhYPOFGfyptcrLUub6lyXfxKWvFXTw/DWzT+PnL32h7SbNJSdGH3qsEny5TxDT4Ss6o9UfF8eWk0YVyeS5+rxPCeN8lLvfF+Y956XcVFVLdyit5y3ZOUsuLXDJLqRzTaZl9FijHiry1TeHwqgslxfS+t/ger4c/WavPSFkuc5eDyXqMedr62+9kbazliG2SxUFznBftxLP+Z1LnZHwzfsRqsUVG1fVltD05UvpN90H7zylrHX0Rm/RXvNdBG088p6Ws66K34zX4Fr1nl0Vx8ZNkGVG0c0ph6zT8iH3vxPXD6alOW7KMfmSlwbTzUW8vUQRm6NjnbFdcJ/5cwjnmJhLYXWCNdTklnZKSyrfFJZc95fgPywn/Zw9KRrpUrppvbYHrfZ0V1/f/Ep+V1vk1eaX8xBIuyJ1AnPyvu8mr0ZfzFHrhf1Veg/xIXItY0dGwR1tucc8qm0/lLcfTya4+Hm6yq1yt6YVPwmvea/VZuvPmuTXWnzRdOOT4PNdD7O3tKzCa63qWxR1zn01QfdKSPavXJfSqf7NiftRreFws7Xu1QnZLya4Sm/NFGx4DZrpG/5uEtin03btK++0/URFZnsm1sVP3TEM3DayVWyUHvR3uGcksl4pkxoPW34le3RbB8d2ymUsoWJdvLPqkvWuB54DYbjZcbbcNT2b87JLwUcvWTmG2Cr9ZjZN/UwyS88psvGPJvcOLLxPCzExNtx/bo2gdZKcbXvVSykkt+qWW/B9q6V2rgSpzXDbIZ4V/C4PH3Quhxgp1xdbfVLJ8E/9Zm76vYjEWYeMsZVGi/OSlXGamsk8lLNNrjz59XLkdlZt9UPBzUxxO8dtx/qTABdzhRlQBoP5EW6Tslfpdzr3ZSrpwmHtUa4QT/Sb6becuzJ8OPUvR7FtGf2NufX8avz/wARvQK8sNpz3+U6/EOa4zYLgZ/o7MVU+y2E15pRz9Zo2u+xuzR2HliqbvjNVbXwkHTuWVwf6zg2nFcM+WWeZ9BlJRz4PinwaZE0iV6cVkrPfb42fLrS6VyFVbk+Ccn0JLN+ZH09p7ZfgMZFqWHrpnLJ/D4aEabE888+CyefanzJ7RehacLXGuiquuMYxit2EVJpLLOUks2+1mfpOuePjW9PlXD6tYqz9HhcVPPycNdJedRM6GoGkHywOL8aJR9p9VAn0oV94X+UQ+Wls50j/wBjifQS95V7ONIr+o4j0E/efUgHpQj3hk8Q+WHs90iv6jiv3TZj3am46HzsFjEuv4ra16on1eB6MLR7Rv4h8e4jCTreVkJ1vqshKD9aM/Vyl2YqtJN808uOS3Gs31H1fdRGa3ZxjNPolFSXmZrktWacDg7q6E922/4WW9u552XwbimkvkroXQR6WlveG4616uEaN2Z6RxEYyrws1CSUlOyddUXFrNP5Uk8sidw2wzSEvnPC1/aulJ/dgzt2rEs8Dhn14XD/AOVEkyYxVZ29o5Z7acQo2A4j6eKoj9mqyftyJCr/AIf19PHP9jCpe2w6+C3p1ZTxuafqctp2B4dfPxWJl9mNMPamZUNhGB6bcW//AKVL2VnSATyV8KTxWb7pc7/6F6P8rFfv4/yGI9i9FGLw9lEHiKN+SxFOKtTSi18myG7FbzTz+S+DzXadPA5K+Efqcv3S8MJga6YqFUIVQXKFcIwivBI9sioLucAAAAAAAAAAAAAAAAAAAAAAAAAAAwNNxzon+w/NZF+4zzE0svzFnZCT83H3AYOpk89HYXsw9UfRju+4mSB1Gf8AQKl5Luh6GIsj/CTwAAAAAAAAAAAAAAAAAAAAAAAAAAAAAAAAAAAAAAMXSn6C3/02/wCBmUeOMhnXNdcJrzxYELqNLPBd2Kx8fNjrjYDWdn888LYvJx2N9d8p/wARswAAAAAAAAAAAAAAAAAAAAAAAAAAAAAAAAAAAAAAKSXAqANV2fP83io+Tj7fvU0z/jNqNT1DeU8fHqx0H6WBw34G2AAAAAAAAAAAAAAAAAAAAAAAAAAAAAAAAAAAAAAAAtnHNNdaa84Go6kvLF6QjmuN+Hmv3Crz/uzcDjux+zLSV8Xz+JQXPyLYx952IpS3NG2/EYvSvy7AAXYAAAAAAAAAAAAAAAAAAAAAAAAAAAAAAAAAAAAEPrdbKOAxDrk4T+AmozT3XFyW7vJ9GWfMiZ1G1qxzTEeXMdm35vT10OunFwy+ziV/KdmOE7OMM8PpqmMpKbnTcnNS303Kn4Xd3utLdz7Wd2McH7Xd7QjWWP4gABu88AAAAAAAAAAAAAAAAAAAAAAAAAAAAAAAAAAAjdZME78HiKo8ZWYe2MUue84PLLxyJIET1TE6nbgGyHDWWaUrlk9ymNs5pr5r+ClBdzznkd/POvDxjm4xjFyecnGKW8+t5c2ehTHTkjTfic85780wAA0c4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76200" y="-947738"/>
            <a:ext cx="2333625" cy="1962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9512" y="908720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 smtClean="0">
                <a:effectLst/>
                <a:latin typeface="Arial Black" pitchFamily="34" charset="0"/>
              </a:rPr>
              <a:t>Concentrator Type Cooker</a:t>
            </a:r>
            <a:endParaRPr lang="en-GB" sz="3200" dirty="0">
              <a:latin typeface="Arial Black" pitchFamily="34" charset="0"/>
            </a:endParaRPr>
          </a:p>
        </p:txBody>
      </p:sp>
      <p:sp>
        <p:nvSpPr>
          <p:cNvPr id="16" name="Content Placeholder 3"/>
          <p:cNvSpPr>
            <a:spLocks noGrp="1"/>
          </p:cNvSpPr>
          <p:nvPr>
            <p:ph type="title"/>
          </p:nvPr>
        </p:nvSpPr>
        <p:spPr>
          <a:xfrm>
            <a:off x="2987824" y="4581128"/>
            <a:ext cx="4536504" cy="1296144"/>
          </a:xfrm>
          <a:prstGeom prst="wedgeRoundRectCallout">
            <a:avLst>
              <a:gd name="adj1" fmla="val 58468"/>
              <a:gd name="adj2" fmla="val -323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2400" dirty="0" smtClean="0"/>
              <a:t>Here is a trial solar cooker made from an umbrella and tin foil!</a:t>
            </a:r>
            <a:endParaRPr lang="en-US" sz="2400" dirty="0"/>
          </a:p>
        </p:txBody>
      </p:sp>
      <p:pic>
        <p:nvPicPr>
          <p:cNvPr id="11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08776" y="414908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0"/>
          <p:cNvGrpSpPr/>
          <p:nvPr/>
        </p:nvGrpSpPr>
        <p:grpSpPr>
          <a:xfrm>
            <a:off x="2228528" y="1700808"/>
            <a:ext cx="3441700" cy="3429000"/>
            <a:chOff x="2286000" y="1676400"/>
            <a:chExt cx="3441700" cy="3429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1752600"/>
              <a:ext cx="3441700" cy="335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2" descr="F:\EWB\Biogas\light.jpe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62200" y="1676400"/>
              <a:ext cx="1676400" cy="1624325"/>
            </a:xfrm>
            <a:prstGeom prst="rect">
              <a:avLst/>
            </a:prstGeom>
            <a:noFill/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0"/>
            <a:ext cx="3096344" cy="764704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 Black" pitchFamily="34" charset="0"/>
              </a:rPr>
              <a:t>Box Type:</a:t>
            </a:r>
            <a:endParaRPr lang="en-US" sz="3200" dirty="0">
              <a:effectLst/>
              <a:latin typeface="Arial Black" pitchFamily="34" charset="0"/>
            </a:endParaRPr>
          </a:p>
        </p:txBody>
      </p:sp>
      <p:grpSp>
        <p:nvGrpSpPr>
          <p:cNvPr id="5" name="Group 51"/>
          <p:cNvGrpSpPr/>
          <p:nvPr/>
        </p:nvGrpSpPr>
        <p:grpSpPr>
          <a:xfrm>
            <a:off x="4788024" y="1412776"/>
            <a:ext cx="1978496" cy="1584176"/>
            <a:chOff x="5257800" y="1828800"/>
            <a:chExt cx="1978496" cy="2217847"/>
          </a:xfrm>
        </p:grpSpPr>
        <p:sp>
          <p:nvSpPr>
            <p:cNvPr id="16" name="TextBox 15"/>
            <p:cNvSpPr txBox="1"/>
            <p:nvPr/>
          </p:nvSpPr>
          <p:spPr>
            <a:xfrm>
              <a:off x="5257800" y="1828800"/>
              <a:ext cx="1978496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the outside reflecting lid. It 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5537448" y="3240157"/>
              <a:ext cx="72008" cy="806490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65"/>
          <p:cNvGrpSpPr/>
          <p:nvPr/>
        </p:nvGrpSpPr>
        <p:grpSpPr>
          <a:xfrm>
            <a:off x="179512" y="980728"/>
            <a:ext cx="2438400" cy="3042449"/>
            <a:chOff x="533400" y="2120280"/>
            <a:chExt cx="2438400" cy="3042449"/>
          </a:xfrm>
        </p:grpSpPr>
        <p:pic>
          <p:nvPicPr>
            <p:cNvPr id="19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" y="2264296"/>
              <a:ext cx="411091" cy="715782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914400" y="2120280"/>
              <a:ext cx="1981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cooker can produce a temperature of 150 °C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90600" y="3962400"/>
              <a:ext cx="1981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It can also cook food using boiling water at100 °C</a:t>
              </a:r>
              <a:endParaRPr lang="en-US" dirty="0"/>
            </a:p>
          </p:txBody>
        </p:sp>
        <p:pic>
          <p:nvPicPr>
            <p:cNvPr id="22" name="Picture 2" descr="F:\EWB\Biogas\thermometer.jpe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3400" y="3886200"/>
              <a:ext cx="411091" cy="715782"/>
            </a:xfrm>
            <a:prstGeom prst="rect">
              <a:avLst/>
            </a:prstGeom>
            <a:noFill/>
          </p:spPr>
        </p:pic>
      </p:grpSp>
      <p:grpSp>
        <p:nvGrpSpPr>
          <p:cNvPr id="9" name="Group 53"/>
          <p:cNvGrpSpPr/>
          <p:nvPr/>
        </p:nvGrpSpPr>
        <p:grpSpPr>
          <a:xfrm>
            <a:off x="5076056" y="2924944"/>
            <a:ext cx="2666999" cy="923330"/>
            <a:chOff x="5105400" y="3048000"/>
            <a:chExt cx="2666999" cy="923330"/>
          </a:xfrm>
        </p:grpSpPr>
        <p:sp>
          <p:nvSpPr>
            <p:cNvPr id="31" name="TextBox 30"/>
            <p:cNvSpPr txBox="1"/>
            <p:nvPr/>
          </p:nvSpPr>
          <p:spPr>
            <a:xfrm>
              <a:off x="6172200" y="3048000"/>
              <a:ext cx="16001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This is a glass lid that</a:t>
              </a:r>
              <a:endParaRPr lang="en-US" dirty="0"/>
            </a:p>
          </p:txBody>
        </p:sp>
        <p:cxnSp>
          <p:nvCxnSpPr>
            <p:cNvPr id="32" name="Straight Arrow Connector 31"/>
            <p:cNvCxnSpPr>
              <a:stCxn id="31" idx="1"/>
            </p:cNvCxnSpPr>
            <p:nvPr/>
          </p:nvCxnSpPr>
          <p:spPr>
            <a:xfrm flipH="1">
              <a:off x="5105400" y="3509665"/>
              <a:ext cx="1066800" cy="452735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0"/>
          <p:cNvGrpSpPr/>
          <p:nvPr/>
        </p:nvGrpSpPr>
        <p:grpSpPr>
          <a:xfrm>
            <a:off x="3779912" y="332656"/>
            <a:ext cx="3168352" cy="2376264"/>
            <a:chOff x="2917305" y="4203576"/>
            <a:chExt cx="3168352" cy="2376264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3061321" y="4851648"/>
              <a:ext cx="360040" cy="1728192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917305" y="4203576"/>
              <a:ext cx="31683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Its box shape is very good at </a:t>
              </a:r>
              <a:endParaRPr lang="en-US" dirty="0"/>
            </a:p>
          </p:txBody>
        </p:sp>
      </p:grpSp>
      <p:grpSp>
        <p:nvGrpSpPr>
          <p:cNvPr id="11" name="Group 58"/>
          <p:cNvGrpSpPr/>
          <p:nvPr/>
        </p:nvGrpSpPr>
        <p:grpSpPr>
          <a:xfrm>
            <a:off x="4648200" y="4495800"/>
            <a:ext cx="3877929" cy="722531"/>
            <a:chOff x="4648200" y="4495800"/>
            <a:chExt cx="3877929" cy="722531"/>
          </a:xfrm>
        </p:grpSpPr>
        <p:cxnSp>
          <p:nvCxnSpPr>
            <p:cNvPr id="42" name="Straight Arrow Connector 41"/>
            <p:cNvCxnSpPr>
              <a:stCxn id="44" idx="1"/>
            </p:cNvCxnSpPr>
            <p:nvPr/>
          </p:nvCxnSpPr>
          <p:spPr>
            <a:xfrm flipH="1" flipV="1">
              <a:off x="4648200" y="4495800"/>
              <a:ext cx="990600" cy="399366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638800" y="4572000"/>
              <a:ext cx="28873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It has a black bottom inside that</a:t>
              </a:r>
              <a:endParaRPr lang="en-US" dirty="0"/>
            </a:p>
          </p:txBody>
        </p:sp>
      </p:grpSp>
      <p:grpSp>
        <p:nvGrpSpPr>
          <p:cNvPr id="13" name="Group 59"/>
          <p:cNvGrpSpPr/>
          <p:nvPr/>
        </p:nvGrpSpPr>
        <p:grpSpPr>
          <a:xfrm>
            <a:off x="3059832" y="3810000"/>
            <a:ext cx="2426567" cy="2569587"/>
            <a:chOff x="3059832" y="3810000"/>
            <a:chExt cx="2426567" cy="2569587"/>
          </a:xfrm>
        </p:grpSpPr>
        <p:cxnSp>
          <p:nvCxnSpPr>
            <p:cNvPr id="46" name="Straight Arrow Connector 45"/>
            <p:cNvCxnSpPr/>
            <p:nvPr/>
          </p:nvCxnSpPr>
          <p:spPr>
            <a:xfrm rot="16200000" flipV="1">
              <a:off x="2895600" y="4495800"/>
              <a:ext cx="1905000" cy="533400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3059832" y="5733256"/>
              <a:ext cx="24265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It also has reflective internal walls to</a:t>
              </a:r>
              <a:endParaRPr lang="en-US" dirty="0"/>
            </a:p>
          </p:txBody>
        </p:sp>
      </p:grpSp>
      <p:grpSp>
        <p:nvGrpSpPr>
          <p:cNvPr id="14" name="Group 57"/>
          <p:cNvGrpSpPr/>
          <p:nvPr/>
        </p:nvGrpSpPr>
        <p:grpSpPr>
          <a:xfrm>
            <a:off x="4355976" y="4797152"/>
            <a:ext cx="4536504" cy="1726451"/>
            <a:chOff x="4355976" y="4797152"/>
            <a:chExt cx="4536504" cy="1726451"/>
          </a:xfrm>
        </p:grpSpPr>
        <p:sp>
          <p:nvSpPr>
            <p:cNvPr id="12" name="TextBox 11"/>
            <p:cNvSpPr txBox="1"/>
            <p:nvPr/>
          </p:nvSpPr>
          <p:spPr>
            <a:xfrm>
              <a:off x="5724128" y="5877272"/>
              <a:ext cx="31683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It has insulated sides and bottom to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12" idx="1"/>
            </p:cNvCxnSpPr>
            <p:nvPr/>
          </p:nvCxnSpPr>
          <p:spPr>
            <a:xfrm flipH="1" flipV="1">
              <a:off x="4355976" y="4797152"/>
              <a:ext cx="1368152" cy="1403286"/>
            </a:xfrm>
            <a:prstGeom prst="straightConnector1">
              <a:avLst/>
            </a:prstGeom>
            <a:ln w="349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5508104" y="2276872"/>
            <a:ext cx="269817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Concentrates the rays.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694017" y="5157192"/>
            <a:ext cx="344998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Converts </a:t>
            </a:r>
            <a:r>
              <a:rPr lang="en-US" dirty="0"/>
              <a:t>l</a:t>
            </a:r>
            <a:r>
              <a:rPr lang="en-US" dirty="0" smtClean="0"/>
              <a:t>ight to heat energy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211960" y="620688"/>
            <a:ext cx="178606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Trapping Heat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059832" y="6488668"/>
            <a:ext cx="246574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oncentrate the </a:t>
            </a:r>
            <a:r>
              <a:rPr lang="en-US" dirty="0"/>
              <a:t>r</a:t>
            </a:r>
            <a:r>
              <a:rPr lang="en-US" dirty="0" smtClean="0"/>
              <a:t>ays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7020272" y="6237312"/>
            <a:ext cx="128592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Trap Heat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934467" y="4077072"/>
            <a:ext cx="320953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dirty="0" smtClean="0"/>
              <a:t>ses the greenhouse </a:t>
            </a:r>
            <a:r>
              <a:rPr lang="en-US" dirty="0"/>
              <a:t>e</a:t>
            </a:r>
            <a:r>
              <a:rPr lang="en-US" dirty="0" smtClean="0"/>
              <a:t>ffect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876256" y="3501008"/>
            <a:ext cx="18341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Traps the Heat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156176" y="37890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t1.gstatic.com/images?q=tbn:ANd9GcQVyRf81zq5eiGQ4rK8EYn-oc7jd7zRqlTx-GYhZAzz8NR79O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74914"/>
            <a:ext cx="1783085" cy="178308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79353"/>
            <a:ext cx="3945756" cy="3634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F:\EWB\Biogas\light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896" y="1196752"/>
            <a:ext cx="1921918" cy="1760766"/>
          </a:xfrm>
          <a:prstGeom prst="rect">
            <a:avLst/>
          </a:prstGeom>
          <a:noFill/>
        </p:spPr>
      </p:pic>
      <p:sp>
        <p:nvSpPr>
          <p:cNvPr id="14" name="Title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3096344" cy="764704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 Black" pitchFamily="34" charset="0"/>
              </a:rPr>
              <a:t>Box Type:</a:t>
            </a:r>
            <a:endParaRPr lang="en-US" sz="3200" dirty="0">
              <a:effectLst/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933056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This type of </a:t>
            </a:r>
            <a:r>
              <a:rPr lang="en-GB" dirty="0"/>
              <a:t>s</a:t>
            </a:r>
            <a:r>
              <a:rPr lang="en-GB" dirty="0" smtClean="0"/>
              <a:t>olar cooker is good for cooking food using boiling water.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644008" y="249289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cooker is small and portable so it is easy to move to face the sunlight.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1268760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user must stand in the sun to use it.</a:t>
            </a:r>
            <a:endParaRPr lang="en-GB" dirty="0"/>
          </a:p>
        </p:txBody>
      </p:sp>
      <p:sp>
        <p:nvSpPr>
          <p:cNvPr id="21" name="Content Placeholder 3"/>
          <p:cNvSpPr txBox="1">
            <a:spLocks/>
          </p:cNvSpPr>
          <p:nvPr/>
        </p:nvSpPr>
        <p:spPr>
          <a:xfrm>
            <a:off x="2339752" y="5445224"/>
            <a:ext cx="5040560" cy="1124744"/>
          </a:xfrm>
          <a:prstGeom prst="wedgeRoundRectCallout">
            <a:avLst>
              <a:gd name="adj1" fmla="val 60427"/>
              <a:gd name="adj2" fmla="val -237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Here is box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type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solar cooker in use. As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you can see it is nice and compact.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8776" y="522920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MWHRecovery\My Documents\EWB FROM LUMSDES\EWB\Presentations\Solar Cooker\Photos from VA\DSC032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219200"/>
            <a:ext cx="3771900" cy="5029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4800" y="1981200"/>
            <a:ext cx="434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It has large parabolic dishes for use in indoor community kitchens.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79512" y="299695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 smtClean="0"/>
              <a:t>It tracks the sun’s movement using bike chains and a clock. It reflects the concentrated rays onto a fixed point. </a:t>
            </a:r>
            <a:endParaRPr lang="en-US" sz="2000" dirty="0"/>
          </a:p>
        </p:txBody>
      </p:sp>
      <p:pic>
        <p:nvPicPr>
          <p:cNvPr id="23554" name="Picture 2" descr="http://t2.gstatic.com/images?q=tbn:ANd9GcQCwixnSswOj8qf9VZv3Rdj-b0EU51uZhNCmH5iPWLKzMDyaQ1ML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293096"/>
            <a:ext cx="1762125" cy="1762126"/>
          </a:xfrm>
          <a:prstGeom prst="rect">
            <a:avLst/>
          </a:prstGeom>
          <a:noFill/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323528" y="188640"/>
            <a:ext cx="5040560" cy="1296144"/>
          </a:xfrm>
          <a:prstGeom prst="wedgeRoundRectCallout">
            <a:avLst>
              <a:gd name="adj1" fmla="val 72947"/>
              <a:gd name="adj2" fmla="val -5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Scheffler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Solar Cooker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</a:rPr>
              <a:t>is a type of concentrator  type solar cooker.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13595" b="20393"/>
          <a:stretch>
            <a:fillRect/>
          </a:stretch>
        </p:blipFill>
        <p:spPr bwMode="auto">
          <a:xfrm>
            <a:off x="2309739" y="1556792"/>
            <a:ext cx="6834261" cy="482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1700808"/>
            <a:ext cx="2304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Sometimes the concentrated sunlight enters a nearby kitchen directly to strike a cooking pot or frying surface.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9512" y="3861048"/>
            <a:ext cx="2448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Or sometimes it’s used to create steam which is transported by pipes to a nearby kitchen</a:t>
            </a:r>
            <a:endParaRPr lang="en-US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79512" y="188640"/>
            <a:ext cx="7056784" cy="1152128"/>
          </a:xfrm>
          <a:prstGeom prst="wedgeRoundRectCallout">
            <a:avLst>
              <a:gd name="adj1" fmla="val 57617"/>
              <a:gd name="adj2" fmla="val -166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diagram that shows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how a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Scheffler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cooker used for cooking keeps its focus on the cooking place as the sun moves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 descr="MC900438205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8776" y="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907268"/>
            <a:ext cx="3826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Cut food into smaller pieces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3212976"/>
            <a:ext cx="3342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increases the surface area of the food so that it will cook quicker.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3048000"/>
            <a:ext cx="413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Use minimum amount of water e.g. in rice</a:t>
            </a:r>
          </a:p>
          <a:p>
            <a:pPr lvl="1"/>
            <a:r>
              <a:rPr lang="en-US" dirty="0" smtClean="0"/>
              <a:t>this will decrease the amount of time it takes to cook.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7593" y="4902119"/>
            <a:ext cx="28878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not open the cooker for stirring as heat will escape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5934670"/>
            <a:ext cx="4067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time to cook may be longer than normal. Dependent on climate and sun.</a:t>
            </a:r>
            <a:endParaRPr lang="en-US" dirty="0"/>
          </a:p>
        </p:txBody>
      </p:sp>
      <p:pic>
        <p:nvPicPr>
          <p:cNvPr id="10242" name="Picture 2" descr="http://t1.gstatic.com/images?q=tbn:ANd9GcSWO4VuX9C9o1O4MW_rhyxi_NuGPGXDjTeewlVSHK2oWv_sET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94518"/>
            <a:ext cx="2057400" cy="1549008"/>
          </a:xfrm>
          <a:prstGeom prst="rect">
            <a:avLst/>
          </a:prstGeom>
          <a:noFill/>
        </p:spPr>
      </p:pic>
      <p:pic>
        <p:nvPicPr>
          <p:cNvPr id="10244" name="Picture 4" descr="http://t3.gstatic.com/images?q=tbn:ANd9GcTTu6Be40DR94ts-CM3259XtSeaTMUoP2mPf2H8ur-y6zbhOPg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742" y="4343400"/>
            <a:ext cx="2082258" cy="2275957"/>
          </a:xfrm>
          <a:prstGeom prst="rect">
            <a:avLst/>
          </a:prstGeom>
          <a:noFill/>
        </p:spPr>
      </p:pic>
      <p:pic>
        <p:nvPicPr>
          <p:cNvPr id="10246" name="Picture 6" descr="http://t0.gstatic.com/images?q=tbn:ANd9GcTMkdOZo-Yu5PfstcKdUdFzLs27pAMC9g30Rg6ihMnr3TFqDbb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980728"/>
            <a:ext cx="1295400" cy="2033562"/>
          </a:xfrm>
          <a:prstGeom prst="rect">
            <a:avLst/>
          </a:prstGeom>
          <a:noFill/>
        </p:spPr>
      </p:pic>
      <p:sp>
        <p:nvSpPr>
          <p:cNvPr id="10248" name="AutoShape 8" descr="data:image/jpg;base64,/9j/4AAQSkZJRgABAQAAAQABAAD/2wCEAAkGBhQSEBUUEhQUFRQWFh0YFxYXGBocHBgYGBgdHB8eFxcdHCgfHxwjHB0WIS8gIycpLCwtGR4yNTIqNSYrLSkBCQoKDgwOGg8PGi4kHyQpLC8tKiksNS4vKiksLCwsKiwvMCwsKSwpLCwpLC0sKSwpLDQsLCwpLCksNSwsLCksLP/AABEIALAAoAMBIgACEQEDEQH/xAAcAAACAgMBAQAAAAAAAAAAAAAABwUGAgQIAwH/xABJEAACAAQDBQUEBgcFBgcAAAABAgADBBEFITEGBxJBURMiYXGBMlKRoQgUI0JichUzkrHB0eEkQ4LC0hZTc5Pw8TVUY6Kys9P/xAAbAQADAAMBAQAAAAAAAAAAAAAABAUCAwYBB//EADMRAAEDAgQCBwgCAwAAAAAAAAEAAgMEEQUSITFBYRMiUXGBkdEGFBUjMlKxwTNCoeHw/9oADAMBAAIRAxEAPwBzYnisqnlNNnzFly1td2NgLmw+ZEelLWpNQPKdXRswyEMpHgRlFC36i+Czc7WmSz59/T+PpCC2U2JqK97SVAQGzzW9hfW2Z8BnGEkjY2lzzYDivQCdAupMY22oqW/b1UlCNV4wXyNvYF218Ip9Rv8AMNUi31h7nMiXoL65sDbXTpFaotxNMAO1nznbnwBUHoCGPzz8IK/cTTlfsZ81G5cYVx6gBT8/QxG+PUObLmPfY2W7oH22TS2Z25o68f2WcrsBcobq4Hihz9RlE/eOTcf2ErsNftbMVU3WfJLWXoSRZkPibQwN2O+5uPsMTmAhvYqCALE/dm2y4ejWy0OWYsRSslbnjNxyWkgjQp5wRij3FxpGUbF4llt1vJqZNb9Qw+nE2p4A5d8wAV4u6mV7CxuTblYxS6l9pp5N2mSwb5K0qWM8rC2fzjY22qp+G7QTav6s86XNlWS3EAboFNnCsLgjMW0PiDHtL36SePhmUs5Bz7ykjzU2iRXT10b7U8Yc22/G/mFuY1hHWKhqjBtopB4ln1Ez8k/jtfLNWP8AOPTB972JUE8S8RR5su9mWYgWYB1R7AE+BuD1GsXKk3tYbM/vin50YfOxESeKzqWuoZx45c6T2btxAhuEhGIbqGGt8jlEuPGauJ4bUw2BNrgEeoW0wsI6pVt2c2hk1tOk+Q3EjehU81YcmB5RLQmvo3u/1erBB7PtUKnlxlDxZ+Ql/EQ5THVpRfCYoG1O+Glpm7KnBrKg24ZcnNbkXHFMAI9FDGIDeBtrNr6n9FYa9r3FTPGiqPaVWHIZhranujnEtshsHT4en2Y45p9qawHEfAe6NMhrbOJOI4pFRCx1cdh69i2xxF/cq7V7c7QzTxSaFJKclKgnQHMuw/cNYgdod8WJrIm01VTpJmTE4RM4XRgpyYqCSDcXFxoSfCHJaNLFcGk1Msy58tZiHkw08VOqnxBBiBD7TPz/ADWDLy3/ANpg0otoUuPo8YnUNUVEouzU6ygxVmJCzC9hw30uC9+tvCHwI5gx/CKnAa5Z1K7dkxujHRgDcypoGRsPiMx4dB7G7VS8Qo5dRLy4hZ0vfgmD2lPkdDzBBjsIZWTMEjDcFJkEGxSl3lVc3FcZTDZRKyac3mH8Vrux/KpCqOpPWGRhuHS5EpZUpQktBZQPDmepOpPM3hf7spQmYlilRfivOKK3Ihpsxj8kl+hhlRw/tFVOfP0HBtvMp+nYMt0QQQRzKaXx0BBBAIIsQRcEeIhWbwt06Mhn0KBXUXeQvssoGsscmGttDysdWfU1Ky1Luyoqi5ZiAAPEnKF/tPvelIRKoB9ZntkrAEoGOlha7t4D+kWcJ98bKDTA8+zx4ftLzZLdZTe4zbNqqkamm/raXhUH3pRyW/itivkFhnwmd1Ow1bR1cyuq+ykS3lvxyyQD3iGuQO6igi+Z8IseO78cOpiVV3qGBtaStx+2xCn0Jj6UpqYJEJna/DJQ2oldoiMs6lvwsoYFgHUEgi1+4M40K76Q9TMNqWiQa3Ls0zyNlC2+cU3E9rMRqa5K0ylE5ECKAh4AM/usx9484WqRmicwGxINtV4JGMcC4q2bV7N0zYphtMshFWbMPaKi8JZLqLEjlYN84sGP/R/kOxainvT8WRRgXQg8geIMB4Et5QtZ+0WI/XZFY8tGmyB3AFHD972lB17x+UXeg39Var9vh4duqO0seqlH/eI00Leip2xvcCRvrfih88b3EtI800ti9lZeH0cunl2JXN3AtxudWI+XgAI8d4eI1EnDpzUkuZMnFeFezFynFkXsM+6LnK5vaKFS/SMk3+3o56EahXR87/i4OXzytzi3YBvZw6s4VSeJbtkJc7uG/gT3T6GH16lPubxyjp+0Sc/Z1MxgAziy8I0QPyN73Bty6Q5QY1Nrd2VFiI4pkvgmnSdKsrH82RDjzBhdVuyeKYH36NzV0ags8sj2LZsTLBJAyvxIfMZRzOKYGap5mjd1uw7eB4JmKfKLFNGCKjslvMpa6yX7Gef7pyMz+BtG8sj4Rbo4menlp3ZJG2Kea8OGirm8LBxU4bUIdVQzFPQygW/cGHrFX+jdiTEVcg34QZcweBPEp+ICfsxddrqkS6CqY6CRM/8AchUfMiKN9Gyk71bMzsBKQdCSZhOfhZf2o7T2Zc407wdg7TySVTbMFlut4ZeI4rJGRE64H4UmzV/zJ8YZsLrbGSuGbRSKq4WTWKVmnQK2SsSdLXMtifMxf6qsSUjPMYIii7MxsAPOJHtDTuFXmA+oC3eNLLdTuGSy9oqm2O8WmoAVJ7SfylKcx+drEL8CfAxSdqN7E6pmfVsMR7seETALzHP/AKafdH4jn+WJzYzchLSW1TizXYqSZZbuywQbtNmc2Az1sLZ35NYd7PF1pKnQfbx8exYSVHBqqGEYdX7R1R45gSQhHHY9yUDewSVe7MbNYnWxucou8+twvZtGWSPrFaepUzADoHcC0pbHQC56HknMCqamVNmCjmupdTLd0JAZD1J0BsCOYidwjZtZXeezv8h5Dr4x1T5YqVuVotyCkVNYyHVx17F9x3H8RxViZ8wpJJylC6ywNR3NWOQza8Y0Gy0pM3+0bx0+H8/lExMmBQSxAA5mIsY4Zr9nSynnzDoFBt687fARPM9RUGzBYcvVRjU1VUbRiw5eqlJcoKLKAB0AtGUZ0O7rFZ5BmNLpl8WBOnurfPzIiVbcpNOuIvf/AIJ//aPRhzzq5yyGFSO1c4KHgiYG5WcB3cRe/K8k6/8AOP7o06jdZiaXMqqkzfBuJSfitvnAcNfwIQcJk4OCj5tMre0qt5i8RNXspJb2QUPhp8DHrXtXUZtV0rBdS4B4bXtcMLp8Y9qLGpU0d1hf3Tkf6xqMVRBqNuS0OhqqbUXtyWGD43iWGWNPOaZJU3Mo95LXzBQ+yD1UiJHbrfZMrqMU8qUZBe/bni4uJeSo2Rsc+K45AaXj7EdiuCS54zHC/Jhr69YYhxDhJ5punxQ7SjxCnNjNyy12Eie0xpVRMdmlki69mO6Ay35kMeIaA6GPQ49iuCMJdfLNRTXss25bL8M7kfwv/wBvuwe9abhxSkxAF6cd2XOUd6WvS1u8g/aHjpDyltKqZIIMudJmL4MjqfDMEQ/NBFUsyyAOCuxyf2YUid4m8STWUSSKMszz3AdOE8ShSLKRzLPwgWvex8Ia+7bY84dh6SWsZjEzJpGnGwGWufCAFvztEXs/uZpKSvarQs1jeTKPsySRmb3u3Phvp46xfxGFJSR0kfRx7Xus3vLzcqp7y9j/ANI4fMkr+tX7SV/xFBsL/iBK+sKTC92+MYiqSax2p6eR3R2uZNvdQHvkDIMxAtoY6HtARDJY0kEjbbksLqs7MbGUeGSSJKBLL9pOcjjYDMl3ysvOwsBbSE3vA3gTcWnmmpiyUaHNtDNtlxN+H3U9TnpYd9u2TzJgwumOZAaoYdDmqfuY9bqOsVDD8PWSgVfU9T1hWqqRCLDcpCtqxA2w+orOhollIEQWHXqepjVxDGAjBEBmTmyVFBJJOlwP3DOMqWln4jONPRgAL+tnEkKg8wDrY5C5NjbIGGrsbsBIw9O79pOPtTmGZzOSi54RbkCb8yb2CkFEX9eXySNNh5k+ZPx4eqqOzu6aZPCzcSdxc3FMmVh+NuRPRfjyDKwzCJNMnBIlJKXogtf8x1Y+JvG2YIrBoaLBW2tDRYIgggEerJEEVDDN4CTcVn0JCAJlKcE3d1HfU8r62AH3TrFvgQiKxtPu6pK7N07OZ/vZVlbX72Vm9RFnggQkJjuzdbhWcz7emvYTFBsvg3NCemYPUx9w3Fpc8dw2I1U6/CHvNkK6lWAKsOFgRcEHUEcxa+UJjeTu4FEBWUIKy1t2iAk9mcrMvPgJyIOhtrfupz0bJdRoVPqaCObUaFatdRrNQo4uD8j1HjHpsDt1OweoEieS9HMbPX7O59tP8y89dY0MDxgT0zsHX2h/EeEbdZRrNQo4uD8R4jxibDM+meWP2UmnqH0khjftx9V0jTzw6hlIKsAQQbggi4IPQiPWEtub24mS536MqmuAP7M51y+5c8rZr0sR0s6BF0EEXC6UEEXC+xD7W7QpQ0c2pfMS1uF95zkq+rWES5hH7/cbabUU2Hyzl+tmDqzEqt/JQx/xDpATYXKCbC5VJwIPNaZVTiWmzmLFjzvqfX9wjb+pza2pWjp8mbOa/JEFrk29PUgc4924ZUr8KL8gP6fOLluawwCkmVTC8yomtc9EQ2A8uLiPw6CJNO3p5jK7YbKHSN95ndM7YbfpXLA8ElUkhJMleFFHqx5sx5sbdOfLIRvwQRXV1EEEECERq4pXrIkTJz+zLRnPkoJ+enrG1GE6QrqVdVZWyKsAQR0IORgQuT/r0xp5nAt2rTO0DLe/GW4ri2d7x0xsTjrVlBJnuAHZbPbTiUlTbpe17eMUatoZUrammWVLWWDJ4iEVVHFwOLgLle1uUNS8CEQQQQIRGE+SrqyOAysCrKdCpFiD56RnBAhc57U4E2E4jwi5ksOKWespjax8VOR8gecTqNcXGhzHkYu+97Zv61h5mKPtKe8xepT74v5Wb/CIW+ztTx0ydV7p9IlYjGLB6i4rCMokHcvHaKnYBJ8olZklgwYaixuCPEHP4x0TsRtKK+hk1AsC62dfdmLkw8ri48CIRzICCDmDkR1ES+4vaU09XOw+Ye7MYvK8JijMf4ksfNPGM8PlzNLDwWWFT5mGM8PwnxHM20FcanHaua2kt2Rc72Es9mLXHgT6mOmTHK2CHin1TE3YzmuTrm7H5mGat2WFxTla7LA4ra2ha1NMt0/iIaW6v/wim/K3/wBjQsMbW9NN/LDL3Szw2EU9vu8anzDmFsO/jPelMJ/iPf8ApXCCCCKSroggggQiCCKlt5t7IoZLp2n9pZCJaKAxUkWDsNABrYnO2kCFVsZxen/2opz2gHBL7OYx9kTCrgLfQZMgPQ3hrRyYKKdNbiCTJjOb3CsxZmPW2ZJ+MdPbKUk2VQ08ue3FNWUocnrbQnqosvpAhSsEEECEQQQQIXxhcZ5jn4+Yjn2TSinxGrpl9hJjcI6ANkL+Rt6COg4Q+OENjtaV0vb1soPzharF4XJStAMDrraiEo5jSsbpXXUz5PzcKfkTE3eK5iUtmxGmCe0XlBc7ZmYAM+Wds4lYebS+CiYWfn25FdZGOWsNk9nWVsu9ys9hpa4WY4vb/rWOpTHMm1NF9Ux6pQ3CzHLrcWuJvf8AhxEj0itVNLonAK3WML4HAdn4WxVyeOWy9VI9bf8AaLFuJxK9NPpye9LmcYB91xY5fmX5iIKIXC8V/RuKpUEHsmvxgc0cWa3Ug528InYdJYlh4qXhMoBdGeOq6HgjCTOV1DIQysAVIzBBzBHhpGcWVfWviFekmU82a3DLRSzN0A8OvzjQwfaumqaX6ykxRKHtlyFMsjUTL6EfO4te4hd79NpSolUaH2h2s0DoD3FPhcFvRYXWxlFLqK2TTz2cSZswBwrcPEbHhv65X1zgQmpie8Gor5ppcHQn36phYIL6rcd0Ze0cznYZXMzsvutpqb7ScBVVBN2mTRxC591T+9rnxEWjC8KlU0sSpEtZaD7qi2fU9Tpmc/lG3AhEEEECEQQQQIRBBBAhYzHCgkmwAuT0A5+Uc/YZWfWaiqqj/ezSR4Le4Hw4YZu9Xan6rRmUmc+pBlqAcwpFma3kSo/NC9wui7KSqcwM/M6whXyZY8vEqXicuSLLxK240NjaX6ztDTqQSsuZxG3LslLXPhxARsVtWJUtnbQD4+H/AF1i6bhNkWVJmIThZ53dlX/3d7s3+JgAPBT70LYdHqX+CUwmI3c/wThMIj6RGCFJ9NWKD3gZTnkGQhkv4kF/2IfEQe2ey6YhRTKZzbjF0a1+BxmrW89fAmLCvpCUVUJktXH3h8DzEeWLYaJ0sqddVPQxGYRKmUlTNo544XRiLH3h7vVSMwefrE/HOTMdTy6eC5KojdSz9XvCk9z+2ZUnD6lrEfqCx53zl3+ajzHSzbjnrGsB7X7SXlNFiCDa5HjyOlotm7/eiyMKXEWIa/2c5/E+zNPTPJ/Q9YtwTtmbcb9i6OmqWTtuN+IVm2n3WU1dUmomzJysVVSqFbWUWFrqSI8sO3PUMl0de2LowZWMzmpuMgLcovEEMJpEEEECEQQQQIRBBBAhEaONY1KpJDzpzBUQX5XY8lUXzY8h/ImIbbLb+RQLwn7WoYdySpzN9C5z4R8zyEKWvmVOIzROrWIUexKGSjrZb5X1JOZ+Ea5JWxi7itM0zIW5nlZNXzcQqjWT8h7MlPdQEkAeV9eZJMSV4+KoGWgHIRELLn4hUijoxct7bcgo1JPJRzPPlyiHZ9XL/wBoFzlpK+a42/AW1g2Bvi9ctPLv9XlkNOmDkt87HTiOi+JJ0Bjpajo0lS1lywFRFCqo0CqLADyEQuxGx8rDqRZEvvH2pky1jMc6kjkOQHIARYBFyOMRtDQuliibEwMbwX2PjR9j4Y2LYlrve3c/XZX1mmX+1yRfLWag+7+Yar8OYsoMCx8TRwTMpmg6N/WOpykJzezuh7TjraFT21+KbJUe3zLy+fHzI56ix9rRPA2ZtilqimbUNs7wKqwjRxTCUnrZsmGjcx/SIrB9pv7ufkwy4v8AV4xYUcEXBBHUG4+MQXxyU7v2uZkilpX325rSwPbeuwsCWQJ9ODkHvZR0R9V/KQQOkMDBN81DOAE4tTvzDjiX0dRn5kDSKaVBFj8DEVWbNSZn3Sp/Dl8tIoRYgNpB4hVIMVbtKPEJ80GLSZ4vJmy5o/Awa2mtjlqNesbVo5s/2QZWvLm8NtDYgj1EbpoK3/z0/wD5k3/VDfvkP3J73+n+5dDWjCfPVFLOyqo1ZiAB5k5Rz6lDWc66ot4TJn+sRjP2eab+uqJ038zE/wDyJjE1kI4rE4hTj+3+E5KzeJh8q/FVyiRyUlvhwgg/GKJtHvanVBMrDZbIuYM9x3iPwg5L1ubnMZC2dcpdm5KZ8PERzbP5aRJqLCwFh4afCF5MRaNGDzSkuKt2jF+9R+HYSJZLuxmTmN2djc3OuZz9YkI0q3GpUq/Ewv7ozMeGE4fWYs/ZUcsrLuBMmtkqg+83+Vbkwm2Caodmd5pBlNPVPzO8ysGedWz1pKJS7tkzDQDmS3JRzb0833u+3fycLkcKWec4HazbZsei9EHIepzjb2M2JkYbIEqSLk5vMIHFMbqxAGQ0A5epiwxbiibE3K1dHBAyFuVqIIII2rciCCCBCI+cMfYIEKmbbbqqPEQzsvZVBGU9Bncaca6OPOx8RlbnvazApuE1f1cVCzG4QxKXFuLQMpGts+eREP7ept9+jaT7OxqJ11lA52t7TkdFuLDmSPGEVhlJMmzGqKks81ze75k8rm/PK3p8NM8jWMu7yS9TKyJhL9eSjpG2MwZOqt5ZGJOn2vkt7QZfQEfKNyvkIUZnUNYE5joOsTG57dpS4jTz5tUHPDNEtOBuG1l4jfr7S/DxhGKKGoBOWymww09WCcllGJi8ki4mJ8Y+PjMgazU+MMOZ9HShvcT6oDpeWfn2ca9P9G+mz46qe3ThVF+Nw3hHvw5naVl8Jj+4qgPtDIH96PS/8o8DtXI6sfSGhJ+jrQqwLTqpgNV4pYv6hL/CLDS7nMKlgWpFYjm7O1/zDisfhGYw+LjdZjCoRvdIU7VGYwSRKZ3OQGpJ8EW5MeW0WG4jKkpOqZbyZcxiig90kgXzX2rWvr0MdVUuFSZQHZypacIsOBFWw6CwyEL3f5hXaYWJo1kzlb0a6G/7Q+EMMpoo/pCbjpIYvpakkuyPcN37/Lp5H+cXTcztoaGpNDVHhlTmHZknJJp8fdfIX6gaXMQ+H1HHKRhzUfER4YxhgnSz7w9k/wAPWEYqxzXlsm34U2Gve2Qtl2v5LqPijKKFub2pasw1RMJM2Q3YuTqwABVj5qQPNTF8EVlcX2CCCBCIIIIEIggggQub9+9UTjKB/YSTLsPAsWPzvHgDfMG/iIZO+Xdw+IS0nUwDVEoFeC9u0lnOwJy4lNyOtz4QihMq6RhKmSpiHQJMRgfQEX5jTrCdVTmUAt3Cn1tK6cAtOoUptTVcMnhGrm3oLX/gPWH9up2aehwuTKmC0xrzHHQubgHxC8IPlCi2C3e1lfVyqiqlmXTS3DHjBXjCm/CiEXIJtc6W5x0YI2U8XRMyndbqWDoYw07rKCCCGE0iCCCBCIitqMEFZRzqdjYTZZW/Q6g+jAH0iVj4RAhcn4KzSZkylnDhmS3ZbeINmHjmLiJp2Ci5yA1MMjedug/SE1ammdJVRo/FfhcD2TdQSGGl7Zi3TOmDcTicyyzamQE5952+QQXMT5qLpH5gbdqlVGH9JJnBtfdTv0d5RIr5v3HmSwPNRMY/J0hyxB7HbJy8OpEp5R4gtyzkWLu2ZYj5W5ACJyKCqAWRBBBAvV//2Q=="/>
          <p:cNvSpPr>
            <a:spLocks noChangeAspect="1" noChangeArrowheads="1"/>
          </p:cNvSpPr>
          <p:nvPr/>
        </p:nvSpPr>
        <p:spPr bwMode="auto">
          <a:xfrm>
            <a:off x="76200" y="-811213"/>
            <a:ext cx="1524000" cy="167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0" name="Picture 10" descr="http://br.hpisd.org/Portals/7/Teacher%20Files/Koder/clock_jp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4365104"/>
            <a:ext cx="1350480" cy="1485528"/>
          </a:xfrm>
          <a:prstGeom prst="rect">
            <a:avLst/>
          </a:prstGeom>
          <a:noFill/>
        </p:spPr>
      </p:pic>
      <p:pic>
        <p:nvPicPr>
          <p:cNvPr id="10252" name="Picture 12" descr="http://t3.gstatic.com/images?q=tbn:ANd9GcTDXBcK63zyEPI6HWY9brx3MusTEFFKdaViLlOcKv4NEuAnpp9bpQ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1268760"/>
            <a:ext cx="1316294" cy="1600201"/>
          </a:xfrm>
          <a:prstGeom prst="rect">
            <a:avLst/>
          </a:prstGeom>
          <a:noFill/>
        </p:spPr>
      </p:pic>
      <p:sp>
        <p:nvSpPr>
          <p:cNvPr id="15" name="Content Placeholder 3"/>
          <p:cNvSpPr txBox="1">
            <a:spLocks/>
          </p:cNvSpPr>
          <p:nvPr/>
        </p:nvSpPr>
        <p:spPr>
          <a:xfrm>
            <a:off x="179512" y="188640"/>
            <a:ext cx="6480720" cy="836712"/>
          </a:xfrm>
          <a:prstGeom prst="wedgeRoundRectCallout">
            <a:avLst>
              <a:gd name="adj1" fmla="val 62727"/>
              <a:gd name="adj2" fmla="val -21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we are using a solar cooker here are some things that we must take into consideration: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2" descr="MC900438205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&amp; Disadvantages of a solar cooker: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800600"/>
            <a:ext cx="5790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Some require constant attendance while cooking.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676400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Advantages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3657600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Disadvantages</a:t>
            </a:r>
            <a:endParaRPr lang="en-US" b="1" dirty="0"/>
          </a:p>
        </p:txBody>
      </p:sp>
      <p:grpSp>
        <p:nvGrpSpPr>
          <p:cNvPr id="2" name="Group 45"/>
          <p:cNvGrpSpPr/>
          <p:nvPr/>
        </p:nvGrpSpPr>
        <p:grpSpPr>
          <a:xfrm>
            <a:off x="304800" y="1219200"/>
            <a:ext cx="5410200" cy="1207532"/>
            <a:chOff x="304800" y="1219200"/>
            <a:chExt cx="5410200" cy="1207532"/>
          </a:xfrm>
        </p:grpSpPr>
        <p:sp>
          <p:nvSpPr>
            <p:cNvPr id="6" name="TextBox 5"/>
            <p:cNvSpPr txBox="1"/>
            <p:nvPr/>
          </p:nvSpPr>
          <p:spPr>
            <a:xfrm>
              <a:off x="304800" y="2057400"/>
              <a:ext cx="3983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buFont typeface="Arial" pitchFamily="34" charset="0"/>
                <a:buChar char="•"/>
              </a:pPr>
              <a:r>
                <a:rPr lang="en-US" dirty="0" smtClean="0"/>
                <a:t>Solar cookers do not require fuel</a:t>
              </a:r>
            </a:p>
          </p:txBody>
        </p:sp>
        <p:pic>
          <p:nvPicPr>
            <p:cNvPr id="8194" name="Picture 2" descr="http://t1.gstatic.com/images?q=tbn:ANd9GcT0FVkFsypz81yR9Imwxx2-ryMNV1bUyD95f1Rxfz_UJ3ihgrbD1w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8200" y="1219200"/>
              <a:ext cx="981075" cy="1143000"/>
            </a:xfrm>
            <a:prstGeom prst="rect">
              <a:avLst/>
            </a:prstGeom>
            <a:noFill/>
          </p:spPr>
        </p:pic>
        <p:grpSp>
          <p:nvGrpSpPr>
            <p:cNvPr id="4" name="Group 21"/>
            <p:cNvGrpSpPr/>
            <p:nvPr/>
          </p:nvGrpSpPr>
          <p:grpSpPr>
            <a:xfrm>
              <a:off x="4495800" y="1447800"/>
              <a:ext cx="1219200" cy="838200"/>
              <a:chOff x="6553200" y="1295400"/>
              <a:chExt cx="1219200" cy="838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6553200" y="1295400"/>
                <a:ext cx="1219200" cy="838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781800" y="1295400"/>
                <a:ext cx="990600" cy="838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46"/>
          <p:cNvGrpSpPr/>
          <p:nvPr/>
        </p:nvGrpSpPr>
        <p:grpSpPr>
          <a:xfrm>
            <a:off x="323528" y="914400"/>
            <a:ext cx="8198396" cy="1875820"/>
            <a:chOff x="399728" y="914400"/>
            <a:chExt cx="8198396" cy="1875820"/>
          </a:xfrm>
        </p:grpSpPr>
        <p:sp>
          <p:nvSpPr>
            <p:cNvPr id="10" name="TextBox 9"/>
            <p:cNvSpPr txBox="1"/>
            <p:nvPr/>
          </p:nvSpPr>
          <p:spPr>
            <a:xfrm>
              <a:off x="399728" y="2420888"/>
              <a:ext cx="792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buFont typeface="Arial" pitchFamily="34" charset="0"/>
                <a:buChar char="•"/>
              </a:pPr>
              <a:r>
                <a:rPr lang="en-US" dirty="0" smtClean="0"/>
                <a:t>Solar cookers can be used to boil water that can then be used inside</a:t>
              </a:r>
            </a:p>
          </p:txBody>
        </p:sp>
        <p:pic>
          <p:nvPicPr>
            <p:cNvPr id="8196" name="Picture 4" descr="http://t1.gstatic.com/images?q=tbn:ANd9GcS73SK5nuOiQvNsVYfYJDfHBg3z7XjgECXOZgBax7P8INl_8kbZ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34200" y="914400"/>
              <a:ext cx="1663924" cy="1495425"/>
            </a:xfrm>
            <a:prstGeom prst="rect">
              <a:avLst/>
            </a:prstGeom>
            <a:noFill/>
          </p:spPr>
        </p:pic>
      </p:grpSp>
      <p:grpSp>
        <p:nvGrpSpPr>
          <p:cNvPr id="16" name="Group 47"/>
          <p:cNvGrpSpPr/>
          <p:nvPr/>
        </p:nvGrpSpPr>
        <p:grpSpPr>
          <a:xfrm>
            <a:off x="304800" y="2819400"/>
            <a:ext cx="8001000" cy="1314601"/>
            <a:chOff x="304800" y="2819400"/>
            <a:chExt cx="8001000" cy="1314601"/>
          </a:xfrm>
        </p:grpSpPr>
        <p:sp>
          <p:nvSpPr>
            <p:cNvPr id="9" name="TextBox 8"/>
            <p:cNvSpPr txBox="1"/>
            <p:nvPr/>
          </p:nvSpPr>
          <p:spPr>
            <a:xfrm>
              <a:off x="304800" y="2819400"/>
              <a:ext cx="7162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Concentrator cookers are useful when there are lots of meals to be prepared at the same time</a:t>
              </a:r>
            </a:p>
          </p:txBody>
        </p:sp>
        <p:pic>
          <p:nvPicPr>
            <p:cNvPr id="8198" name="Picture 6" descr="http://t1.gstatic.com/images?q=tbn:ANd9GcSQwVNxTT6QJeyJfdrFsCXj3Hlzv2EEE2Om0xcX_K0sHT_CSl3W-w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19600" y="3124200"/>
              <a:ext cx="1276350" cy="994951"/>
            </a:xfrm>
            <a:prstGeom prst="rect">
              <a:avLst/>
            </a:prstGeom>
            <a:noFill/>
          </p:spPr>
        </p:pic>
        <p:pic>
          <p:nvPicPr>
            <p:cNvPr id="8200" name="Picture 8" descr="http://t1.gstatic.com/images?q=tbn:ANd9GcSQwVNxTT6QJeyJfdrFsCXj3Hlzv2EEE2Om0xcX_K0sHT_CSl3W-w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715000" y="3124200"/>
              <a:ext cx="1267884" cy="988351"/>
            </a:xfrm>
            <a:prstGeom prst="rect">
              <a:avLst/>
            </a:prstGeom>
            <a:noFill/>
          </p:spPr>
        </p:pic>
        <p:pic>
          <p:nvPicPr>
            <p:cNvPr id="8202" name="Picture 10" descr="http://t1.gstatic.com/images?q=tbn:ANd9GcSQwVNxTT6QJeyJfdrFsCXj3Hlzv2EEE2Om0xcX_K0sHT_CSl3W-w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10400" y="3124200"/>
              <a:ext cx="1295400" cy="1009801"/>
            </a:xfrm>
            <a:prstGeom prst="rect">
              <a:avLst/>
            </a:prstGeom>
            <a:noFill/>
          </p:spPr>
        </p:pic>
      </p:grpSp>
      <p:grpSp>
        <p:nvGrpSpPr>
          <p:cNvPr id="19" name="Group 35"/>
          <p:cNvGrpSpPr/>
          <p:nvPr/>
        </p:nvGrpSpPr>
        <p:grpSpPr>
          <a:xfrm>
            <a:off x="228600" y="3527044"/>
            <a:ext cx="3886722" cy="880888"/>
            <a:chOff x="228600" y="3527044"/>
            <a:chExt cx="3886722" cy="880888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4038600"/>
              <a:ext cx="318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Most do not work at night</a:t>
              </a:r>
              <a:endParaRPr lang="en-US" dirty="0"/>
            </a:p>
          </p:txBody>
        </p:sp>
        <p:pic>
          <p:nvPicPr>
            <p:cNvPr id="26" name="Picture 9" descr="http://www.clipartguide.com/_small/1386-0902-2714-3433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76600" y="3527044"/>
              <a:ext cx="838722" cy="816356"/>
            </a:xfrm>
            <a:prstGeom prst="rect">
              <a:avLst/>
            </a:prstGeom>
            <a:noFill/>
          </p:spPr>
        </p:pic>
      </p:grpSp>
      <p:sp>
        <p:nvSpPr>
          <p:cNvPr id="8204" name="AutoShape 12" descr="data:image/jpg;base64,/9j/4AAQSkZJRgABAQAAAQABAAD/2wCEAAkGBhQQEBQTEhMUEhQVFBUSFxgYEBEYEhQYFRUVFhUUFRIXHCkfFxojGhQXIS8gIycpLCwsFx4xNTAqNSYrLCoBCQoKDgwOGg8PGiolHyUtNC8sLzUwLjAtKi8sLCwpLC80LCwsKSwqNS0pLCksNCwsLCosLywsLCk0LC8sKSwvLP/AABEIAOEA4QMBIgACEQEDEQH/xAAbAAEAAwADAQAAAAAAAAAAAAAABAUGAQIDB//EAEEQAAIBAgEJBQUFBgUFAAAAAAABAgMRIQQFBhIxQVFhcSKBkaGxEzJSwdFCYnKS8BRTgrLh8SMzY6LCFUNzk9L/xAAbAQEAAgMBAQAAAAAAAAAAAAAABAUCAwYBB//EADIRAAICAQEGAgoCAwEBAAAAAAABAgMRBAUSITFBURNxIiMyYYGRobHR4cHwBhTxckL/2gAMAwEAAhEDEQA/APuIAAAAAAAAAAAAAABWaSVHHJptNppwaa2p68cUWZRaYV7UFG+MprDkrt+dvEia6e5p7Je5/YkaaO9dFe9DMOkaq2hUsqm57p/R8v7F6fME7G30czx7eGrL34Wv95bpdeP9Sp2TtR3+pt9ro+/7J2v0Sr9ZXy6rsXAAOhKkFVnHPSpV6VPC0vf5Xwh5+ROy3LI0YOcngvFvclzZ88yzKnVnKctsnfpwS5JYFNtXaH+rGMYe039F+eXzLHQ6Tx23Ll/P65n0oEHMuW+2oQlvtqy6xwfjt7ycW1c1ZFTjyfEgSi4ycX0AAMzEAAAAAAAAAAAAAAAAAAAAAzuktSrQlGrTnJKXZkr3jdLB6rwxS8jwyHTJ7KsL/ejt74v6lxpBQ18mqLhHX/L2vRMwJyu09Tfo9RvVy4SWcc1nqXuipq1FOJriuGep9HyPL4Vo61OSkt/FdVtRIPnGQZY6NSM4tqzV+a3p8T6NGV1dYp4lts3X/wC5BtrDXMr9Zpf9eSw8pnFSooptuySbb3JLazA57zn+0VXJe6uzFcuPV/TgXel+cbJUY/a7Uul8F3tPwMpJlLtzWuUv9eHJc/Pt8P7yLLZmm3Y+NLm+RyX+hsP8ab4U7eMo/Qz9y60UypQr2f24uPfdNejRVbMajq4OXf8A4Ttam6JY7G2KjOuklOjeK7c+CeC/FL5ETSTP+pelSfa+1JfZ5Ln6ddmRcjodpbX8GTqp9rq+37KnR7P8Rb9nLou5MzjnSpXlebwWxLCK6L5kQ4TOTkbLJ2ScpvLZfwhGC3YrCNXoXV7FSPCUZfmTX/E0hXZizb7Cil9qXal1a2d2wsT6HoKpVaeEJ80jkdVOM7pSjyAB45XlkKUdaclFevJLeyZKSisvkaEm3hHsDIZTpBKvXpRjeNP2sMN8u2sZfT9LXkXTauvUuXh8k8Z7m+7Typxv82AASyOAAAAAAAAAAAAAAAQM+1tTJqr+4498uyvU+fmx0xqWoRXGovKMn62MbfHuOL29ZvahQ7L7nR7Ljipy7s5NZoxntOCozdpRwi28JLdG/FehkkzkrNFrJ6Szfj8V3Juo08b4brJedsr9rWnPc5WXRYLyXmQr7z2pZNKWxYcXgiTDNix1m30wIl1+/Nzk+LeT1ShXFRXQgerf68jspWx2Fosih8KfW79T0VGPwr8qNHjLoYu9dinnPa9u19e867ObLmVCL2xX5UdJZFB/ZXddeg8ddQr12KlbeZIyNr2kNbZrxv01lc95ZsW5vvxI1XJ5R2rDisUbq7UpJroZ78ZrGTcZfpDRo4OWvL4Y4vvexFFlOmNRvsRjBc7yfyXkZ9s4x5eDLrUba1Nr9F7q935/4RKtnUw9riy1npJlD/7lukIL5ECvlEqjvOTk+Lbf9jyj4nJWWam61YnNvzbJkKa4cYxS+BKzTC9ekv8AUi/CSfyPopjNFM3udX2j92HnJpq3ddvwNmddsKpw07k+r+hQbUmpWpLogAC+KsAAAAAAAAAzekNLKKd5wqzdPelZOHgsY893mZ550rfvan/sn9T6I1cwukOa/YVez7ku1Hlxj3YdzRy22dNbX6+ucsdVl8P0Xez7oT9VOKz04LieNHPdeLuqs31esvBmxzPneOUQvgppdqPB8VyMAd6NeUJKUW4tbGniVeh2rbp5+m3KPbP2J2p0MLo+ikmazTOP+DB/6i84yMctvcvmWeXZ+qVqahPVdmndJqWF+dt/AgUqDlKy7+FjXtTU16i7xIPhhGWjqlRVuz7nSnTcrJK72+ePQsqGQqOLxfku49qNFQVl38XzZ3KOdrfBCdrlwQABpNIAAAAAAAABFr5Andxwfk+7d3FdUpartK9+995dnStRUlZ+O9G6FrXBm6FrjwfIp0XGj2Zfbycpf5cdv3n8N/XuKurScXZ/3LHNukM6ENSMYNXbu9a+PRltoHQrlK/2V9TZqPElXinmzc06aikopJLBJKyXcdjJQ0znvpwfSUl9SdkmmFOWE4yp8/ej5Y+R2le1dJN4U8eeV+jnZ6HUR4uP8l+CNTzlSkrqpB/xxPOvnmjD3qkeies/CN2T3bWlvOSx5kVVybwkyaCvzbniOUSkoRerG3aeF29iS6IsD2uyNkd6DyjycJQe7JYYABmYgAAAodMKF6MZfDNeEk166pfEbOOSe1pTh8SsuT2p+KRG1dXjUzr7r69PqbqLPDsjLsz5w2LnNSDV01Zrdwa3eJ1b2M+bYxwOxO8I6zSW8taFFQVvF8SNm6hhrcdnzfeTSLbLLwiJbPLwAAaDQAAAAAAAAAAAAAAAeeUUFNW37nwKiUWnZ4WLsg5yoL3rcn8nY31Tw8G+qeHhkHHr5HKOqS5rxSOyJLJZyEC+0XzO5zVWS7EXeP3pLY+i9e8k6XTT1Nqrj/xdzVfdGmDnI0OY83+woxi/efal1e7uVl3FgAfRq641wUI8lwOPnNzk5PmwADYYgj5Xl9Okr1JqPV4votrKDPeklSLcYQlTWzWlFpv8KeHr3GZqVXJtybk3tbbbfeUOt21ChuFay/kv3/eJaabZ0rFvTeF9Taw0roOVryS+Jxer9fItaVaM1eLUlxTTXij5mcwm1im10bT8iup/yCxP1sE/Lh+SZZsqD9iTXnx/BeaV5t1KntI+7Pbylv8AFY+JRU6bbSW926HadRyd223zbb8We+b4XlfgvX9Mo9bfC2yVkI4T6e8n1xlTVuyeWiwjGystiwOQCoIoAB4AAAAAAAAAAAAAAAAcThdNPY8DkHoKaUbNp7sC1zFmF5ReUnqwTs7e83tsuHUg5wVp34q/hh9DzyXLJU3rU5OL5P1W/vLbSWVRmp3RzHsS579lfq3hm/ybM9GmuzTj1aTl+Z4kwzGbNLtkay/jS/mj814Glp1FJJxaaeKad0+8+gaTUUXQ9RjHblj4HL6iq2uXrPmdgATCOAAAdZ01JWaTT2pq6fcZ/O2ikZJyo9mXw37L6fC/LoaIEfUaWrUR3bFn7o3VXzpeYM+Yyi02mrNYNb01tR1bNVpRmS960F+NLl9tfP8AuZVo4DWaSWltcJcuj7o6rT3xvhvL4+44vwLDNiwk+dvBf1K/bs2lnm5djvfyK+32T272SSACGQwAAAAAAAAAAAAAAAAAAAACFnNYRfNrx/sQNvJllnJdhfiXoyttx/X0JlXskyn2TlP9bi1zJn2WTuzvKm9q3rnH6byqSOSVTfOianW8MzsqjbHdmuB9GyPONOsr05qXL7S6xeKJJ8wTs7rB+Ze5j/aa0rRqzjBbZN3S5R1tr9Dq9Jtt3SVbre8+375fMor9mqtOSmse82QIv7C/3tT80f8A5OC/3n2KrC7ksA8cryyNKDnN2S8XyS3sylJRWXyPEm3hHsZrPWi2tedGye1w2J/h4dNnQ5emkb/5crfij6ETK9MZyVqcFDm3rS7tiXmUes1ugur3bJZ8s5+BZ6fTaqueYLH2M/UpWbUlZrBprFcrFhm33GvvP0RAnNttttt4tva3xbJmbZe8uj+T+Rw12MPHIvbU9ziTQAQiGAAAAAAAAAAAAAAAAAAAAARM5Psr8XyZBhByaSTbeCSV2+iJWc54xXJvx/syLSrOLUotxkndPemTaUsLe5EyrO5wLSloxXkr6ij1kr+CPGtmGvDbSk/w2l/KazMWeVlEMcKkfeXH7y5ehaHZ17G0l1anXKWH14fgpp7Rvrm4zS/vxMjmrROUnrVuxH4b9p9WvdXn0NXRoxhFRilFLBJbDuC30uiq0scVrzfVlffqbL3mb+HQAAmEc88orxpxcpO0UrtmCztnWWUTu8Ir3Y8F9TUZ9zZWyi0YyhGmscXK8nzSWxfrcVT0MqfvIeEvU53asNXqH4VUXurny4/XoW+glRUt+yXpfYzwLLLtHq1FXcVKK3xd7dVa68CsOTtosplu2RaZe12QsWYPJw5d3ce+Rz1ZrHB4bOP9bHhj1/XA4w/V/TcamsrBlJZWC9B5ZLW1op79j6nqQGsPBXtYAAPDwAAAAAAAAAAAAAAAAHllVbVi3veC6nqWXg9SzwK3KqmtNtPZh4Hk3v8A1zOdUWJ64LBYJYWCRkGWyo1IzjtT2cVvT6n0TJ66nCM47JJNd58zSNbojnJODot9qLbjzi8Wl0d/E6PYWr3LHRJ8Hy8/2vsVW1KN6CsXNc/I0YAOwOeAAAAAABT5x0ZpVW5L/Dk98UrPrH6WLgGq2mu6O7Yk0bK7J1vMHgxWU6J1o+7q1Fydn4S+pVZRkk6btOLi+a29OJ9Ay7OVOjG85W4L7T6IwudM5Sr1HN4LZFcFw6nIbV0ek0y9W3vPpnP7+pf6HUX3P0ksdzzySvqyx2Pb8mWZSNk3Icr+zLu+jOZthn0kTLof/SJwAIxFAAAAAAAAAAAAAAABV5VX15YbFgvmz1y3Kr9mPf8AQhcHxJVUMcWSqYY9JntQyWc76kJTtt1Yt262OKtGUHaUXF8Gmn4MttFMq1MoUd00496xXo13mwynJIVY6s4qS5r04HR6LZUNXR4kZYly939wRNRrpUW7rjwPmx2p1HFqUW007prajQZZofPWfspRcd2s2pLlsxOaGhk379SK/Cm/N2Iy2VrFPChy65X3N3+9p3HLkTM06VxnaNa0JfF9h9fhfkX8ZXV1iioyXRajDanN/eeH5VZeJbU6aikopJLBJJJLojstFHUxhjUNN+7n8TntS6XLNWTsACaRgAAAU2k2dXRpqMHac7470ltfXFLxLkwuk2U6+UyW6CUF3YvzbKva2pen0zcXxfBf3yJ2gpVtyT5LiVc5tu7bbe1ttt9WzgA4BtvizqsYOtmLcWNRcF4BQXBHp4Tcly62Etm57+8nplK1bbgelHKHDZs4bv6GidXHgR5054xLYEajnCMtvZ67PEkpkdxa5kZprmAAYngAAAAbI1XOEVs7T5bPH6GSi3yPUm+RJbIGU5bfCOzjx6EetlLlteHDdyOiVyRCrHMkwqxxkcJYnXd0a9TucWNxJPbJK2pUhL4ZRl4NM+lHzGO0+nHWf483u2L3r+Sh2svSg/MAA6cpQAAAAAAAAAzJZJozOtJ1KzdNSk5W+27u/wDDt3+BrQRNRpK9Q4+JxS6dDfTqJ0p7nUr8mzBQp7KcW+MlrPz2dx7TzVRltpU3/BH1sSgbo0VxW6orHkYO2beW3kr1mCh+6j5+lyVSySEPdhGPSMV6HsZ3SnPOonRhtku0+Ce5c36dcI986dJW7XFLHZczbXGzUTUMtmczrlKqVqk1scnbmlgn4Ihy5nY4Z88ssdk3N828/M62MVGKiuhxt5ep2p1Gtja6M66vHH0Jmb82TrytBbNreEV1fyEK5WS3ILLZ5OUYrMuR0jls1vv1S+R2/wCpS4R8/qR5RabTwawa4NbUdHx7jU4LOGjzw4PoS/8AqUuEfB/U6ft03vt0S+ZH2dX+vA9cmydzlGEVdt2XVnsa03hLiebkI8WjrKbe1t9Xc6Xtfr9EScuyGVGbhNWax5NbmnwI7RnKDrk4yWGjOLi1mPI4tsX6w/SLnRWnfKU/hjKXlq/8inSxNNoZk3aqVOCUF34v0j4lhsuvf1cF2eflxIutlu0S+XzJmkGj8akXUpxtNYtJe+t+Hxepjj6eZfOuicpTlOk1ZtvVeFm9tn8sC82vst2PxaI8eq/krNBrVBeHa+HT8GYPomass9tRhPe1Z8pLB+ZiK2Za8NtKfctZf7bk7R3ObyepqVLxhN701qy2J47tz7uBA2TbPSXblsWlLhxWMPoStdCOor3oNNr+s2gAO0OcAAAAAAAAAAAAAAABgdIr/tVS/FeGrGxvjEaV0dXKW/ijGXgtX/iUW3ot6ZPtJfZotNlvFz8vwU5JyXNtSr7kJSXG3Z/M8C/zDo0mlUrK98Ywey25yXy8eWmSsVmi2HK2Knc8J9Ov6Jmp2moPdrWff0Mtm/Q9tp1pWXwxeL6y3d3iaahk8acVGEVFLckeh45bWcKc5LFxjKS6pNo6TT6SnSRfhrzfUp7dRZe/Sf4MBnVp16ttntJ/zMiWOW74vEHzu2e/Ny7vJ10I7sVHscJGr0SzU1/jSW1Wh03y79i5X4kLMOjjq2qVFantS3z+kfXzNjGNlZYI6bY+zZKS1Fq/8r+fx8yl2hrFjwofH8FBpjkt6UZ74yt3S/qkZA+g57yN1qE4R952a5uLTt32Pn8otNpqzWDT2rk0RdvU7t6mlwa+q/WDfsuzNTjnk/p/cnB9DzRkPsaMYb7Xlzk9v07jC5sgnXpJ7HUgv9yPoxL/AMfpWJ29eX8v+DRtax+jD4gAHUlGBYAAAAAAAAAAAAAAAAAAAAFfl2aI1qtOctkL3XxYpxXRO5YAwsrjYt2SyvxxMoTcHmIABmYg4aucgA+eZ3ze6FWUN22POL2eGzuPfR7Nqr1kpK8IrWlz4R735Jmpz9mn9op4e/HGPPjHv9bEPQ/JdWlOTVnKdudoYerkcmtlbmvSx6D9L5dPnj4F89dvaVvPpcv38i/SAB1hQgqs8aPwr9pdip8VsHykt/XaWoNVtMLouFiyjOuyVct6Lwz59UyOeTVYupG2rOMk/suzTwl3H0E6VaKmnGSUk9qaun3HaEbJJbErEPRaFaRyUXmL+hI1Opeo3XJcUcgAsSIAAAAAAAAAAAAAAAAAAAAAAAAAAAAAACNkOyX/AJJ/zMAxfNHvQkgAyPAAAAAAAAAAAAAAAAAAAAAD/9k="/>
          <p:cNvSpPr>
            <a:spLocks noChangeAspect="1" noChangeArrowheads="1"/>
          </p:cNvSpPr>
          <p:nvPr/>
        </p:nvSpPr>
        <p:spPr bwMode="auto">
          <a:xfrm>
            <a:off x="76200" y="-765175"/>
            <a:ext cx="1581150" cy="1581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6" name="AutoShape 14" descr="data:image/jpg;base64,/9j/4AAQSkZJRgABAQAAAQABAAD/2wCEAAkGBhQQEBQTEhMUEhQVFBUSFxgYEBEYEhQYFRUVFhUUFRIXHCkfFxojGhQXIS8gIycpLCwsFx4xNTAqNSYrLCoBCQoKDgwOGg8PGiolHyUtNC8sLzUwLjAtKi8sLCwpLC80LCwsKSwqNS0pLCksNCwsLCosLywsLCk0LC8sKSwvLP/AABEIAOEA4QMBIgACEQEDEQH/xAAbAAEAAwADAQAAAAAAAAAAAAAABAUGAQIDB//EAEEQAAIBAgEJBQUFBgUFAAAAAAABAgMRIQQFBhIxQVFhcSKBkaGxEzJSwdFCYnKS8BRTgrLh8SMzY6LCFUNzk9L/xAAbAQEAAgMBAQAAAAAAAAAAAAAABAUCAwYBB//EADIRAAICAQEGAgoCAwEBAAAAAAABAgMRBAUSITFBURNxIiMyYYGRobHR4cHwBhTxckL/2gAMAwEAAhEDEQA/APuIAAAAAAAAAAAAAABWaSVHHJptNppwaa2p68cUWZRaYV7UFG+MprDkrt+dvEia6e5p7Je5/YkaaO9dFe9DMOkaq2hUsqm57p/R8v7F6fME7G30czx7eGrL34Wv95bpdeP9Sp2TtR3+pt9ro+/7J2v0Sr9ZXy6rsXAAOhKkFVnHPSpV6VPC0vf5Xwh5+ROy3LI0YOcngvFvclzZ88yzKnVnKctsnfpwS5JYFNtXaH+rGMYe039F+eXzLHQ6Tx23Ll/P65n0oEHMuW+2oQlvtqy6xwfjt7ycW1c1ZFTjyfEgSi4ycX0AAMzEAAAAAAAAAAAAAAAAAAAAAzuktSrQlGrTnJKXZkr3jdLB6rwxS8jwyHTJ7KsL/ejt74v6lxpBQ18mqLhHX/L2vRMwJyu09Tfo9RvVy4SWcc1nqXuipq1FOJriuGep9HyPL4Vo61OSkt/FdVtRIPnGQZY6NSM4tqzV+a3p8T6NGV1dYp4lts3X/wC5BtrDXMr9Zpf9eSw8pnFSooptuySbb3JLazA57zn+0VXJe6uzFcuPV/TgXel+cbJUY/a7Uul8F3tPwMpJlLtzWuUv9eHJc/Pt8P7yLLZmm3Y+NLm+RyX+hsP8ab4U7eMo/Qz9y60UypQr2f24uPfdNejRVbMajq4OXf8A4Ttam6JY7G2KjOuklOjeK7c+CeC/FL5ETSTP+pelSfa+1JfZ5Ln6ddmRcjodpbX8GTqp9rq+37KnR7P8Rb9nLou5MzjnSpXlebwWxLCK6L5kQ4TOTkbLJ2ScpvLZfwhGC3YrCNXoXV7FSPCUZfmTX/E0hXZizb7Cil9qXal1a2d2wsT6HoKpVaeEJ80jkdVOM7pSjyAB45XlkKUdaclFevJLeyZKSisvkaEm3hHsDIZTpBKvXpRjeNP2sMN8u2sZfT9LXkXTauvUuXh8k8Z7m+7Typxv82AASyOAAAAAAAAAAAAAAAQM+1tTJqr+4498uyvU+fmx0xqWoRXGovKMn62MbfHuOL29ZvahQ7L7nR7Ljipy7s5NZoxntOCozdpRwi28JLdG/FehkkzkrNFrJ6Szfj8V3Juo08b4brJedsr9rWnPc5WXRYLyXmQr7z2pZNKWxYcXgiTDNix1m30wIl1+/Nzk+LeT1ShXFRXQgerf68jspWx2Fosih8KfW79T0VGPwr8qNHjLoYu9dinnPa9u19e867ObLmVCL2xX5UdJZFB/ZXddeg8ddQr12KlbeZIyNr2kNbZrxv01lc95ZsW5vvxI1XJ5R2rDisUbq7UpJroZ78ZrGTcZfpDRo4OWvL4Y4vvexFFlOmNRvsRjBc7yfyXkZ9s4x5eDLrUba1Nr9F7q935/4RKtnUw9riy1npJlD/7lukIL5ECvlEqjvOTk+Lbf9jyj4nJWWam61YnNvzbJkKa4cYxS+BKzTC9ekv8AUi/CSfyPopjNFM3udX2j92HnJpq3ddvwNmddsKpw07k+r+hQbUmpWpLogAC+KsAAAAAAAAAzekNLKKd5wqzdPelZOHgsY893mZ550rfvan/sn9T6I1cwukOa/YVez7ku1Hlxj3YdzRy22dNbX6+ucsdVl8P0Xez7oT9VOKz04LieNHPdeLuqs31esvBmxzPneOUQvgppdqPB8VyMAd6NeUJKUW4tbGniVeh2rbp5+m3KPbP2J2p0MLo+ikmazTOP+DB/6i84yMctvcvmWeXZ+qVqahPVdmndJqWF+dt/AgUqDlKy7+FjXtTU16i7xIPhhGWjqlRVuz7nSnTcrJK72+ePQsqGQqOLxfku49qNFQVl38XzZ3KOdrfBCdrlwQABpNIAAAAAAAABFr5Andxwfk+7d3FdUpartK9+995dnStRUlZ+O9G6FrXBm6FrjwfIp0XGj2Zfbycpf5cdv3n8N/XuKurScXZ/3LHNukM6ENSMYNXbu9a+PRltoHQrlK/2V9TZqPElXinmzc06aikopJLBJKyXcdjJQ0znvpwfSUl9SdkmmFOWE4yp8/ej5Y+R2le1dJN4U8eeV+jnZ6HUR4uP8l+CNTzlSkrqpB/xxPOvnmjD3qkeies/CN2T3bWlvOSx5kVVybwkyaCvzbniOUSkoRerG3aeF29iS6IsD2uyNkd6DyjycJQe7JYYABmYgAAAodMKF6MZfDNeEk166pfEbOOSe1pTh8SsuT2p+KRG1dXjUzr7r69PqbqLPDsjLsz5w2LnNSDV01Zrdwa3eJ1b2M+bYxwOxO8I6zSW8taFFQVvF8SNm6hhrcdnzfeTSLbLLwiJbPLwAAaDQAAAAAAAAAAAAAAAeeUUFNW37nwKiUWnZ4WLsg5yoL3rcn8nY31Tw8G+qeHhkHHr5HKOqS5rxSOyJLJZyEC+0XzO5zVWS7EXeP3pLY+i9e8k6XTT1Nqrj/xdzVfdGmDnI0OY83+woxi/efal1e7uVl3FgAfRq641wUI8lwOPnNzk5PmwADYYgj5Xl9Okr1JqPV4votrKDPeklSLcYQlTWzWlFpv8KeHr3GZqVXJtybk3tbbbfeUOt21ChuFay/kv3/eJaabZ0rFvTeF9Taw0roOVryS+Jxer9fItaVaM1eLUlxTTXij5mcwm1im10bT8iup/yCxP1sE/Lh+SZZsqD9iTXnx/BeaV5t1KntI+7Pbylv8AFY+JRU6bbSW926HadRyd223zbb8We+b4XlfgvX9Mo9bfC2yVkI4T6e8n1xlTVuyeWiwjGystiwOQCoIoAB4AAAAAAAAAAAAAAAAcThdNPY8DkHoKaUbNp7sC1zFmF5ReUnqwTs7e83tsuHUg5wVp34q/hh9DzyXLJU3rU5OL5P1W/vLbSWVRmp3RzHsS579lfq3hm/ybM9GmuzTj1aTl+Z4kwzGbNLtkay/jS/mj814Glp1FJJxaaeKad0+8+gaTUUXQ9RjHblj4HL6iq2uXrPmdgATCOAAAdZ01JWaTT2pq6fcZ/O2ikZJyo9mXw37L6fC/LoaIEfUaWrUR3bFn7o3VXzpeYM+Yyi02mrNYNb01tR1bNVpRmS960F+NLl9tfP8AuZVo4DWaSWltcJcuj7o6rT3xvhvL4+44vwLDNiwk+dvBf1K/bs2lnm5djvfyK+32T272SSACGQwAAAAAAAAAAAAAAAAAAAACFnNYRfNrx/sQNvJllnJdhfiXoyttx/X0JlXskyn2TlP9bi1zJn2WTuzvKm9q3rnH6byqSOSVTfOianW8MzsqjbHdmuB9GyPONOsr05qXL7S6xeKJJ8wTs7rB+Ze5j/aa0rRqzjBbZN3S5R1tr9Dq9Jtt3SVbre8+375fMor9mqtOSmse82QIv7C/3tT80f8A5OC/3n2KrC7ksA8cryyNKDnN2S8XyS3sylJRWXyPEm3hHsZrPWi2tedGye1w2J/h4dNnQ5emkb/5crfij6ETK9MZyVqcFDm3rS7tiXmUes1ugur3bJZ8s5+BZ6fTaqueYLH2M/UpWbUlZrBprFcrFhm33GvvP0RAnNttttt4tva3xbJmbZe8uj+T+Rw12MPHIvbU9ziTQAQiGAAAAAAAAAAAAAAAAAAAAARM5Psr8XyZBhByaSTbeCSV2+iJWc54xXJvx/syLSrOLUotxkndPemTaUsLe5EyrO5wLSloxXkr6ij1kr+CPGtmGvDbSk/w2l/KazMWeVlEMcKkfeXH7y5ehaHZ17G0l1anXKWH14fgpp7Rvrm4zS/vxMjmrROUnrVuxH4b9p9WvdXn0NXRoxhFRilFLBJbDuC30uiq0scVrzfVlffqbL3mb+HQAAmEc88orxpxcpO0UrtmCztnWWUTu8Ir3Y8F9TUZ9zZWyi0YyhGmscXK8nzSWxfrcVT0MqfvIeEvU53asNXqH4VUXurny4/XoW+glRUt+yXpfYzwLLLtHq1FXcVKK3xd7dVa68CsOTtosplu2RaZe12QsWYPJw5d3ce+Rz1ZrHB4bOP9bHhj1/XA4w/V/TcamsrBlJZWC9B5ZLW1op79j6nqQGsPBXtYAAPDwAAAAAAAAAAAAAAAAHllVbVi3veC6nqWXg9SzwK3KqmtNtPZh4Hk3v8A1zOdUWJ64LBYJYWCRkGWyo1IzjtT2cVvT6n0TJ66nCM47JJNd58zSNbojnJODot9qLbjzi8Wl0d/E6PYWr3LHRJ8Hy8/2vsVW1KN6CsXNc/I0YAOwOeAAAAAABT5x0ZpVW5L/Dk98UrPrH6WLgGq2mu6O7Yk0bK7J1vMHgxWU6J1o+7q1Fydn4S+pVZRkk6btOLi+a29OJ9Ay7OVOjG85W4L7T6IwudM5Sr1HN4LZFcFw6nIbV0ek0y9W3vPpnP7+pf6HUX3P0ksdzzySvqyx2Pb8mWZSNk3Icr+zLu+jOZthn0kTLof/SJwAIxFAAAAAAAAAAAAAAABV5VX15YbFgvmz1y3Kr9mPf8AQhcHxJVUMcWSqYY9JntQyWc76kJTtt1Yt262OKtGUHaUXF8Gmn4MttFMq1MoUd00496xXo13mwynJIVY6s4qS5r04HR6LZUNXR4kZYly939wRNRrpUW7rjwPmx2p1HFqUW007prajQZZofPWfspRcd2s2pLlsxOaGhk379SK/Cm/N2Iy2VrFPChy65X3N3+9p3HLkTM06VxnaNa0JfF9h9fhfkX8ZXV1iioyXRajDanN/eeH5VZeJbU6aikopJLBJJJLojstFHUxhjUNN+7n8TntS6XLNWTsACaRgAAAU2k2dXRpqMHac7470ltfXFLxLkwuk2U6+UyW6CUF3YvzbKva2pen0zcXxfBf3yJ2gpVtyT5LiVc5tu7bbe1ttt9WzgA4BtvizqsYOtmLcWNRcF4BQXBHp4Tcly62Etm57+8nplK1bbgelHKHDZs4bv6GidXHgR5054xLYEajnCMtvZ67PEkpkdxa5kZprmAAYngAAAAbI1XOEVs7T5bPH6GSi3yPUm+RJbIGU5bfCOzjx6EetlLlteHDdyOiVyRCrHMkwqxxkcJYnXd0a9TucWNxJPbJK2pUhL4ZRl4NM+lHzGO0+nHWf483u2L3r+Sh2svSg/MAA6cpQAAAAAAAAAzJZJozOtJ1KzdNSk5W+27u/wDDt3+BrQRNRpK9Q4+JxS6dDfTqJ0p7nUr8mzBQp7KcW+MlrPz2dx7TzVRltpU3/BH1sSgbo0VxW6orHkYO2beW3kr1mCh+6j5+lyVSySEPdhGPSMV6HsZ3SnPOonRhtku0+Ce5c36dcI986dJW7XFLHZczbXGzUTUMtmczrlKqVqk1scnbmlgn4Ihy5nY4Z88ssdk3N828/M62MVGKiuhxt5ep2p1Gtja6M66vHH0Jmb82TrytBbNreEV1fyEK5WS3ILLZ5OUYrMuR0jls1vv1S+R2/wCpS4R8/qR5RabTwawa4NbUdHx7jU4LOGjzw4PoS/8AqUuEfB/U6ft03vt0S+ZH2dX+vA9cmydzlGEVdt2XVnsa03hLiebkI8WjrKbe1t9Xc6Xtfr9EScuyGVGbhNWax5NbmnwI7RnKDrk4yWGjOLi1mPI4tsX6w/SLnRWnfKU/hjKXlq/8inSxNNoZk3aqVOCUF34v0j4lhsuvf1cF2eflxIutlu0S+XzJmkGj8akXUpxtNYtJe+t+Hxepjj6eZfOuicpTlOk1ZtvVeFm9tn8sC82vst2PxaI8eq/krNBrVBeHa+HT8GYPomass9tRhPe1Z8pLB+ZiK2Za8NtKfctZf7bk7R3ObyepqVLxhN701qy2J47tz7uBA2TbPSXblsWlLhxWMPoStdCOor3oNNr+s2gAO0OcAAAAAAAAAAAAAAABgdIr/tVS/FeGrGxvjEaV0dXKW/ijGXgtX/iUW3ot6ZPtJfZotNlvFz8vwU5JyXNtSr7kJSXG3Z/M8C/zDo0mlUrK98Ywey25yXy8eWmSsVmi2HK2Knc8J9Ov6Jmp2moPdrWff0Mtm/Q9tp1pWXwxeL6y3d3iaahk8acVGEVFLckeh45bWcKc5LFxjKS6pNo6TT6SnSRfhrzfUp7dRZe/Sf4MBnVp16ttntJ/zMiWOW74vEHzu2e/Ny7vJ10I7sVHscJGr0SzU1/jSW1Wh03y79i5X4kLMOjjq2qVFantS3z+kfXzNjGNlZYI6bY+zZKS1Fq/8r+fx8yl2hrFjwofH8FBpjkt6UZ74yt3S/qkZA+g57yN1qE4R952a5uLTt32Pn8otNpqzWDT2rk0RdvU7t6mlwa+q/WDfsuzNTjnk/p/cnB9DzRkPsaMYb7Xlzk9v07jC5sgnXpJ7HUgv9yPoxL/AMfpWJ29eX8v+DRtax+jD4gAHUlGBYAAAAAAAAAAAAAAAAAAAAFfl2aI1qtOctkL3XxYpxXRO5YAwsrjYt2SyvxxMoTcHmIABmYg4aucgA+eZ3ze6FWUN22POL2eGzuPfR7Nqr1kpK8IrWlz4R735Jmpz9mn9op4e/HGPPjHv9bEPQ/JdWlOTVnKdudoYerkcmtlbmvSx6D9L5dPnj4F89dvaVvPpcv38i/SAB1hQgqs8aPwr9pdip8VsHykt/XaWoNVtMLouFiyjOuyVct6Lwz59UyOeTVYupG2rOMk/suzTwl3H0E6VaKmnGSUk9qaun3HaEbJJbErEPRaFaRyUXmL+hI1Opeo3XJcUcgAsSIAAAAAAAAAAAAAAAAAAAAAAAAAAAAAACNkOyX/AJJ/zMAxfNHvQkgAyPAAAAAAAAAAAAAAAAAAAAAD/9k="/>
          <p:cNvSpPr>
            <a:spLocks noChangeAspect="1" noChangeArrowheads="1"/>
          </p:cNvSpPr>
          <p:nvPr/>
        </p:nvSpPr>
        <p:spPr bwMode="auto">
          <a:xfrm>
            <a:off x="76200" y="-765175"/>
            <a:ext cx="1581150" cy="1581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8" name="AutoShape 16" descr="data:image/jpg;base64,/9j/4AAQSkZJRgABAQAAAQABAAD/2wCEAAkGBhASEBAUDxQUFRAUDw8PDw8PFA8PDw8PFBAVFBQUFBQXHCYeFxkkGRQUHy8gIycpLCwsFR4xNTAqNSYrLCkBCQoKDgwOGg8PGiokHyQvLCwpLywqLywpKiktKiwsLiwtLyksLDUsLiwsLCwsLCwsLCwpLCwpLCwsLCwvLCwsKf/AABEIAOEA4QMBIgACEQEDEQH/xAAaAAEAAwEBAQAAAAAAAAAAAAAAAwQFAgEH/8QANRAAAgEDAgQEBQIFBQEAAAAAAAECAwQRITFBUWFxBRKBkSIyobHBExQzUnKC0SNCYuHxFf/EABsBAAEFAQEAAAAAAAAAAAAAAAABAgMEBQYH/8QANREAAQMCAwUGBgICAwEAAAAAAQACAwQRBSExEkFRYXEGEyKBkbEUMqHB0fBC4SNSYnKCM//aAAwDAQACEQMRAD8A+4AARCAAEIAAQgABCAHMmKEL1yPPMUq9zjYjhdMzpsVooH92+QbV7WzNjztp5pQ1xzAWkmekFGrlE2TSIsmgr1s4czypIoVblvYq1dVHRwmaW9hbTXNKAXGwWgpnSZlRrNF+jUyQ0WI01dfuHXtrkRZK5rm6qcBAvJEAAIQAAhAACEAAIQAAhAACEAAIQAiqVMCgXSKTzDJQleHdK7TepXjqoJJXQMeC5uo/frw3ozAuVdIqr0OoyOamxaGRQVlOeW+jBxLSo1zWfVf+nZ5X2jp+4xB9tHWcPPX63VundtMHJSWFbVrkzUTMSm8VF1X2NeEtD0ujm+IpYpuLRfrofrdUgLOLeCivKmIszaLzFPnl/Us+KT+FkEI4SXJJHO9rZdmkjj/2df0H9qanzkJ4BGy34dLMUUbh/C+2PfQ0PD44iiPsjDanll4kD0F/ulqD4wFdR45HjZSvLvGi34I68DeVCTZW3WR7GoZXmfEmt6ryc/S9oaSonMOmdmk6O/F91/6UronNF1ppg4gzs3imIABEIAAQgABCAAEIAAQvGU7x6Fxle5pZTGyR97G6O5FwRcai+8JCbZrOOKkXw3Wx5GeG4y34dUSHk8sdThFZwc03B3EcehH4V0FszFYsbzKw9+KLrZjSi0/NH1XM07eplHqVBXRV8Anj/wDQ4Hh+OSolpYdkqjfU8Si+uvZ6HhfuKOUUp02jnO0+HTVTopIGFxsWm3qPcqaBwZe6jcctdGalPYpUKeupfijWwOnqKWjENQLEE2zvkc93O6jeWuftNVK/hnHdEBoVoZRSdJmd2hwurr3MMABDQcr2NyeflvT4Xtjvfeoasc4XVGpQjhFejb8y3g1MEpH0lE2KQWdckjz5cgEx52nlwUVzXwjLpZk/M/7V05k958Txw4nJj9psV7mP4OI+J3zchw89/LqnwR7Tts6DRD2k8ywuG5HWqYXV6JdS14fbYWXu9W+pm9mMK713xko8Lfl5u49B79E+ok/gPNX6aJDmJ7k74qBeg8yejUqAAEIAAQgB4wQjZz5yC4rYKcriRSq8RpqJzWzuttab/M23IDS69lqeY8kjLj4g0/i068C7SukzQZsvaHsIIOhGYTNoXsqt/aZ1W61TK1OeVrvxRrNZKtS01yjJxnDG4jBYfO35T9jyP0PmnxuMbrjTeqxbtCF27JoyUTO7PYNPRXlmdYuFtke558LaJ00ocbBWiCrJFSv4ilotXyRWl+pLd+Vct2dFU1VPRt2qh4b7noBmVDcvyaLq67mK4j/6MeZSVrHjl92dqjHkvZHPTdraJpsxjneg+59lK2nk3kBWH4jHmI3UWV3SjyXsjl2seWO2UNi7XUZyfG4dLH7hBppNxC1adVHbZjKE4/K89H/klp+Ia4ksPqdBSV1LWi9O8E8ND6HP7KJ20zJ4sprhakRZjJSJI2yMPFOzcVXL3zHbJJ8W8HmOB+nRTRzlosqdC2cpZfouhpwWDyMMENe5UUdHFE2NjYoxZoFgotLkqxOqkVZ36zhFCdWc+kefF9jqFNLb34sw8Tx6mobsZ45OA0HU/YZ8bJ8cb5M9Ar0LwtQnkyS/aPQgwLGHV4dHLbbGeWhH9KSWPYOWitg8R6dCo0AAIQ5kdHjQoQs+8RWNKvRyjLrUpx21XLj7nK43gM1dJ38Lrm1tk5acD+bdVJHMI8iF60Rqk08weOnA6p1U+/J6M7OOgqq3CpS1pLDvB0PUH39CrBayUX1Vm2rt7lszab1Rd/Vwj03CqySuphO9myT6G28efsqTgGO2bpXmkZVWtKbxHZbyO7mu5y8q2/3PkjqEElhbFLG8bGHN7qLOU+jRxPPgPM8yOLvTc6e65p0VHb1b3Z2AeXTTSTvMkriSdSVotaGiwQAEScgABCHM4JrDOgPY90bg5hII0I1SEAixUEJOm+cfqjVt66aKOCGM3Tenyv6M9KwLHvjbU1Sf8m4/7cjz9+uudLD3Xibp7LYqS0M6rq9SzGplFeUGmW+0DKn4Mup3EW+YDUt3+m/kiItLxtLk8bS3PJN8FlntKxcnmfouCONwvs5PWWkl8DOJ1PQfc5dVZkqA3JuZXlJuT+Fac3+DVoU8I8o0EidI9CpaGnombEDbcTvPU/oVW7nG7ivQAWEqAAEIA2cSqCgXSLpojnTTOHcI8/cIeAQkuFWr+Hp9+ZHG1kupeVVHSIKulhq2bE7Q4fUdDqEjfCbtVSFvgrX1fyrTfZdzSnsY9X4qnSOvrwFfLHQ0rpLeFjch00Hmck1wLjYaldUKXlXXdvmyQA8YqJ31ErpZDdzjcrVa0NFggAIE5AACEAAIQAAhDmcE009joD2Pcxwc02IzHVIRcWK4sajTcXuvqjTVMyaukoy/tf4NajPKPZ6Ct+OpWVG8ix6jI/noVlbGw4tXqoo7SwR1a2ClVu5cETSVEUf/ANXtb1IHul6BafnQ/URjOpVfJe7PYufGXsjPlxnDovmmB6XPsCnBsh/itpTOjNoXD4l+EixS1UNXH3sJuL24ZpSC02K7ABYQuJsz69Zt4L9RGbWg0zFx+aWGiLoSQbjMa28k6MAusVBKmnz92c/t+svclBwDcbxBmkzvM391aMEZ3LmCa4v1wXKFfmVTuktTocCxetq6xsU0l2m98huB4DioZYmMbdoVqvU0My218z5yfstP8ly6+VlO0+Rev3Zt9qZO7w7ZH8nAeVifsFDBnL0CmAB5YtJAACEAAIQAAhAACEAAIUdzHMZds+2pZsquYohls+zOvDF8KPSOx8u1TSxnc4H1H9LOqRaQHku68tSMt1aGSrOElsvwVcfweqq6wSU7LgtF8wMxfiRuspIZWsbZy8Bx+nVfBL3ZJCzm937JGdH2SrXfO5jfMn2BTjVN3Ar2C1Rp0VoQULXBaijr8Iw52HwGJztq5vl0A+yhe/bN7L0HoNVNsvGiCrQTLAwKDZBCy6nhiZG/DHzfuzWaOWPJDvmAPUJmwFnU7Jri/uW6dHB25oKaIhDG1201gB4gAFKOF1XvIfCzPtfkXqvqzTuNUZds/mXKT9nr/kwu1ERfh20P4uB8sx9wnwm0vUKYAHli0kAAIQAAhAACEAAIQAAheSej7Ml8KXwrsVrmWIPtj30LdlpFHpHZCIillk4uA9B/az6k/wCQDkr5z5UQVLnBXleNcH6HSGrgbL3LpGh3Amx+qjzte2S0FBHaiZ1PxOPH6luncplpzHBNDgdFYSPTmMjoiKegAESoctnRBXnhC5AXKQritdJFCp4i38qb+3ueTWdwclVdrYY8qZm0eLsh6an6KQU7nfMbLhSm/meOiJY1GjkHNvx+vnma7aORBDW5DpYa+d1OIGNCtRnlGdNeWp0lp68DSt6ehDfWuUeoyxsq4HROyDx5i+nmCs/NpDhuUQI6FTK13Wj7kh4rU076aV0MgsWmxWs1wcA4IACBOQAAhAACEAAIQA5qTSTbHxxukcGMFycgOaQkAXKiqrzSjFcPif4NGNPCK3h1BvMnu3k0vKe0UFIKGlZTjUDPqcz+8FlE7bi/is2S1Z4WLig90U5VWvmi+61OHxjAq+apfUMaHAncc7bsjbdwurUczGNDTkupQT3We55GnjZtfYQrRez9NmdmBHV1+Hu2Q57ORuB6HL6KYsjkzyKuWtbmXYmbax1NGJ6fh0ss1JHJP8xFzu6fSypuADiAugAXUIyvcQyiwcyiOabJCFkOOCOVVLq+SNWdBM5jao5ZnZal71z5HEtJJDRlYcL5/ZSmZ9rBZcY1JbLyr3Zbt7LGr1fUuqmhJ4OjpqSnpRaCMN9/U5/VQEF2bjdIo8mitUvFnCOP3QS1cEMrYZHgOdoP3TlfXclFyCQMlUu6TjLzR9VzR1TqJrK2Ljj5kUatpKDbh6rgzMxvBG4i3vI8pR6OHA8+B8jySKUxHkpAR06yfR8U9yQ8tnp5ad5jlaWuG4rTa4OFwgAIE5AACEAOKlVLf/tkkcT5XBkYJJ0AzKQkAXK6bIIJ1JL+RbdXzO4UZVN9I8ufc0adukj0zAsBFD/nqM5Nw3N/v2WbNKZcm6e6UsJEv6qKVabzgjbLGI49T0U7YXXP+1v4/k8uCWOJzm3C01hnMqCZn0rxxeJej4M0qVVM245GyMEkZu06EJgN8jqq0/DovgIWKReSPfKJJsyN2ZACOBF/dAaAbhRU6WCVHuANyAsNE5AACVAACEweYPTxipFxORl3l42/LHf7dyze1XsilCml34vmZOK4zFhrLDxSHQcOZ5e6VsZkNtyU6eO/F8zoEak5PEfV8uh51TU9Vi1UbG7jm5x0A4/geQVxzmQtV61RZlBEdvTwjudRI9biYY2NYXFxAtc6nmqHNUbqxT780VGqkf8Akuuj9zQnco6hhjJIqauiHeNa9u46+hGnkUzNrvCbFZyuVxTXdZ+x0riH8y+xpO1T4ENSxjyMCXsrQPN2F7fMEfUX+qnE8o4FU/3EP5l7nP7qPDL7JlqNjHkWKdquQjOydCzN7nu8wB7fdHxEp0sszNSXyrHV6sloWGuZavmzTdJFWrVxsb9NTUlCwmFrWDed/mT+VA7acfEbqzSgkSNFGNy0WqVVNCU1ZDVhzoXbQBsev7v0Uli3IhU7rR67cyMv1qCkjLqQlTfOP1RzWNdnfib1FL8+pb/tzHPlv66yxz7GTtFJKKawxb1HB848+K7iMs7HpymF4vUYZIW2u3+TT9uB/SrEkTZBca8Vq0qmUSlOz2LaPUmSCVjZACAQDnrmqa9AA5KgABCAAEIcyOg0KELOu4lY1KlLJA7NHL4v2f8AjZhNC4Am21f3HPkpY5dgWKzpRlJ4jtxf4RoWlooompW6RNg6CipIaGEQwjqd5PE/uSgN3O2nKOWhmVq+Z4XDVl28q4TMy3Wjb3k8+nAp45V/CUL3D5neEeevoL+aVjduQDzUpLbS1wRHth8Tb4Z07HH9lIJJKoyAkNaM+BJyAP1PkrNS4AAbytRFevVwTPYzatTMmui/J3WIzvpqSSaPVoyv1CrAAuDTvXarst0KuSgd21T42uxzuA4zVV9Q6Ka1g0nIWzuPypZY2xgELQnsZs5as0saGXeLyzT4PRm1jNAa2jcxvzDxN5kbvMX81E1+w4HcvTy2reWeHtuj0irx0yt1r6cThOzeIfCVYY8+F/hPXcfXLoSrVQzabcahbUHk5q0UyKzq5SLZ6ifCVUGYWXKxafw7cj2NszScTxQMyowylqZ21EjfEPQ8L8bfuSc0lo2QclHRp4ROjxI9NAm6QBAANSoAAQgABCAAEIeYPQCEweSPTyQoSLM8R1056EKRcuqWSng4btZ8Q97PCe7aNd1zr9tVPT7IvxKjry003ei9S/Y0MRRXpW/mkm9lsacInQdn6T4Whbf5n+I/YemfmoZTtSE8Ml5NaGNP+K/6fybU0ZNaGKj/AKfyi1iwvh8w/wCKaPnb1Q5ofxfRHQoR/wBT0S+rOI7JkCuP/U/ZWqr5B1WtFFW9t/NFluCEonpIdY3VUi4ssSi3jD3WhIWa1prlESoM87xTAJ3Vx+Gb4XeK+gF9RfrpyVmOYBlnahS2McdjQRXoUsFhHexCRsTWym7gBcjeVXy3L0AD0qAAEIAAQgABCAAEIAAQgABCAAELiUCJ0EWAO2kllHGmSJACEoXMkUrm3zqi+cSiRTRNnidE/RwsUaG6yfIy1bUOLLX6SO4xMugwOmoZO9jLibWzI39AE90jnixXsUegGymrlxPPIdgLpF4kegCJUAAIQAAhAACEAAIQAAhAACEAAIQAAhAACEAAIQAAheHoAqRAAIlQAAhAACEAAIQAAhAACEAAIX//2Q=="/>
          <p:cNvSpPr>
            <a:spLocks noChangeAspect="1" noChangeArrowheads="1"/>
          </p:cNvSpPr>
          <p:nvPr/>
        </p:nvSpPr>
        <p:spPr bwMode="auto">
          <a:xfrm>
            <a:off x="76200" y="-1039813"/>
            <a:ext cx="2143125" cy="21431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36"/>
          <p:cNvGrpSpPr/>
          <p:nvPr/>
        </p:nvGrpSpPr>
        <p:grpSpPr>
          <a:xfrm>
            <a:off x="228600" y="4038600"/>
            <a:ext cx="6553200" cy="866775"/>
            <a:chOff x="228600" y="4038600"/>
            <a:chExt cx="6553200" cy="866775"/>
          </a:xfrm>
        </p:grpSpPr>
        <p:sp>
          <p:nvSpPr>
            <p:cNvPr id="8" name="TextBox 7"/>
            <p:cNvSpPr txBox="1"/>
            <p:nvPr/>
          </p:nvSpPr>
          <p:spPr>
            <a:xfrm>
              <a:off x="228600" y="4419600"/>
              <a:ext cx="5814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dirty="0" smtClean="0"/>
                <a:t>Concentrator type cookers need to follow the sun</a:t>
              </a:r>
              <a:endParaRPr lang="en-US" dirty="0"/>
            </a:p>
          </p:txBody>
        </p:sp>
        <p:pic>
          <p:nvPicPr>
            <p:cNvPr id="8210" name="Picture 18" descr="http://www.clipartpal.com/_thumbs/pd/weather/sun_kicking_blue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15025" y="4038600"/>
              <a:ext cx="866775" cy="866775"/>
            </a:xfrm>
            <a:prstGeom prst="rect">
              <a:avLst/>
            </a:prstGeom>
            <a:noFill/>
          </p:spPr>
        </p:pic>
      </p:grpSp>
      <p:grpSp>
        <p:nvGrpSpPr>
          <p:cNvPr id="21" name="Group 37"/>
          <p:cNvGrpSpPr/>
          <p:nvPr/>
        </p:nvGrpSpPr>
        <p:grpSpPr>
          <a:xfrm>
            <a:off x="228600" y="4648200"/>
            <a:ext cx="8001000" cy="914400"/>
            <a:chOff x="228600" y="4648200"/>
            <a:chExt cx="8001000" cy="914400"/>
          </a:xfrm>
        </p:grpSpPr>
        <p:sp>
          <p:nvSpPr>
            <p:cNvPr id="11" name="TextBox 10"/>
            <p:cNvSpPr txBox="1"/>
            <p:nvPr/>
          </p:nvSpPr>
          <p:spPr>
            <a:xfrm>
              <a:off x="228600" y="5105400"/>
              <a:ext cx="2826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buFont typeface="Arial" pitchFamily="34" charset="0"/>
                <a:buChar char="•"/>
              </a:pPr>
              <a:r>
                <a:rPr lang="en-US" dirty="0" smtClean="0"/>
                <a:t>Most require level land</a:t>
              </a:r>
            </a:p>
          </p:txBody>
        </p:sp>
        <p:pic>
          <p:nvPicPr>
            <p:cNvPr id="8212" name="Picture 20" descr="http://t1.gstatic.com/images?q=tbn:ANd9GcTSG_G7dgtxLZRCZKphGkirIgzTEP_aRt_DBV9uaTYB1yLOsImA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86600" y="4648200"/>
              <a:ext cx="1109003" cy="838200"/>
            </a:xfrm>
            <a:prstGeom prst="rect">
              <a:avLst/>
            </a:prstGeom>
            <a:noFill/>
          </p:spPr>
        </p:pic>
        <p:grpSp>
          <p:nvGrpSpPr>
            <p:cNvPr id="22" name="Group 31"/>
            <p:cNvGrpSpPr/>
            <p:nvPr/>
          </p:nvGrpSpPr>
          <p:grpSpPr>
            <a:xfrm>
              <a:off x="7010400" y="4648200"/>
              <a:ext cx="1219200" cy="914400"/>
              <a:chOff x="6477000" y="457200"/>
              <a:chExt cx="1219200" cy="914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V="1">
                <a:off x="6477000" y="457200"/>
                <a:ext cx="1219200" cy="838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629400" y="533400"/>
                <a:ext cx="990600" cy="838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38"/>
          <p:cNvGrpSpPr/>
          <p:nvPr/>
        </p:nvGrpSpPr>
        <p:grpSpPr>
          <a:xfrm>
            <a:off x="228600" y="5474732"/>
            <a:ext cx="6619875" cy="830818"/>
            <a:chOff x="228600" y="5474732"/>
            <a:chExt cx="6619875" cy="830818"/>
          </a:xfrm>
        </p:grpSpPr>
        <p:sp>
          <p:nvSpPr>
            <p:cNvPr id="12" name="TextBox 11"/>
            <p:cNvSpPr txBox="1"/>
            <p:nvPr/>
          </p:nvSpPr>
          <p:spPr>
            <a:xfrm>
              <a:off x="228600" y="5474732"/>
              <a:ext cx="6074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>
                <a:buFont typeface="Arial" pitchFamily="34" charset="0"/>
                <a:buChar char="•"/>
              </a:pPr>
              <a:r>
                <a:rPr lang="en-US" dirty="0" smtClean="0"/>
                <a:t>Most are too tall for women who like to cook sitting</a:t>
              </a:r>
            </a:p>
          </p:txBody>
        </p:sp>
        <p:pic>
          <p:nvPicPr>
            <p:cNvPr id="8214" name="Picture 22" descr="http://t3.gstatic.com/images?q=tbn:ANd9GcSdxgok-iq-3Lyl5pjOs6zNQm0XsnQR8Sl25FBRooX_Ie6O9Wb1fQ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172200" y="5486400"/>
              <a:ext cx="676275" cy="8191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583</Words>
  <Application>Microsoft Office PowerPoint</Application>
  <PresentationFormat>On-screen Show (4:3)</PresentationFormat>
  <Paragraphs>73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Theme2</vt:lpstr>
      <vt:lpstr>Solar Cookers &amp; Dryers Part 3</vt:lpstr>
      <vt:lpstr>There are 2 different types of solar cooker the concentrator type and the box type.</vt:lpstr>
      <vt:lpstr>Here is a trial solar cooker made from an umbrella and tin foil!</vt:lpstr>
      <vt:lpstr>Box Type:</vt:lpstr>
      <vt:lpstr>Box Type:</vt:lpstr>
      <vt:lpstr>Slide 6</vt:lpstr>
      <vt:lpstr>Slide 7</vt:lpstr>
      <vt:lpstr>Slide 8</vt:lpstr>
      <vt:lpstr>Advantages &amp; Disadvantages of a solar cooker:</vt:lpstr>
      <vt:lpstr>We are now going to learn how to build our own solar cooker!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Cookers &amp; Dryers Part 3</dc:title>
  <dc:creator>Hannah</dc:creator>
  <cp:lastModifiedBy>Hannah</cp:lastModifiedBy>
  <cp:revision>9</cp:revision>
  <dcterms:created xsi:type="dcterms:W3CDTF">2012-08-12T11:58:56Z</dcterms:created>
  <dcterms:modified xsi:type="dcterms:W3CDTF">2012-08-16T13:17:29Z</dcterms:modified>
</cp:coreProperties>
</file>