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65" r:id="rId4"/>
    <p:sldId id="261" r:id="rId5"/>
    <p:sldId id="262" r:id="rId6"/>
    <p:sldId id="266" r:id="rId7"/>
    <p:sldId id="263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8027-0DF9-471B-9278-EA54D89828D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43722-44BC-4A8D-AD4A-4A8D05AC6F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      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1D50E-9383-4948-9C48-82E382A75A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FC008D-8A40-43EB-A618-484E180BEE13}" type="datetimeFigureOut">
              <a:rPr lang="en-GB" smtClean="0"/>
              <a:pPr/>
              <a:t>16/08/2012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CFA45E-E102-46C4-B8C0-417F0F5F9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Cookers &amp; Dryers</a:t>
            </a:r>
            <a:br>
              <a:rPr lang="en-US" dirty="0" smtClean="0"/>
            </a:br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&amp;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4" name="Picture 14" descr="http://farm2.static.flickr.com/1193/640499324_74e2182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981584" cy="771525"/>
          </a:xfrm>
          <a:prstGeom prst="rect">
            <a:avLst/>
          </a:prstGeom>
          <a:noFill/>
        </p:spPr>
      </p:pic>
      <p:pic>
        <p:nvPicPr>
          <p:cNvPr id="61450" name="Picture 10" descr="http://www.pestcontrolsupermarket.com/ekmps/shops/allister/resources/image/ra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1480457" cy="12954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79512" y="4509120"/>
            <a:ext cx="64087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....................................................................................</a:t>
            </a:r>
            <a:endParaRPr lang="en-GB" dirty="0"/>
          </a:p>
        </p:txBody>
      </p:sp>
      <p:pic>
        <p:nvPicPr>
          <p:cNvPr id="61442" name="Picture 2" descr="http://ts4.mm.bing.net/images/thumbnail.aspx?q=992167005427&amp;id=ef095676e001d382e40812edffa8ebc4&amp;url=http%3a%2f%2fthumbs.ifood.tv%2ffiles%2fimages%2fdry-frui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4896" y="764704"/>
            <a:ext cx="1929104" cy="126034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95536" y="1700808"/>
            <a:ext cx="75608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....................................................................................................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02468"/>
            <a:ext cx="661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Drying was one of the first methods of conserving food.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1" y="29350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Traditional methods involved putting baskets on the floor or roof.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501008"/>
            <a:ext cx="604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problems associated with this method?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633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food is open to rodents, insects, dust, wind &amp; rain.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77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prevents vegetables, fruits, coffee and other crops from decaying</a:t>
            </a:r>
          </a:p>
        </p:txBody>
      </p:sp>
      <p:pic>
        <p:nvPicPr>
          <p:cNvPr id="61444" name="Picture 4" descr="http://t0.gstatic.com/images?q=tbn:ANd9GcTSv13SHzMSJHpE9tD5Hz8y1DS_CVYQAyRw3mlvV3KKs-N_Vba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333624"/>
            <a:ext cx="1743075" cy="2619376"/>
          </a:xfrm>
          <a:prstGeom prst="rect">
            <a:avLst/>
          </a:prstGeom>
          <a:noFill/>
        </p:spPr>
      </p:pic>
      <p:sp>
        <p:nvSpPr>
          <p:cNvPr id="61446" name="AutoShape 6" descr="data:image/jpg;base64,/9j/4AAQSkZJRgABAQAAAQABAAD/2wCEAAkGBhESEBUUEBQUEhQQGBYXGBcYFxYUFBkYFxQVFBgWFBUXHSYeGBojGhQUHy8gIycpLCwsFx4xNTAqNSYrLCkBCQoKDgwOFw8PGiocHB0pKSksKSwsKSwsLC0pLCwpLCwsLCwpKSwpLCwpKSksKSwsLCkpKSksLCwpKSwpLCksKf/AABEIANIA8AMBIgACEQEDEQH/xAAcAAEAAQUBAQAAAAAAAAAAAAAABQECAwQGBwj/xAA9EAABAwIEAwUHAQcDBQEAAAABAAIRAyEEBRIxBkFRImFxgZEHEzKhscHw0SNCQ2KC4fEUM1I0cpLC0iT/xAAYAQEAAwEAAAAAAAAAAAAAAAAAAQIDBP/EACMRAQEAAgMAAgICAwAAAAAAAAABAhEDITEEEiJBQoEyUXH/2gAMAwEAAhEDEQA/APcUREBERAREQEREBERAREQEREBERARFSUFUWhmeeUMO3VWeG9259BdctX9qVCf2THP/AO4hnpuq3KRMxtdxKLzHEe0PGueRRZTDQfhILjG29lkwvtOxDQTVoMcJMaS5u0WvPVR94n616Ui4/Ae0vDP/ANxtSjtdwBF4Ey28X3hdXh8S17Q5jg5p2IIIPmFaWVFmmVERSgREQEREBERAREQEREBERAREQEREBERARFQoKqA4p4yoYED3kue/4WCJPeSbALR4z42bhQadIaq7haRLGzzd18AvEs5zOpUe6pVe2q6pMk7z07vDZZZ8muo0xw33Ujn3Eb69Y1KpHaNgLBom0ReR3rDgq9R7ha4PTfrNt1G5TlzqpDj1jv6g+sLraTG03WuIPlzH6LPWlrW3gcPqc1zbEiY+UfIq59MADmS6Vpux+gGNxH0lYaOaaok3Jn+3zRDaxGDA25iR8pCk8izWtQM03aZI1NPwOtzH3Ch6mMsSNgXN+f8AZUw+OkDu/Qol7Lk2c08TT1MNxZzebTGxUgvIMizh2GxAfqIZqh7eRbMX8N165RqtcAWkEOEgi4I6hbYZb9Z5TS9ERXVEREBERBH5xnTMM0OeCQ4xaLWm8qOZxxhueseQP0Kna1BrxD2hwPIgEehUFjuBcFV/h+7J503OYfQW+Syymf8AGtcbhr8o26PFWFd/EA8ZC3qOYUn/AAPY7wcCuEx/sxqiThsQHfy1R/7s/wDlc3jsnzDD/wC7QqaR+9Tiqzx7PaHmFleTlx9x20nHx5eZaezSqrxbAcZ1mmG1HW3Go/MHb0XR4P2g1QO0Wu8W/dsJPlY/uWF+Nl+rt6Mi5HCe0Km4w9hHe0z8jCm8NxDh32Dw09Hdn0mxWuPNhl5WWXFnj7Emita4G4urlqzEREBQfE/E9PCU5dJe6zQOv83QKbcV43x1nD6+IIYQRTlouI755LPPLU6Xxm65jNce6q5+p51GSQSCLm0SueZhHuq32+/6HmpGv2jBA8O/7HvW7hMOGi46TtKyk00t22sIRTZAHaFvOfos2Je4i/Pp1j6K2lSEyJO/n0+R+SvxNeTpG4PmirDUEmCdxJ9LLXq1YcD4re0z6D5GVgq0JHh+FSNZlVxad7GfMq/CAiBPQ+V9/VbDKIgzvz/PzZH0fU/2hBV+J2Hfeek/2XX8C8YmjUbh6xmnUI0uJ+Bx5X/dm3cuEqth0gb2HisTnwe0d7Dnt3J4f9fSQKquW9nebuxGCa6o4uewlhJHSI8bQupW8u5tnZoREUoEREBERAREQRWa8MYTE/8AUUKdQ/8AItAf/wCYg/NcpmHslp74XEVaP8r4rM+cOHqvQEVbhjl7FpnlPK8azHg7MsNJNIYho/eoul3nTdB9JUbQ4iIllw8G7XgtePJ117tCjM54ZwuLbGJosqd5HaHg4XHqufL42N86dGPycp7282wPETqZ7LnNJ6Egemy6XL+Nqmzy13jY+ot8lGZr7JHM7WAxBbH8KtL2eDX/ABDzlcpmIxWFP/7MPUpAfxGjXT8dTdvNc9w5ePxtMuPk9eu4Xiei6z5Ye+7fUKWpVmuEtIcDzBkLxjAZtqux4cD3yp/C565p7BLI6H6hXw+TlP8AKKZ/Hn8a7TifMhRwz3ETI0jxNhPReF5hXa13InmZPPwXacY8VVKtEUjpMEOLgOnd1Xm1Wt7x55/Ra3L73cYzH69JbBYb3p0sGp24NrAdfy6ytpOY4io0jlfx+azZNR91S1Depb+lv6n6KXxH7Vgmzm/Q9fNUvJJlppOO3HaJbNuXa8r8/kqNp9vV3/UrPSy2tPaaYGx3HqtunQDfEfqAtGbVa2DbYjpz2Wx7geKy1arR/SPnZUOOYR3z9lCWniaAGw5f5Wg3EjV0g/QbKZ1B0R+XI+yg8dhDPZB7UecKUVleQYIsenSfvAWCvhhpmbwNrkTdSuU5XpBfXFr6W9T1PctTN2DUDT7LXCQB8/mqzKW6TcbJuuk9k2ZaMQ6kZ/bNtJ/ebfbw5r11fP8AwjXdTxlIi8PaO8g2IC9/BW/HWWaqIi0UEREBERAREQEREBERAVr6YIggEHkbhXIg4vPvZdhK5L6E4Wtvqp2aT/OzYriswyfG4J0YlnvaU2rU7j+pu7V7SsdemHNINwQQsc+LHJrhy5Yvn/NMRMu+5UBhB2y4Wj8uPuug4gphj6jYgBzh12JF1C5eACeXf9uqyx8Xyu66PBu1Um8y0unumCPupSpUDcO4jcKJy12mSdo9VTHY+GnSZHNuy588bvbq4s5r6uoyvOA3Dy7mI8Fz1XMQ97jtM/Ix9ly9TiUz7tm23mVuYSpzPMbepW2EsnbHksuXSUxOIB9PqVpUn/WfosBr9rxA+q2Wubp6FtvVaMkzwto1xUg/TdTWd16bANDQC5edtzf3L+0YBUi/Pm1XMcXSBEAcysuTbo4ZLU/mWHMST4DlChcXWH7MON9LrcyNVr8ualDjPeCTYBQGZnVUnYAADy8Fnwy7W57NabGX1tFdrmjZzecWmT9F9B0qgIBGxE+q+cMGHio3ff77r6MwZ7DZM9lt/JduHrizZ0RFqzEREBERAREQEREBERAREQFRyqqFB4JxcwjEVRYQ91hyuVBYZwv17gu29quUGniPeD4awn+obrhsLVE/krk1quj1MtqEM+223co/F0S5stO/JZ61SzYMq6qA0Eu6ADkhtB5fk0P1bkqco0A2dSjcNnHuqwAbqL50iw2ubn86LZzXiVlSNIEkCY233VrKrKyOAPw8lZhmEg9Vr065AtdUwOZBj+10/VQMGcZcS1RmV0nsPcCutzXiDDlmnSBsA6+5Fpi0mDuojC0wWnrCn9dkuruK0szqOfDjYcuXipHEjVB6fk9FF4sw4HqBf9BzK3qNebmB4/dPE72lMspiq+mJHae0Ha1x5L32myAAOVvsvD+E6hdi6OkSS8WjoZle4hacf7UzVREWrMREQEREBERAREQEREBERAVCUJVCUEHxfw6MZhzTsHbtJ5FfP+IoGnWLSQdJImei+js2xIZRqOJjSx5npDSvlp2YH/Uc4J5iB6rDOd9Ncb06HFVnCARMiQr8WwVXBpO94WHGkECfsslKrBn6qkS5ni7DdprQCS2Ra9jFlhy/DPawawQeQ7psuzdWp1CJaNQKxZhhQ52obdPBX+3WkfVDskDzjyWvUpEkzay26jjqAiwWRmBLnCVVGnICk99WHBwBcLQeVvDbmu7FOAHt28ldisJScbgBzQBbn4hY8RiLNAgBWuW0yaW4547AN7bD8+S1XVCCOSyv7Tt9rdB8lfRw4c7uH5ZVWdb7OcGKuNp6p7Eu2mSNgeg717evMvZTg6bXVHkt1Wa0EiepIG69LBWvH4zz9XIiLRQREQEREBERAREQEREBERBRY6j4Enkr1pZvQe+g9tP4nCBy3sq5eJndeX+0Tih2IY6jSllNpGrq/eJ6C23qvL6WAdr1Q7sn8svT82yc4YRiGML6h1dl0jTtE9SQfkuPGDcfePdTAoucQxw/5XJMdNvRcsyu+3feKa/HxqY4OmYPorKWIBEGx/LLdxNMaGkkyQNv8qPh021ehP1UxzVdhKLn1AAYvuLQFJVaTm2JlZMopiHudM6eYE3tMTK1aGMuWu3Y7wkHx/LJtMY6uBOoK6HzDRzW7Wx9PUAbrUrYztGLu2aB9evkmzTSx9F7SNr7nv8AFVog6RqPp+qksbQBp05kxMwNX0K1Q1vX1aR90NML2jYAnz/RZG4rT2WtE+BP3VuKqMAgEfNW5VhS94DYJJ5G/oVKHRYDFvYA7TIHxRaF02Q5tiJ106ssm4cSQPEifoo9/CWNo/taI98xwGqmP9xv9JPaHgs2V8OYl1I1sOwh2qDT+AxHa7LousrvfTt4ph9e7P7em5RmoqtuWahuGuDvOFJLicg4Vqh9Os86LHU3Z4NwNvJdqF18dys7cPNjjjl+N2qiItGIiIgIiICIiAiIgIiILVRyqigQPEfC9PFhuslhZsQfkR3G6j8XwnR/0rcPfQyOkkgySe839V1blq12rO4xpM8tSb8eL8XYcUquim0ta0AAdIC4rE4h03O3S/8Ab6r1L2iZfcO5bf5XlGYMvH5/lZT1a+NzLs1DHDeDYyTJB3gBSVXBgdrcAg95b3HnuuPJgxPie7oFPZRxC1jdFZpc0QBBhwsTHfAU5Y/6MctepB2UP1zLYA1TNtPVXDCzBFtR3O8ARPWSstXNMCGlweTaNI+Le0jaJUJnPE4LdNAaZAkkgntCQO7YhVxxrTPOaZMzzpurSz+GIAmHeIB38lGPzaobtcSOh3HiCoc1J6n/AI9R1bKyip2CeY5+a2mOmO0gcdqEEen6LvfZxlAdVDjcNvfr0lebZaNbxO/1Xu/AmCFOiBvquVTL3SZ5t3mDbAHNbrAtPDCy3GLSKVlCqrQqrRVciIgIiICIiAiIgIiICIiC1ERBa5YKoWcrFVCpUuN40wXvKDuouF4ZmZhx6j/C+is6pSw+C8N4gwAbUMDcrG+tZ44qqSLeH6n7LVfWN+8n5qTzShBJ/OiiCFtFKoXm/emsme9NKyMpEqVTVIPr5q8B7rNHf3LdwuVk3ie7qpSjwzVcwuc73YaJtc28NlW5RpjjtG5XhXBwIB3sfsvceAs4ZVYGbVGC4tBi268ypYGpTp0qjGl1Jphx5l1pPhdekcH8GjXSxdCqWtcZcwjmCQQ1w5dxWNytvTovHjMe69HwzVttWCk1bDVvHHVwVVQKquhciIgIiICIiAiIgIiICIhQWoiIKFY3hZFY4KqUfjKMheUcbZKWPJGzr9LhepcQZgKFB9U30i3ibCe5eM4/GVa4dVqk6JhpcT5kTyXPnZLp08XHllLXH53hyAdr2UBRwhcutzHCsZV928/G0Ft787hbGS5E4tcXCYcbjY85VplqIz49duRpZY5S2ByjuXUDJu5b2FyruS5M9I/L8p2supwOQNewteOy4QYsfIrPl+V7WXU4DBAclHqd6Y8tyGk2iKOge7iNJk77yTuSp3K8vZRptp0xDWCAN+/cquHowt6m1XkVtq9gWUK1oV4WiiqIishciIgIiICIiAiIgIiICoVVUKCiIiCitKuVCFFSwVqYcIcAR0IBHoV5xxpwzWxmNFFoLaIa0ucBDQ2IIB6zyXpTgsNRizyx+zXj5Lhdx45huFKWIxr6dZpd/pmlsyQbOhpnkbKQyzhOrh6zhIfQcLX7QIuCW/KQvRX4Foc5waA58SYuYsJWCpg1n9dL5ctrknZSJ2Wahlg6LoTgFezBKdM9tDC4OFLYeir6eGW1TpK0iF1Ji2GhWsasgCvFauAVyoFVWioiIpFyIiAiIgIiICIiAiIgKhVVQoKIiICoVVIUCwhWOasqoQoSwGmrDRWzpVNKjQ1fcIKK2dKBqaTtiFJXhiyaUhNI2oGq4BIVwUiiqiKyBEVUSqiIiBERAREQEREBERAREQWoiICqiILSiIqgqIiJEREFUREBVCIpgFERSgVUREv/2Q=="/>
          <p:cNvSpPr>
            <a:spLocks noChangeAspect="1" noChangeArrowheads="1"/>
          </p:cNvSpPr>
          <p:nvPr/>
        </p:nvSpPr>
        <p:spPr bwMode="auto">
          <a:xfrm>
            <a:off x="76200" y="-781050"/>
            <a:ext cx="1838325" cy="1609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8" name="AutoShape 8" descr="data:image/jpg;base64,/9j/4AAQSkZJRgABAQAAAQABAAD/2wCEAAkGBhQSEBQUEhQUFRUUFRAUFRQUFBQWFRUUFBcVFBYUFBUXHCYeFxkjGRUUHy8gJCcpLCwsFR4xNTAqNSYrLCkBCQoKDgwOFw8PGiwcHBwpKSkpKSksKSkpKSkpKSkpKSwsKSksKSksKSkpKSkpLCkpKSkpKSwpLCwpKSwsKSwpKf/AABEIALgBEQMBIgACEQEDEQH/xAAcAAABBQEBAQAAAAAAAAAAAAAAAQIDBAUGBwj/xAA4EAACAQIDBQYFAgYCAwAAAAAAAQIDEQQhMQUGEkFRImFxgZGxMnKhwfAT8QcUQlLR4SOCFlNi/8QAGQEAAwEBAQAAAAAAAAAAAAAAAAECAwQF/8QAIxEBAQACAgICAwADAAAAAAAAAAECEQMSITEEQRNRYSJCkf/aAAwDAQACEQMRAD8A9VoLsR+WHsh9huH+CPyw9kPPMscJLCNDgsIzWNHAANEYrEEDbiNCtDRHCMGDGyGANYjZFKoC4kchpXniLEUsfFatDPVXLgmU3j49Vlrnytckhik9HqIaqwmKiLi/PEkTBB4thLioAch1xiHINEUAFCEQdEEhbDBbAkKgSABD0xBUhkUGKkJIcMywDgDVPZ2HXYj8sPZDhMP8EPlh7IkERiQg6wgA1oQexrEDbDbDxrEDBrH2GMD0aJMdJlevUSWdkGjhtSqupibQ3hhTybMbb28Sk3CF01lxXt+5y1avd9p3fUqTbt4uDc3k29p70yllHLzMmrtSo/ik3fJlSZHOVtfoaajqnHjPSd46Sz4n6+5NT2vUjZxk7IzMTLK/n6EP8xb3H1iusdlg99JRspq6tZvn1T9DrNm7ep1NJK+WXr/g8ilWz/OZPh9otSvF2a5r0FcP0wz4Mb6e1QqXbJbnnuwt75JWqZ3dr953GHxamsnfReBlZr24c+O4LY9EdN3HoTE4cIhbAAOsNQ8ZCwrAckAIPQRQowLAxUHCOA0BbChozcO+xH5YeyJCPDvsQ+WPsiQQAMRsLiM1iWHMQCNsNkPYxiM24yQ+TKmLm7OwjhK9fhWbOI3q24vhhPPrG3o7Eu8W8Eox4L9p9NLd5xVWd73bu73Lxjs4OLf+VOqVm+viM11+olOItSSNZHcZVnw6aEM62QyuylUru3W35YqTY2nqVb5eJXld6d47CQ4275JWv/g0oSd7QSiuVl9wt6lJayf1Wlnfz6EcMRn3f7Og/Rk124qS79fUzsZsWzUoXcW7Nc0+gpnL4O4WeTaWL6d305nS7u70OlPN5P3Oeo4K2pYp4ePX8sFkqMse01Xsezccp04NNZq/rc0IM8r2Tt50JJN8SXJd2TsdThN96XCrt3s7q2jjp6/Yws04OTgyl8eXXXH3MTDbyU6jTjJNPv52bz9DI302zL9Hhptx42k5J27LWdmhIw+PnldaS7b30UZ8NFpqD7c9U2v6Iddc35HQ7F2osRQhUStxaro0eQbVajGMVpZHp+5CX8jSt0d/Ef8AW3yOLHjxkjoEOsJYckDhLwgkKhUhgJDrCWFaGISwC2EGekNCfYj8sfZEnEcfR3qqqML04NOMdG1yRY/8vktaPpJP7E+XXfjcn6dRxCcZz1PfCm/ihUT8EySnvXQb1kvGLEi8Oc+m45CJmZ/5Fh//AGR88ieG0KcldTg/+yEi42fS4I5EUal9Gn53Echlo6TyMfbOMUIN+xoVKhyO9mItC2V2/NA0ww3XJ42txzcnzuZmIbTyL9aplYx8TVZrjHqTxNJ51MirUrjeK61IXT72XE3IVKtyGUL/AJ+ZE6hYRxben19ihs/DRtF+JdwUsypGWq8/QmwsszLka4Oi2fUV7e/Qn2jh4xi3a3d7OxSwt7ppaajdoYxtNPmcn+zs6zSptymoSVtJK6XiZqr9Oo/a2Oc3FL+hWI6FM7Z6cWXtJ+uLLE9Nfy4lSl0I8Xh2ll5+PIftJ9PGuOcXZq2j/O/1NJbanOnwTd9LMwKcfUu0I8WXPL/BOWMsVjl1Xtr1LxgtW7Hru6eDdPCUoy14bvzzPKNl7PlWxNKnZ5zV/BZs9thFJJLwXckY3x4cHzMt2Q5IckEVZCrMHAWKHWAVFAIUIxHgEQDsgGTx+nVkoq99F16D1in1PRY7qUZQjZOPZjo+5dSlX3Ei/hn5OKFqu6fMznuOJWNaZPT2i1rY6DEbgS/pcX6ooVtyq0V8Lfg7i8tp8/8AcrOnjY9BrrU3bKw6tsGrHWMl4opzwM1y+jQ9rnzeO+1tYhRvwykulpNElTeCVOOVWXK13cyp059ClWw8m80ypYf5uLL9NHE7wVpu8ptLu+9ilPESm+1Ju3V3Enh8tRiVv3FqfSp1vo7E6GHiJ5mrip5ZNGLXd2aYnafHNCOIUJZdSThQyQOA+MEkT06d7jKsBhVcc01yZYp1Oa58ug50uz/kzas2neLs10f2C49oe9V0WDxMllrcqYqrLja8/Ubs7FSa7STyya695aw1NZt8zGY6vl0/klx1FB0c/Mnw0c+hNiodNSjXlKFKctWllbryNfpha2Y16MXab+q9fEp49rj4Yu6Vlf6pnLzxNF0ZfC6r4OGUpVuOD4e2042g1xR+Fpv/AJFnlc09i8bhGUk9FrzXX3L6a8pxz7XS8qGvl9RkHn99Pxl18++3v+w101cja9Oi3M2zGlX4q+UVHOq4txhdqzlJLs3btdnq2HkpLi5NZc+zyz79fM8GxNBTg4vR5fY9S/h7W4NnUoynxOmprvS424x9Gl6GecntwfLw89o6qWtvUcR0nZK/xP8APQnhD9zOOAkY9SQVIC4ZEhbChYAbcBbCjBuGfYj8sfZEhHhodiPyx9kSWCtCALYa2RSNZFUw0HrGL8kSsGxFpm1tgUZa00vDIzsRubRfw3T8bnRNjGIajz3a+6Eqabi00s2cilmz1rbcb0pJWu09dDyeUe210bKjt+P9oMR9fMxsVZPM3K7MfGxzZti6kOGki7CFynhddDRpRtmOhJCiuaz/AD1IakM+nsWHVy/LBT7rEy0lapSyyMytSz0/yauIkUJyd7cu8uBJhYWVi7SnYqUHYnXcTT9eTalW+n3I69FzpSjezyafeWIohrvrl+dBw9/tiYPd5zmnWkmlnaK18WdRKkoRSglpa2uRnxxSWS+xbw0pPP30Hbb7PHU9HyjeN/HyGzp9OiZc/VSTdrX1X0uRRxkW7acvTIja1ZQZ0e6+0nSqRvnC/FKPVr4frn/1MSpUWqH0JtPLLT05/QneyzwmU09twsuKKl/cr35W7u4d/NrRdp92f1MDda9WipTk2lkorKNl7nSU4paGceLnj1thIOT5JEiiKkOKkRoiiLYVClaVIbYB1hBjSXDrsR+WPsh/AGH+CPhH2RIdPR1onTGOkWAJvEm4xW/SGOiW7CcJn+EukUZUyOUTQ/TIqlEzvHYi4aYmOjeLPJNpx4a01/8ATPYtoYd2fQ8q3xpcNfLpd5ZET214b5Y9WfeUKpJUqlZ1jWOtDLJl6lO6K845C4apwvPR6jCzSlyJYrPmR1lYkw875fcR7Q4uPTPzKFnfn7mpi6FjOdK/+tSoWz4LqT0pZd4lKgnz9B/6bQWladx5d5Sru/7l6MbEVWjfTIUo2oRVzSwUrfv9inCDuXqdO2f1Kthy1NXrO2nUx+JynpbnkbSV13fmbIf5LO6/PEmVps/CYPjVrq6z78y7gcG3PPSKzZFGlwq7zS0Vs+LqnyNHZuzqlSSjFWctWr/Ui7+2mWeMjtNzMLF0e003d2V2vM6iOAj0+rKeytlxhRjC1nFJPrfqnzRfpxay/PQz/rxeTLeVp0cMlo36kkYtc7+IqkPRpImQlxyFsJwlaVolgFEAaieh8MfCPsiQjw/wR+WPsSHc6AAAAAAArABrHDWZZBXrU00cDvxsRNca10fuj0GZgbfocUHG17pnJmjG9ctvAdpScJNWKmErcbfJqz8mdVt7Zl276p2ficnPDOnUUlotV1XM1x1Y788LrcTrGcLzeRPDEKWaK+KUJK6yuZ8o8LyZWpWEysdPQlxxtlkFOXDLkjCwW0ZRkr6NrU3qyur+ZFmqve1qsrrIoTgxcLVksi/DDcWqFvQ8oqGG7JDVtF5Z95fmlFZsoySvfkLYNUpMmUraoZ+skZ+PxjemXUNW0NVVqTfQ18Jh4Wv8RwfE75M6LZOIcY3v0X55BliHRQ2Rf4VybdvRF/AbuTnLhUZd+Vl5s0f4e4d1f1JPTJPPTtaW8j0CnhbESWsc+Sy6jkqW4kOFXeatyN3ZmxYUY2is3dOXN9PY1FTFVNj61jcssvaqlb85c/Rkko6Pp7c/zuHSp+/vkEY5eq9Mh6RothUgiOHBoiHNDbD7FKhtgDMA8BJQ+CPyx9iQZQ+GPhH2Ho7WoAUQAAAAAGSHjWjHOBDUZlYo15wKWIw5yZxnY4De/YydpRWb1WSXj6Hn+0MAuR6bvlxJRir53slzelzmaW7tSNmu3G64k8mk/oycctPT4MsceOTL7cXRwkZOzWfPlfw7x2M2dTSvZx6X5nT7YvSrq1O8GrNpZX7/ACY2thlFOTSnDKSjzh/o07tsuHHKXTkJbH5pl3DKShZv4Te/S4lotORn4vDNX/Yrtt5sy1lqs+ji1Fluvtl2SjZXWbOdxV+J+Zd2XNSVnyvYfX7aZeIbi8NVqJyi22tFcs4rZuInTjOnTfYSvyby5dbF7C1lFnS7M2jF5XFvTGctxcfsOvxScai7nfkwr4N2ztdZprSS6o7fGbr0q8lOL4J82s1L5o/c0JbmQqQhm4ShfTOEr2vk9L2Jt8+HR+fC46vt5bDDl7Dtqy7yztbAOjVqQesJNeWq+hlfzd2vEv2JqvZv4WYO2HnP+6VvT9zuonNfw8pJbPov+6Lb8bs6ZBg5L5tKhREKaRQaBIW4IuQDhE4BwD6wG/poP0xwB0g0ZwAPAXSAyh8MfCPsPGUPhj4R9h5qAAAAAAAAAAACWGSpkgGOWA9s/E4BSWZRq7OVmrZM25RI50znyw0nWvTiMXu475WcejWfTPk8iF7sw4VwuUHrZZxfW6fJ9Ds6uGuUK2GsZVX5877rlpbvQiskvJZGdjNhxd+JqKs3f/B2DplXGbNjVjZ3XgG/0OO495c/TyKtu+6kpqinKzb5XsUaGx6lOXFwvhWrs8n3nrFTY8MPGTgrOSs31tzfU5/AYGpTleXDKEviVtL8x969OXDOS+t+nJPZcrcUe0n01RLh4zjyZ0q2IoyapuUeaTu1n3D5bIfOz62/2Pt4cHNjhPX/ABX2Zte2TOt2dtJPmcnU2bbkJTlKDybByn7/AOzo8UakdanEpd9kszz+NJJ2O23hxjqQin/Tx/WxyMqPaLwrv48b+OV9Dbp4R0sHQg8moRv4vP7myjC3X2xGthqUuKPFwR4kmrppWeXkbiY8b4cX2cmOGocjSLgFQgqZcplAANJQAABgAAADKHwx+WPsPGUPhj4R9iQYIAAAAAAAAAAAAAAAjQoGeWOwilAhqUUyy0NlE58sSuLKr4UqSpG1OBTrUTGzTNmyhdNPNMZHCxWiRYqRGXJPtYz62z43ukl4d5Rr4Q3ZIgnSuMt7c7VwxSrYTodLWwpXeBuMON2hhXyX5czcVspxnBSSTfa8jvsVsltKy5+nfYp43cl1f+RuSqRXZz0SztbvFt6HBy44Yf5ef4z9i7PlSnFKbipZxdrxfVX6npuyMW5w7WsW4t8m0cMtm1atKCprOk1J9XqrePcdtsdN0ouWr1ys8nbPvFjfKvl9es17jUQ4ZFDzrjhgFsFgLkMoABYAAAwAABbBlD4Y+EfYkACwAAAAEFAAQAAAAAAAAAAARoQDPKAjiQ1KdwA58pCsU62GKdSgAGFY1E4jbCgIbNdMIUwAZ7WKUC3SQoBCTUaEYttJJu17LWxZiAGmPhWNPQ5ABti1hQADbQAAAwAAAAAAJD//2Q=="/>
          <p:cNvSpPr>
            <a:spLocks noChangeAspect="1" noChangeArrowheads="1"/>
          </p:cNvSpPr>
          <p:nvPr/>
        </p:nvSpPr>
        <p:spPr bwMode="auto">
          <a:xfrm>
            <a:off x="76200" y="-849313"/>
            <a:ext cx="2600325" cy="1752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AutoShape 12" descr="data:image/jpg;base64,/9j/4AAQSkZJRgABAQAAAQABAAD/2wCEAAkGBhQSERUUExQVFBQVFRQVFRUVFxUYFRQYFBUXFBYVFhYYGyYfFxkjGRUUHy8gIycpLCwsFR4xNTAqNSYrLCkBCQoKDgwOFA8PFCkcHBwsKSkpLCwsKSwpKS4sKSksLCksKSksLCwsKSksLCwpKSksKSwpKSwpKSksKSwsLCkpKf/AABEIAMcA/QMBIgACEQEDEQH/xAAcAAACAwEBAQEAAAAAAAAAAAAAAQIDBAUGBwj/xAA8EAABAwIDBgQEBQIFBQEAAAABAAIRAyESMUEEBVFhcYETIpHwBqGxwTJC0eHxFFIHI3KCkjNTYnOiFv/EABkBAQEBAQEBAAAAAAAAAAAAAAABAgMEBf/EAB8RAQEAAwACAwEBAAAAAAAAAAABAhEhAzESQVGBIv/aAAwDAQACEQMRAD8A+4oQkUDRKiChA5QkE5QEqPijiEnFZPAtI7joVNrI2gocuYJnyktP9pyPb7haKO23wuGF2Q4E8BwPJUsagpKMolVDRKAiEBKAUEJIGiUkEIGChJMIDEiUFEIBNKUAqATQkUBKUoQAqphOUkKIkEKJKYKCJRiQnCoRKJQogoJYkEpFMFBW5yhSfI7n6qx5VFfInlpZZa9pVqQdycs5bjBa4DF8nD36K7xCP/IfPsdVF7A+7Tceo7IvpVs+2FhDahsTDXnj/Y/nwOvXPpQuXWbiBDhNoe3+4cuPsZqrd+3Op+So7EzFhZU1AN2NqHmCAHakQb5tpY7BCIQHIlaZMqKkokoAlMKKYQOEFMFCACScIQJMpEIBQAKkkSlKBykSkhFMJpYkkEkkAoQJOUmlMoghEJBOEClJBCIQJ4sqajrHVaFmqUxKlWOZsm8DiLXdORj9oW4sBuDhPH3mOqxbTsQmWktOdiR9Fpp0nESHTydf9/mo1tDaHPkfhBGTr+bi3lNuPLJU1YucMtd5XsMTe5bHPMaEyNVrG0RZ4gazdp76dwO6q2vZbSMo1uWjOHaubzzGfMZsWVRu7e+F/hPJLDhFGto7EJFN50qDSfxW1z7kLyroBe1zJDhNWnmKjcvEZGbhYyImMgYC6e6NvIcKL3Y/Ljo1Dfxqdszq9sieIIdqYY5b4ZY666yAhC6OZkoSQEEpQgFIhBLEkQgBIlA0FCIQRlNOEpQCJRCWJA8KeFRxJygZRKAkCgihCMKATDkBqgaoQWByRCpO0IfXgcPeSipGpxsdFzto3wwGMyDlw4/qjbd5NiMIPGYgajO3Ncfat5UmXdSYWnMi0HgSNf3zWpNuWWcnPv8ArpV95NiYB6n9Fio74Y0WdrkLgdMR+4Xm9q3tTI8RrXNAtIeHDhOGJztPFZXb7BEsqNnVrh9lhr5XT29P4hpmZqMt/f5CJyzJ9lP+saASx7QQCcIIcI/0gyOohfN9r38z81Q0yMiKZlpjSMvoed1g2ffzWvhjqtYkyIp0myIJNgHEERMgEEaMzTW2plr2+kVMVVzXCGOBJptBzMXDHGA4ETLCAYmwyWXadvAIYT4c1A6lUgxQrTdrpya6XeU/3vBsWk8rde8w5vnJpYgIDwcBM2a5pMtNgQeJEGSAuhtDqZ8u2eZtQCmyqD5CZMCo8fhfYgPNjEEg2XDL5Tj0Y3G/fHrtz7z8dkkYXtOGoz+x0AxzaQQ4HUELaSvmew/EtSjtkO80BtN5gYq1MOLWOMGPEBMA6kx+dfSGV2uaHNMtIBBGRBuCu2OW45ZY6oO0DFhnzRMclZC85urajU2qq/QQwds/mvQgrbCcJlRiVMFBCUwJTwomEAgOSDk4QAKEi5GFBJKEiE0BASTAQgIQQUgpIrNtNfAJPEDubBVnbOR7y0fO/wAlfXphzS1wBBEEHVcjbAKN3Ahv/dZIjlUDctPN+HjGso3eLObuwt88z8u6reyLtgcvy9wPqL9VnpVMWTmv+RHUtgDuCrJGrT6tcPnB+Sip03A2cTi5kgH/AE4bH3Kp2oNaDJw/6i6D3m6mS06gDg4ED/6EfNZtrxBpwmW8Lvb6iSPn0RXnt4VQwQXDATDXj8LeRjTlmOYy8zv7eRpkU3A4HjzRk9umF2RIz6wtm896OpBwFNppzFSm5ofTMmZ8QXB5OuOuXKq7Y13/AEy0sdd2zVz5SeLH2h3OQ7qrK43Cb3fbh7RXfRqRixNcPKR+Go10jK+dwRoeiwbXVLHWm0FpNiQbieeh5grpbw2EPaadOQQcQoVbVGOsCaNQwKgIA8pgmBmQCuLToOJ8N8tc2YDpaS03i/Aye5W4ulu37ViAILpgFswSRrEfSZldXY/iSpQw7PRaxjiSC9hYXvcHEYnOJGG4sJaAIPXh7fsZa04CSMoMEi+dsxcrl4fOQSGcJxR8hI9FqeuOXkwmWpk9/snx66qxzKouR+URikiAAPzEkQRbIxkvS7o3Y9tEUqry50guDnYWsiXNgD8Uuw2BAgOcDYz8vp7U2mA5r4eGggYC1oLQW4oEy4tsC4CzicyCq377LsX9znteal8VgQGySTALiYBFzyC7TLU7Nvn5eDLdnivxj6Rt/wALNqucaO0NbUYC0Ms4Na5pOGxuxwnP8PABoA61Dfu00KXgVSCWywVYgOpgT4r72qAAyNe1/lmz/E9em67iDaR1vl3le++Ht4Ha6TaZc1z4BF/OBicXDCbubhiNBYHNcvjLXXDy+fx6mf8AqPoPw7Ra1kNzBIcDmHNPmB5z6gg5FdsBeF3XtxpVcLj5H+A1jp80td4IeQLB3hmiDzpmV7Hd23eIwOiDJDhq1zXFjh0xNMcoXOyy6r34Z45z5Y3jSApJlyjHFRswUFEIlAIhOUroHiRCQCcIEBKeFLqgAoA8k4QkWoCUB6cJoKw5EBGGEig51fcbDdh8M8IBZ2afw/7C0rK+hXZ+UvHGm4O9WVi1w7VHLt4eCXVNLt5+pvhrD5yKf/tbUodg57S09nKvad40nC4B5sNOpnza4n5L0fI5LmV9wUSS5rMDj+eiXUndzTIxd5WbFln48Fv6ixpL6T3Md0qMnleAvM1qrXg42tJ4shpPoMPylfVdo3NVghm0kiPw16bXj/lTwHuZXi95/B203cabHyTHgvZHLy1cDp7lZ1YvK8RtmzkCMZw3htQZdMwPkqv6mq6KbpLYhrhhloAMwdREyDpquxvDYKlP8Yq09f8AMFRrfV4wH1XJNCMgwzaWlpd/xa6D2CvftZJ9KhtZFpvo/I52MaDlpC4O88QrlxuXEOFgQ71tmu7RfhkvBESGuuRzkZhcje0YYDgRmMp6fJawvUzx4xv2kkg4jJkX0kzbldWN2jykEDUiLXltyNbNjuTmsNI6fNaHggDgbjqu1eeJtbmTlGeknInkuru3eBY4kOgmfMQ18AwRY5HMm83A68im5siZA1jObwb9luoMgT5Tww5GNDrrrdZyvE+O3t9w70c5vh1Jc12LzE/9PHiFR5JuW+Yk9AvW7j+MHUK7qdVjhSqPdNS0U6tV7iGu4DU8zNxc/NN1bU7xGtpiXEhrG6OcSIHy9JXrdgrsLAPEENJququyfXJxyBlDXkmSL5ZZu2TbHixmG7+vrOy73Y5jS44S6SByk4XdC2CORC6IdZfGNv34HVA6k95a2Kb2PAxM8MCmHANzGFoNuI1mPovwPvQ1tlDj+VxZxtDXD0xR2XPu9PZqXCZR6JDncVz94b6pUfxv8xsGC7ieTQpbp3p4zScDqcGML/xciqw24kAqQCSACaQGqC5AEISIlOeaCMcwnKdkkDxJF3dQF9VMOhBApAc5UgUiYQBPBIpeIVEmUDc8KirVj9E38ystVwlBGttBGl1kqbUAJJA6qjem3sotLqjg1ozLj7leS2zeu0bSHeBTwU9atWWlw4MYLweJhBm+I94bRt+0O2TZqrqDaLcdWoxzhicYAZLC23mNuIPALy9f/C7aG3qbSxomMTjVjPUkQNT0Gq9ruDdI2ZpkzUc4l7tHkmR0AXK+LDU22szYqVTA3Aald1yIsGscARizBg/3DgtRK8TvRlDZW4W7YdpqaspN/wApp/8AKo4w6+jZ7Lnbv2N+0uhlEuJP5fXW0xovpW5/8Mdko3qYq7tMXlZ1wtMnuSvWs3ZSDAwMaxgtDAGgWjLL1mYEq8Jt+f8Aem6nUqjmkFhbbC6zlnpCbTHDmvtG9f8ADDZ6xlpcDyDB9AB8gvC7++AKuz0n1MQc1ji1wggiCYI5FoDhycFqVjKV5lmzi9wOunP3xVbnYcjPNPZw5zoFzYBpzOlhr0Xpt3/C5pN8bagPDZDxS/7jiIbjPC+XPhMy89sSVxd1Me50yRANwYOV4PGFtftTn4WmfKZAFgBby24DVc3aNrc5ziNSTa3YDQfotW72S5oJIlwHQm0wlrrMOOpuvb8FVjjMDCHZ/hnAZi/8L6nuzdTaNIU8VZ8l5Lab3MpmXHCfLEnBhaf9K+UVtgP9S2m3D4j3tawOIawuJkSdMRwgaS66+s/Bu/RXb4TWsp12Yg+nUcWlsOMhrMBJABGoIyMRJxf1qfjo7u3G5pJaBTnMgS8jm43K9Fu/YfDyOealQpOA8xB6D91qadFAz1UgEoUZuglPFEpYeZ7hGLnCAJUS9SB9/okHaQgLe8lNoSgIJQEduaRdH7oDvVOeqCvHyQ5vTuokRrKgXHh0ugduZUHXUnu0+ioqT0QcHbPiZzC/DQc4MMFxcxoJ4Cblcap8Q1qpcB4VEaG9R3YCAuvtO5g9xJvJlVndTIgBRXMpbsolwqVHms9tw6qZAJt5Wjyt7BbH1BeDn77KvaN3cBCwVX4Z8w1JnId9FUX7VUDWl0jygkzMWvNl5b4OqOc6vtLg2az7Z2a0mAABzHXCFDe1aptbCyjLaRMOqukB0mMLG6ji7JdfYKfhMDQLANAEcGNbn/tzVHUbtPD+Fv2faO4XJZXAzGaPGi9o0HBB36W3gWGXOUV2tqAhzQQ4R1HAjhn6rjDbAc5+1teqnR2nQGTxBgfNB5L4j/w3peFUq0y6m6mx78ObXFjS+Bq2cLrg8LLV8TUDW3PQrMlxFGk6pxnC1tRxEccRJ6r0W3EeDUBdd1Ko0xldjhrpdYP8OttB3fSab4cY5j/MfmNQePXnNTT5BTpL0G5dzSPFqeWmy/N5Fw1oOa+rU/hXYi7F/T0pPAQP+IOEei2//m9lNjTn/c7L16KWt28fJ/iCmPEo1WOb/l16YcR5sJJc4PMAy2KRPH1X2uv8OUatenXeyK1Mgtc1xBsbB5afMBz0MXGdG1/D1Cps52c0x4ZAhrJGEtMtcCNQYvzPErssAiBb62yURoayOqkFBg7+9QpNJREhP7J4kj75pYuRnjBQMO4n6eikVHFxH0QHRb06oJE8AlJ5TwS99ESOP7oH6JETfJJrRnf1U2xwQLDzTlMu/hI8oQUwgwFHDqouKCJ5fyqat8z+itPVU1m6oqipSzWF9QXuB1iO66BsLW+68tv3cmzvc57qQe8iAT+EWizQY7581Bl3t8XUactD/Ef/AGUvM7voOpK4VRhrvDtpLQzMUWHE2cx4rvznll1W7Z/hsDQNB/KwQOAEBbm7ra2wHv8AVUZPEaRYA/ZU1ag0MLXV2SJiB2WKtR9i38oI+Ieg4o8UWntHv3KykQf1T8cce2g7lBr5xB+RVja3ZYRU4fW31lS/qvRUdVlYHOCJEyRocyvPf4cbeRSfTmMFR8DIwYnPmD7K6DK/TqsO56nh7VtFPNtQjaWdXzTqx/uA7FEezpbVxJg5f2nkZyvqttLahYWbyz+a8+ysZzJ4TnxWzZqwI1kaTmBr24FQeloV5zv9vVb2VZ75exZef2baRxjgRP0XRo1LcI4ZdYCDrUnfyrA4HOJ0491z6daPefryWtrrWt0/nJBoGShiI+lzZVtq8++asbWHD30CCxoBz6eyguUS08TdMO96oESdffqptPP7JQdPnMqM8r8YKCyUD+VU6VITwty0QTlGXFRc46AfdLH7IKCh08D6qM8ut4UZGkwoudwPvmgZJPLtZUCpznjP2TqX4meCpqGBnHyjn6oFVdosG0CZyH1K1kAgRw1mc5VNVw1JJ7nsPeiKwuYOnS6oNxPf3xWqrfTtaf2yWevf6lQYarft79Vkrs++a21HX8uepINuSyPMoOdVZN573+SyPpxrC6dWmTlc6cljrZkQD6qjEXAaRy0KkH6ZIe2O+hVThGh+yC7x41n09Fz9srRtGzv4l9J3R7Zb/wDTVa+oNLD3zXK3m/8AARPlq03W5EzA6Sg9lRecwep/j6rbSqdJ5CP5XM2apHT3B6FdHZu1wDfQg9Pog6dGplJ+XC1+K62zVZzB5jQ+50XHpAWOvUwDIuLcYXQoGMwANMzfkiOvs7tNLRllz+eS0sz4cPusNA9PstVN311566oNTWg2IlWBvL5/NUNccgZ5WvzlWYxGvUg+nJBMvI0J+c9ArMUqI6Ia3meiCbT8vfBBv3UQ3096Jh/GfeiAY05zI4dEzJ6cRn3QXIL+vyCAw/snJ0+yiDPsKTfY4IMZqDv2iVS72bQE3Afx+uaqxCfLHLP1QRx+nZUudPZXlhPXVVPc6de36BBS+pphP3VFSpw/j3zVz2Hj2zPUyqKjOp9YQZq1hf37ss7gb3v9uf6LY8XsOhy9VndSJB4nWfsorC94g6nssz6dryD263XQqbJBzPcSNMlnqMvmftz1Qc5/InMfwP1WaqyOE6D30XQqUjoBGvGfsFUaHv7z3VHNew6lUuYBkui6j7/ZQfsqDlvpcPooN2CTJz7rrf0n11P6K2nsXD9UFez0rdunvJdDZqOl8suKVDYyNAPea20dmIvmJ9O0ZIL9nBA5A3nP1+/6LfTpnIW4Z9IJnoqKLZGY7Ft+I98wtuzs0yt7+yIuoMEZiddL8/ei1B41juPUyq6Wd45ZfbvktDWx/P6zKCYcMrYvn6RdXMPVRDpEED5X7obwzA01E63QXNdzUyPcffRQj9+aeLSyBx7upkqM8ckT9OnzQBdwH6dVPEogx+l04+envJAE/PlZNvu90oGv7pkyg5z2k6i/vJRLYzI+3ZSL7xE+k/yokTZxkfRBB7bQCT0iOwCrFsoGnNWOaBkD+2mSi9nTvaOiCkjhc+sKh4zm/HPPgtLqY5j0sPfVRBytA45T8uPRBjwEz7HzVNQHj6e+YyW57OP36+wqajBnwOuSDC6hHfhN+pKoGzAzflqukWHh6Kss9fn3JUHNds/eeYB4KLtn0PT9ium7ZjNzI6hQ8OM7EBUc4bJrFvZS/prZcIK6Zpcz9vqhtHt75KDmHZSMx7H8KbdlyP0hdGnREWjvP0V3gd+32VVz6Wz+9Drx9ytVPZ4OXO0KbQOHs9Pd1eKVrEjXP6oiNPZ5mL9Vootixt9uhGvVDafM+/otFJoOn787XQOnfO4Pp1VtNkceXNRY3l2I5qzCP9P36oJg+7+z1UxVPP7/ACSpvPEciI+amIjL9P3QDPeiYHuUDl+ynhzy+yBNOsTzzUwDml796IED3mgkSUo7cf5Q0X59blSjkfv0QEfsUTwBPdKefrongOqDHMC0yenqovZ7/VCFBCSNemkTa1lBzOfeBI6fNJCoQGgOV1Wb8OEnX0QhAnUQdecwoOo+/umhBR4Q7Zxw6Kw7ONQOPfidJhCEEG0+XQplk/ZCEB4Sg2kD2z4oQgt8LUH5BMMyjMch1QhAwJItE6/NTa2MpPRCEFlPPUzxU3AW9meFkIUE2wb36zkrGWuDI9EIVE8F+HLOVId+CEIJYRa/LqpEcbRqhCBxPTmpF/uEIQGHl+yMSEIHE6/sk6QhCD//2Q=="/>
          <p:cNvSpPr>
            <a:spLocks noChangeAspect="1" noChangeArrowheads="1"/>
          </p:cNvSpPr>
          <p:nvPr/>
        </p:nvSpPr>
        <p:spPr bwMode="auto">
          <a:xfrm>
            <a:off x="76200" y="-917575"/>
            <a:ext cx="2409825" cy="1895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21"/>
          <p:cNvGrpSpPr/>
          <p:nvPr/>
        </p:nvGrpSpPr>
        <p:grpSpPr>
          <a:xfrm>
            <a:off x="2209800" y="5008563"/>
            <a:ext cx="6734175" cy="1849437"/>
            <a:chOff x="2209800" y="5008563"/>
            <a:chExt cx="6734175" cy="1849437"/>
          </a:xfrm>
        </p:grpSpPr>
        <p:sp>
          <p:nvSpPr>
            <p:cNvPr id="10" name="TextBox 9"/>
            <p:cNvSpPr txBox="1"/>
            <p:nvPr/>
          </p:nvSpPr>
          <p:spPr>
            <a:xfrm>
              <a:off x="2209800" y="525780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often leads to contamination of the food and the spread of germs</a:t>
              </a:r>
              <a:endParaRPr lang="en-US" dirty="0"/>
            </a:p>
          </p:txBody>
        </p:sp>
        <p:pic>
          <p:nvPicPr>
            <p:cNvPr id="18" name="Picture 17" descr="http://rlv.zcache.com/colourful_cartoon_germs_bumper_sticker-p128396365988627252trl0_400.jpg"/>
            <p:cNvPicPr>
              <a:picLocks noChangeAspect="1" noChangeArrowheads="1"/>
            </p:cNvPicPr>
            <p:nvPr/>
          </p:nvPicPr>
          <p:blipFill>
            <a:blip r:embed="rId7" cstate="print"/>
            <a:srcRect l="19627" t="36884" r="57693" b="38547"/>
            <a:stretch>
              <a:fillRect/>
            </a:stretch>
          </p:blipFill>
          <p:spPr bwMode="auto">
            <a:xfrm>
              <a:off x="8078788" y="5921375"/>
              <a:ext cx="865187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 descr="http://rlv.zcache.com/colourful_cartoon_germs_bumper_sticker-p128396365988627252trl0_400.jpg"/>
            <p:cNvPicPr>
              <a:picLocks noChangeAspect="1" noChangeArrowheads="1"/>
            </p:cNvPicPr>
            <p:nvPr/>
          </p:nvPicPr>
          <p:blipFill>
            <a:blip r:embed="rId7" cstate="print"/>
            <a:srcRect l="40636" t="36884" r="38574" b="38547"/>
            <a:stretch>
              <a:fillRect/>
            </a:stretch>
          </p:blipFill>
          <p:spPr bwMode="auto">
            <a:xfrm>
              <a:off x="7056438" y="5540375"/>
              <a:ext cx="792162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 descr="http://rlv.zcache.com/colourful_cartoon_germs_bumper_sticker-p128396365988627252trl0_400.jpg"/>
            <p:cNvPicPr>
              <a:picLocks noChangeAspect="1" noChangeArrowheads="1"/>
            </p:cNvPicPr>
            <p:nvPr/>
          </p:nvPicPr>
          <p:blipFill>
            <a:blip r:embed="rId7" cstate="print"/>
            <a:srcRect l="2837" t="36884" r="76814" b="38547"/>
            <a:stretch>
              <a:fillRect/>
            </a:stretch>
          </p:blipFill>
          <p:spPr bwMode="auto">
            <a:xfrm>
              <a:off x="8077200" y="5008563"/>
              <a:ext cx="776287" cy="93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Content Placeholder 3"/>
          <p:cNvSpPr txBox="1">
            <a:spLocks/>
          </p:cNvSpPr>
          <p:nvPr/>
        </p:nvSpPr>
        <p:spPr>
          <a:xfrm>
            <a:off x="323528" y="188640"/>
            <a:ext cx="5328592" cy="1296144"/>
          </a:xfrm>
          <a:prstGeom prst="wedgeRoundRectCallout">
            <a:avLst>
              <a:gd name="adj1" fmla="val 65292"/>
              <a:gd name="adj2" fmla="val -7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Drying food is very popular and we can use solar dryers to do this. But why do you think we need to dry food?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MC900438205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0"/>
            <a:ext cx="1321669" cy="13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6" grpId="0"/>
      <p:bldP spid="7" grpId="0"/>
      <p:bldP spid="8" grpId="0"/>
      <p:bldP spid="9" grpId="0"/>
      <p:bldP spid="5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5076056" y="4365104"/>
            <a:ext cx="3816424" cy="227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    </a:t>
            </a:r>
            <a:r>
              <a:rPr lang="en-GB" sz="4400" dirty="0" smtClean="0"/>
              <a:t>?</a:t>
            </a:r>
          </a:p>
          <a:p>
            <a:endParaRPr lang="en-GB" sz="4400" dirty="0" smtClean="0"/>
          </a:p>
          <a:p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5076056" y="1988840"/>
            <a:ext cx="3816424" cy="227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    </a:t>
            </a:r>
            <a:r>
              <a:rPr lang="en-GB" sz="4400" dirty="0" smtClean="0"/>
              <a:t>?</a:t>
            </a:r>
          </a:p>
          <a:p>
            <a:endParaRPr lang="en-GB" sz="4400" dirty="0" smtClean="0"/>
          </a:p>
          <a:p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467544" y="4365104"/>
            <a:ext cx="3816424" cy="227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    </a:t>
            </a:r>
            <a:r>
              <a:rPr lang="en-GB" sz="4400" dirty="0" smtClean="0"/>
              <a:t>?</a:t>
            </a:r>
          </a:p>
          <a:p>
            <a:endParaRPr lang="en-GB" sz="4400" dirty="0" smtClean="0"/>
          </a:p>
          <a:p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467544" y="1988840"/>
            <a:ext cx="3816424" cy="227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    </a:t>
            </a:r>
            <a:r>
              <a:rPr lang="en-GB" sz="4400" dirty="0" smtClean="0"/>
              <a:t>?</a:t>
            </a:r>
          </a:p>
          <a:p>
            <a:endParaRPr lang="en-GB" sz="4400" dirty="0" smtClean="0"/>
          </a:p>
          <a:p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1520" y="188640"/>
            <a:ext cx="5112568" cy="1656184"/>
          </a:xfrm>
          <a:prstGeom prst="wedgeRoundRectCallout">
            <a:avLst>
              <a:gd name="adj1" fmla="val 65292"/>
              <a:gd name="adj2" fmla="val -7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So a better method is to use a </a:t>
            </a:r>
            <a:r>
              <a:rPr lang="en-GB" sz="2800" b="1" dirty="0" smtClean="0"/>
              <a:t>solar dryer.</a:t>
            </a:r>
            <a:r>
              <a:rPr lang="en-GB" sz="2800" dirty="0" smtClean="0"/>
              <a:t> Solar dryers use the 4 same techniques as solar cookers. What are these 4 techniques?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MC9004382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1321669" cy="13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3"/>
          <p:cNvGrpSpPr/>
          <p:nvPr/>
        </p:nvGrpSpPr>
        <p:grpSpPr>
          <a:xfrm>
            <a:off x="683568" y="2204864"/>
            <a:ext cx="3048000" cy="1828800"/>
            <a:chOff x="5562600" y="1143000"/>
            <a:chExt cx="3283021" cy="2087382"/>
          </a:xfrm>
        </p:grpSpPr>
        <p:grpSp>
          <p:nvGrpSpPr>
            <p:cNvPr id="7" name="Group 7"/>
            <p:cNvGrpSpPr/>
            <p:nvPr/>
          </p:nvGrpSpPr>
          <p:grpSpPr>
            <a:xfrm>
              <a:off x="6019802" y="1143000"/>
              <a:ext cx="1882534" cy="1824220"/>
              <a:chOff x="7183839" y="152400"/>
              <a:chExt cx="1632895" cy="144780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7810500" y="495300"/>
                <a:ext cx="533400" cy="0"/>
              </a:xfrm>
              <a:prstGeom prst="line">
                <a:avLst/>
              </a:prstGeom>
              <a:ln w="476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7391400" y="1295400"/>
                <a:ext cx="5334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7696200" y="1219200"/>
                <a:ext cx="5334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45"/>
              <p:cNvGrpSpPr/>
              <p:nvPr/>
            </p:nvGrpSpPr>
            <p:grpSpPr>
              <a:xfrm>
                <a:off x="7183839" y="152400"/>
                <a:ext cx="1632895" cy="1447801"/>
                <a:chOff x="6269439" y="1676400"/>
                <a:chExt cx="1632895" cy="1447801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6591300" y="2019300"/>
                  <a:ext cx="457200" cy="22860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934200" y="1752600"/>
                  <a:ext cx="98666" cy="486488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6553200" y="2362200"/>
                  <a:ext cx="533400" cy="22860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6972300" y="2857501"/>
                  <a:ext cx="533400" cy="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7124700" y="2628900"/>
                  <a:ext cx="533400" cy="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17"/>
                <p:cNvCxnSpPr/>
                <p:nvPr/>
              </p:nvCxnSpPr>
              <p:spPr>
                <a:xfrm rot="5400000">
                  <a:off x="7124700" y="1943100"/>
                  <a:ext cx="457200" cy="7620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7391400" y="2166254"/>
                  <a:ext cx="533400" cy="7620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6400800" y="1676400"/>
                  <a:ext cx="43473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10%</a:t>
                  </a:r>
                  <a:endParaRPr lang="en-US" sz="1000" b="1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269439" y="2039259"/>
                  <a:ext cx="396572" cy="195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10%</a:t>
                  </a:r>
                  <a:endParaRPr lang="en-US" sz="1000" b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467600" y="1676400"/>
                  <a:ext cx="43473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/>
                    <a:t>10%</a:t>
                  </a:r>
                  <a:endParaRPr lang="en-US" sz="1000" b="1" dirty="0"/>
                </a:p>
              </p:txBody>
            </p:sp>
          </p:grpSp>
        </p:grpSp>
        <p:cxnSp>
          <p:nvCxnSpPr>
            <p:cNvPr id="8" name="Straight Connector 7"/>
            <p:cNvCxnSpPr/>
            <p:nvPr/>
          </p:nvCxnSpPr>
          <p:spPr>
            <a:xfrm rot="5400000">
              <a:off x="5578928" y="2313214"/>
              <a:ext cx="533400" cy="0"/>
            </a:xfrm>
            <a:prstGeom prst="line">
              <a:avLst/>
            </a:prstGeom>
            <a:ln w="476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3"/>
            <p:cNvGrpSpPr/>
            <p:nvPr/>
          </p:nvGrpSpPr>
          <p:grpSpPr>
            <a:xfrm>
              <a:off x="5562600" y="2057400"/>
              <a:ext cx="533400" cy="457200"/>
              <a:chOff x="5257800" y="2514600"/>
              <a:chExt cx="533400" cy="457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5257800" y="2514600"/>
                <a:ext cx="533400" cy="4572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257800" y="2514600"/>
                <a:ext cx="533400" cy="4572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6"/>
            <p:cNvGrpSpPr/>
            <p:nvPr/>
          </p:nvGrpSpPr>
          <p:grpSpPr>
            <a:xfrm>
              <a:off x="8229600" y="1828800"/>
              <a:ext cx="544286" cy="391886"/>
              <a:chOff x="6618514" y="2667000"/>
              <a:chExt cx="544286" cy="39188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0800000" flipV="1">
                <a:off x="6705600" y="2667000"/>
                <a:ext cx="457200" cy="3810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618514" y="2906486"/>
                <a:ext cx="152400" cy="152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2" descr="F:\EWB\Biogas\thermomet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2484618"/>
              <a:ext cx="411091" cy="715782"/>
            </a:xfrm>
            <a:prstGeom prst="rect">
              <a:avLst/>
            </a:prstGeom>
            <a:noFill/>
          </p:spPr>
        </p:pic>
        <p:pic>
          <p:nvPicPr>
            <p:cNvPr id="12" name="Picture 2" descr="F:\EWB\Biogas\thermomet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58200" y="2514600"/>
              <a:ext cx="387421" cy="674568"/>
            </a:xfrm>
            <a:prstGeom prst="rect">
              <a:avLst/>
            </a:prstGeom>
            <a:noFill/>
          </p:spPr>
        </p:pic>
        <p:pic>
          <p:nvPicPr>
            <p:cNvPr id="13" name="Picture 2" descr="F:\EWB\Biogas\thermomet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2514600"/>
              <a:ext cx="411091" cy="715782"/>
            </a:xfrm>
            <a:prstGeom prst="rect">
              <a:avLst/>
            </a:prstGeom>
            <a:noFill/>
          </p:spPr>
        </p:pic>
        <p:pic>
          <p:nvPicPr>
            <p:cNvPr id="14" name="Picture 2" descr="F:\EWB\Biogas\thermomet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2438400"/>
              <a:ext cx="411091" cy="715782"/>
            </a:xfrm>
            <a:prstGeom prst="rect">
              <a:avLst/>
            </a:prstGeom>
            <a:noFill/>
          </p:spPr>
        </p:pic>
      </p:grpSp>
      <p:grpSp>
        <p:nvGrpSpPr>
          <p:cNvPr id="33" name="Group 69"/>
          <p:cNvGrpSpPr/>
          <p:nvPr/>
        </p:nvGrpSpPr>
        <p:grpSpPr>
          <a:xfrm>
            <a:off x="5076056" y="2060848"/>
            <a:ext cx="3312368" cy="2049016"/>
            <a:chOff x="8731579" y="1573696"/>
            <a:chExt cx="6508421" cy="4141304"/>
          </a:xfrm>
        </p:grpSpPr>
        <p:grpSp>
          <p:nvGrpSpPr>
            <p:cNvPr id="34" name="Group 68"/>
            <p:cNvGrpSpPr/>
            <p:nvPr/>
          </p:nvGrpSpPr>
          <p:grpSpPr>
            <a:xfrm>
              <a:off x="8731579" y="1573696"/>
              <a:ext cx="6508421" cy="3748636"/>
              <a:chOff x="8731579" y="1573696"/>
              <a:chExt cx="6508421" cy="3748636"/>
            </a:xfrm>
          </p:grpSpPr>
          <p:pic>
            <p:nvPicPr>
              <p:cNvPr id="36" name="Picture 12" descr="http://etc.usf.edu/clipart/63500/63526/63526_pan_lg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72600" y="3733800"/>
                <a:ext cx="2513402" cy="1371600"/>
              </a:xfrm>
              <a:prstGeom prst="rect">
                <a:avLst/>
              </a:prstGeom>
              <a:noFill/>
            </p:spPr>
          </p:pic>
          <p:sp>
            <p:nvSpPr>
              <p:cNvPr id="37" name="Up Arrow 36"/>
              <p:cNvSpPr/>
              <p:nvPr/>
            </p:nvSpPr>
            <p:spPr>
              <a:xfrm>
                <a:off x="10668000" y="2438400"/>
                <a:ext cx="1066800" cy="1219200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Up Arrow 37"/>
              <p:cNvSpPr/>
              <p:nvPr/>
            </p:nvSpPr>
            <p:spPr>
              <a:xfrm rot="5400000">
                <a:off x="12725400" y="1905000"/>
                <a:ext cx="1066800" cy="15240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Up Arrow 38"/>
              <p:cNvSpPr/>
              <p:nvPr/>
            </p:nvSpPr>
            <p:spPr>
              <a:xfrm rot="10800000">
                <a:off x="14173200" y="2362200"/>
                <a:ext cx="1066800" cy="15240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FF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Up Arrow 39"/>
              <p:cNvSpPr/>
              <p:nvPr/>
            </p:nvSpPr>
            <p:spPr>
              <a:xfrm rot="16200000">
                <a:off x="12877800" y="3810000"/>
                <a:ext cx="1066800" cy="15240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731579" y="2698462"/>
                <a:ext cx="946091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Hot air</a:t>
                </a:r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944601" y="1573696"/>
                <a:ext cx="118333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Warm air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3639800" y="4953000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Cold air</a:t>
                </a:r>
                <a:endParaRPr lang="en-US" dirty="0"/>
              </a:p>
            </p:txBody>
          </p:sp>
          <p:pic>
            <p:nvPicPr>
              <p:cNvPr id="44" name="Picture 14" descr="http://ts1.mm.bing.net/images/thumbnail.aspx?q=1082990207752&amp;id=f5b47c173625cf7bf86e0a925c406f0d&amp;url=http%3a%2f%2fimage.shutterstock.com%2fdisplay_pic_with_logo%2f73971%2f73971%2c1201237450%2c7%2fstock-photo-stainless-steal-saucepan-pot-884405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44000" y="3733800"/>
                <a:ext cx="2828925" cy="1514475"/>
              </a:xfrm>
              <a:prstGeom prst="rect">
                <a:avLst/>
              </a:prstGeom>
              <a:noFill/>
            </p:spPr>
          </p:pic>
        </p:grpSp>
        <p:sp>
          <p:nvSpPr>
            <p:cNvPr id="35" name="Oval 34"/>
            <p:cNvSpPr/>
            <p:nvPr/>
          </p:nvSpPr>
          <p:spPr>
            <a:xfrm>
              <a:off x="9158208" y="3657600"/>
              <a:ext cx="3124200" cy="2057400"/>
            </a:xfrm>
            <a:prstGeom prst="ellipse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57"/>
          <p:cNvGrpSpPr/>
          <p:nvPr/>
        </p:nvGrpSpPr>
        <p:grpSpPr>
          <a:xfrm>
            <a:off x="1331640" y="4509120"/>
            <a:ext cx="2057400" cy="1295400"/>
            <a:chOff x="5867400" y="1524000"/>
            <a:chExt cx="2362200" cy="1676400"/>
          </a:xfrm>
        </p:grpSpPr>
        <p:sp>
          <p:nvSpPr>
            <p:cNvPr id="46" name="Rectangle 45"/>
            <p:cNvSpPr/>
            <p:nvPr/>
          </p:nvSpPr>
          <p:spPr>
            <a:xfrm>
              <a:off x="5867400" y="2514600"/>
              <a:ext cx="1905000" cy="685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7505700" y="1714500"/>
              <a:ext cx="838200" cy="609600"/>
            </a:xfrm>
            <a:prstGeom prst="line">
              <a:avLst/>
            </a:prstGeom>
            <a:ln w="47625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7124700" y="1714500"/>
              <a:ext cx="838200" cy="609600"/>
            </a:xfrm>
            <a:prstGeom prst="line">
              <a:avLst/>
            </a:prstGeom>
            <a:ln w="47625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6743700" y="1638300"/>
              <a:ext cx="838200" cy="609600"/>
            </a:xfrm>
            <a:prstGeom prst="line">
              <a:avLst/>
            </a:prstGeom>
            <a:ln w="47625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6362700" y="1638300"/>
              <a:ext cx="838200" cy="609600"/>
            </a:xfrm>
            <a:prstGeom prst="line">
              <a:avLst/>
            </a:prstGeom>
            <a:ln w="47625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39"/>
            <p:cNvGrpSpPr/>
            <p:nvPr/>
          </p:nvGrpSpPr>
          <p:grpSpPr>
            <a:xfrm>
              <a:off x="7162800" y="2514600"/>
              <a:ext cx="609600" cy="685800"/>
              <a:chOff x="5638800" y="4876800"/>
              <a:chExt cx="609600" cy="10668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5524500" y="5600700"/>
                <a:ext cx="457200" cy="2286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5867400" y="5410200"/>
                <a:ext cx="2286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V="1">
                <a:off x="5905500" y="5219700"/>
                <a:ext cx="228600" cy="1524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5943600" y="5105400"/>
                <a:ext cx="3048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019800" y="4876800"/>
                <a:ext cx="228600" cy="2286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45"/>
            <p:cNvGrpSpPr/>
            <p:nvPr/>
          </p:nvGrpSpPr>
          <p:grpSpPr>
            <a:xfrm>
              <a:off x="6705600" y="2438400"/>
              <a:ext cx="609600" cy="762000"/>
              <a:chOff x="5638800" y="4876800"/>
              <a:chExt cx="609600" cy="10668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5524500" y="5600700"/>
                <a:ext cx="457200" cy="2286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867400" y="5410200"/>
                <a:ext cx="2286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V="1">
                <a:off x="5905500" y="5219700"/>
                <a:ext cx="228600" cy="1524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943600" y="5105400"/>
                <a:ext cx="3048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019800" y="4876800"/>
                <a:ext cx="228600" cy="2286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1"/>
            <p:cNvGrpSpPr/>
            <p:nvPr/>
          </p:nvGrpSpPr>
          <p:grpSpPr>
            <a:xfrm>
              <a:off x="6096000" y="2514600"/>
              <a:ext cx="609600" cy="685800"/>
              <a:chOff x="5638800" y="4876800"/>
              <a:chExt cx="609600" cy="10668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5524500" y="5600700"/>
                <a:ext cx="457200" cy="2286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5867400" y="5410200"/>
                <a:ext cx="2286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V="1">
                <a:off x="5905500" y="5219700"/>
                <a:ext cx="228600" cy="1524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943600" y="5105400"/>
                <a:ext cx="304800" cy="762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6019800" y="4876800"/>
                <a:ext cx="228600" cy="228600"/>
              </a:xfrm>
              <a:prstGeom prst="line">
                <a:avLst/>
              </a:prstGeom>
              <a:ln w="47625">
                <a:solidFill>
                  <a:srgbClr val="FFFF0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106"/>
          <p:cNvGrpSpPr/>
          <p:nvPr/>
        </p:nvGrpSpPr>
        <p:grpSpPr>
          <a:xfrm>
            <a:off x="6228184" y="4437112"/>
            <a:ext cx="1728192" cy="1800200"/>
            <a:chOff x="5257800" y="3962400"/>
            <a:chExt cx="1905000" cy="1905000"/>
          </a:xfrm>
        </p:grpSpPr>
        <p:grpSp>
          <p:nvGrpSpPr>
            <p:cNvPr id="70" name="Group 104"/>
            <p:cNvGrpSpPr/>
            <p:nvPr/>
          </p:nvGrpSpPr>
          <p:grpSpPr>
            <a:xfrm>
              <a:off x="5257800" y="3962400"/>
              <a:ext cx="1905000" cy="1905000"/>
              <a:chOff x="7772400" y="1600200"/>
              <a:chExt cx="3810000" cy="37338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772400" y="2667000"/>
                <a:ext cx="3124200" cy="2667000"/>
              </a:xfrm>
              <a:prstGeom prst="rect">
                <a:avLst/>
              </a:prstGeom>
              <a:noFill/>
              <a:ln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9"/>
              <p:cNvGrpSpPr/>
              <p:nvPr/>
            </p:nvGrpSpPr>
            <p:grpSpPr>
              <a:xfrm>
                <a:off x="10287000" y="1600200"/>
                <a:ext cx="1295400" cy="1219200"/>
                <a:chOff x="5562600" y="1905000"/>
                <a:chExt cx="1295400" cy="121920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5448300" y="2171700"/>
                  <a:ext cx="838200" cy="60960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 flipH="1" flipV="1">
                  <a:off x="5905500" y="2019300"/>
                  <a:ext cx="838200" cy="60960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 flipH="1" flipV="1">
                  <a:off x="6134100" y="2400300"/>
                  <a:ext cx="838200" cy="609600"/>
                </a:xfrm>
                <a:prstGeom prst="line">
                  <a:avLst/>
                </a:prstGeom>
                <a:ln w="47625">
                  <a:solidFill>
                    <a:srgbClr val="FFFF00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84"/>
              <p:cNvGrpSpPr/>
              <p:nvPr/>
            </p:nvGrpSpPr>
            <p:grpSpPr>
              <a:xfrm>
                <a:off x="8559018" y="2793505"/>
                <a:ext cx="2057401" cy="1219201"/>
                <a:chOff x="3834618" y="3098305"/>
                <a:chExt cx="2057401" cy="1219201"/>
              </a:xfrm>
            </p:grpSpPr>
            <p:grpSp>
              <p:nvGrpSpPr>
                <p:cNvPr id="75" name="Group 8"/>
                <p:cNvGrpSpPr/>
                <p:nvPr/>
              </p:nvGrpSpPr>
              <p:grpSpPr>
                <a:xfrm rot="7078165">
                  <a:off x="4500252" y="3033965"/>
                  <a:ext cx="609600" cy="1066800"/>
                  <a:chOff x="5638800" y="4876800"/>
                  <a:chExt cx="609600" cy="1066800"/>
                </a:xfrm>
              </p:grpSpPr>
              <p:cxnSp>
                <p:nvCxnSpPr>
                  <p:cNvPr id="88" name="Straight Connector 9"/>
                  <p:cNvCxnSpPr/>
                  <p:nvPr/>
                </p:nvCxnSpPr>
                <p:spPr>
                  <a:xfrm rot="5400000" flipH="1" flipV="1">
                    <a:off x="5524500" y="5600700"/>
                    <a:ext cx="457200" cy="2286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10"/>
                  <p:cNvCxnSpPr/>
                  <p:nvPr/>
                </p:nvCxnSpPr>
                <p:spPr>
                  <a:xfrm flipV="1">
                    <a:off x="5867400" y="5410200"/>
                    <a:ext cx="228600" cy="762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11"/>
                  <p:cNvCxnSpPr/>
                  <p:nvPr/>
                </p:nvCxnSpPr>
                <p:spPr>
                  <a:xfrm rot="16200000" flipV="1">
                    <a:off x="5905500" y="5219700"/>
                    <a:ext cx="228600" cy="1524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5943600" y="5105400"/>
                    <a:ext cx="304800" cy="762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6019800" y="4876800"/>
                    <a:ext cx="228600" cy="2286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oup 14"/>
                <p:cNvGrpSpPr/>
                <p:nvPr/>
              </p:nvGrpSpPr>
              <p:grpSpPr>
                <a:xfrm rot="694443">
                  <a:off x="5282419" y="3250706"/>
                  <a:ext cx="609600" cy="1066800"/>
                  <a:chOff x="5638800" y="4876800"/>
                  <a:chExt cx="609600" cy="1066800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rot="5400000" flipH="1" flipV="1">
                    <a:off x="5524500" y="5600700"/>
                    <a:ext cx="457200" cy="2286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5867400" y="5410200"/>
                    <a:ext cx="228600" cy="762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V="1">
                    <a:off x="5905500" y="5219700"/>
                    <a:ext cx="228600" cy="1524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V="1">
                    <a:off x="5943600" y="5105400"/>
                    <a:ext cx="304800" cy="762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6019800" y="4876800"/>
                    <a:ext cx="228600" cy="2286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 29"/>
                <p:cNvGrpSpPr/>
                <p:nvPr/>
              </p:nvGrpSpPr>
              <p:grpSpPr>
                <a:xfrm rot="694443">
                  <a:off x="3834618" y="3098305"/>
                  <a:ext cx="609600" cy="1066800"/>
                  <a:chOff x="5638800" y="4876800"/>
                  <a:chExt cx="609600" cy="1066800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 rot="5400000" flipH="1" flipV="1">
                    <a:off x="5524500" y="5600700"/>
                    <a:ext cx="457200" cy="2286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5867400" y="5410200"/>
                    <a:ext cx="228600" cy="762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V="1">
                    <a:off x="5905500" y="5219700"/>
                    <a:ext cx="228600" cy="1524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V="1">
                    <a:off x="5943600" y="5105400"/>
                    <a:ext cx="304800" cy="762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16200000" flipH="1">
                    <a:off x="6019800" y="4876800"/>
                    <a:ext cx="228600" cy="228600"/>
                  </a:xfrm>
                  <a:prstGeom prst="line">
                    <a:avLst/>
                  </a:prstGeom>
                  <a:ln w="47625">
                    <a:solidFill>
                      <a:srgbClr val="FFFF00"/>
                    </a:solidFill>
                    <a:head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71" name="Picture 2" descr="F:\EWB\Biogas\thermomet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5105400"/>
              <a:ext cx="381000" cy="663389"/>
            </a:xfrm>
            <a:prstGeom prst="rect">
              <a:avLst/>
            </a:prstGeom>
            <a:noFill/>
          </p:spPr>
        </p:pic>
      </p:grpSp>
      <p:sp>
        <p:nvSpPr>
          <p:cNvPr id="100" name="TextBox 99"/>
          <p:cNvSpPr txBox="1"/>
          <p:nvPr/>
        </p:nvSpPr>
        <p:spPr>
          <a:xfrm>
            <a:off x="539552" y="3933056"/>
            <a:ext cx="20762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Concentrate rays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508104" y="2060848"/>
            <a:ext cx="12586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Trap heat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39552" y="5949280"/>
            <a:ext cx="36724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Convert light energy to heat  energy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076056" y="6237312"/>
            <a:ext cx="2819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Greenhouse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allAtOnce" animBg="1"/>
      <p:bldP spid="96" grpId="0" build="allAtOnce" animBg="1"/>
      <p:bldP spid="98" grpId="0" build="allAtOnce" animBg="1"/>
      <p:bldP spid="97" grpId="0" build="allAtOnce" animBg="1"/>
      <p:bldP spid="4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ao.org/docrep/T0522E/T0522E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657600" cy="407670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419872" y="5301208"/>
            <a:ext cx="360041" cy="7920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0800000" flipV="1">
            <a:off x="2771800" y="6165304"/>
            <a:ext cx="34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Panel to ……………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410200" y="4343400"/>
            <a:ext cx="13716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800000" flipV="1">
            <a:off x="6781800" y="5057002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dry air rises through the dryer.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940152" y="3717032"/>
            <a:ext cx="576064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0800000" flipV="1">
            <a:off x="6588224" y="357301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to be dried is placed on mesh shelves inside the dryer.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5486400" y="1905000"/>
            <a:ext cx="8382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0800000" flipV="1">
            <a:off x="6228184" y="1196752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humid air escapes through a vent at the top. 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51520" y="188640"/>
            <a:ext cx="4680520" cy="1512168"/>
          </a:xfrm>
          <a:prstGeom prst="wedgeRoundRectCallout">
            <a:avLst>
              <a:gd name="adj1" fmla="val 65292"/>
              <a:gd name="adj2" fmla="val -7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Here is how a solar dryer works. Fill in the gaps.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" descr="MC90043820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961629" cy="9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2555776" y="3933056"/>
            <a:ext cx="576064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306896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Glass container to .......................</a:t>
            </a:r>
          </a:p>
          <a:p>
            <a:endParaRPr lang="en-GB" dirty="0" smtClean="0"/>
          </a:p>
          <a:p>
            <a:r>
              <a:rPr lang="en-GB" dirty="0" smtClean="0"/>
              <a:t>and ...............................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55776" y="5157192"/>
            <a:ext cx="504056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443711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silver panels on the side of the glass container to </a:t>
            </a:r>
          </a:p>
          <a:p>
            <a:r>
              <a:rPr lang="en-GB" dirty="0" smtClean="0"/>
              <a:t>...........................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5373216"/>
            <a:ext cx="23342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concentrating rays.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1560" y="3356993"/>
            <a:ext cx="1296144" cy="3539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trap heat</a:t>
            </a:r>
            <a:endParaRPr lang="en-US" sz="1700" dirty="0"/>
          </a:p>
        </p:txBody>
      </p:sp>
      <p:sp>
        <p:nvSpPr>
          <p:cNvPr id="40" name="TextBox 39"/>
          <p:cNvSpPr txBox="1"/>
          <p:nvPr/>
        </p:nvSpPr>
        <p:spPr>
          <a:xfrm>
            <a:off x="827584" y="3789040"/>
            <a:ext cx="258115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allow the greenhouse</a:t>
            </a:r>
          </a:p>
          <a:p>
            <a:r>
              <a:rPr lang="en-US" dirty="0" smtClean="0"/>
              <a:t>effect to take place.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27984" y="6093296"/>
            <a:ext cx="42659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convert light energy to heat energy.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1" grpId="0"/>
      <p:bldP spid="18" grpId="0" animBg="1"/>
      <p:bldP spid="28" grpId="0"/>
      <p:bldP spid="32" grpId="0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WHRecovery\My Documents\EWB FROM LUMSDES\EWB\Presentations\Solar Cooker\Photos from VA\DSC03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3429000" cy="4572000"/>
          </a:xfrm>
          <a:prstGeom prst="rect">
            <a:avLst/>
          </a:prstGeom>
          <a:noFill/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251520" y="188640"/>
            <a:ext cx="4680520" cy="1512168"/>
          </a:xfrm>
          <a:prstGeom prst="wedgeRoundRectCallout">
            <a:avLst>
              <a:gd name="adj1" fmla="val 65567"/>
              <a:gd name="adj2" fmla="val -301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75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Here are 2 examples of solar dryers. Using the previous diagram you must label what each part does.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55776" y="5229200"/>
            <a:ext cx="504056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7704" y="3861048"/>
            <a:ext cx="2016224" cy="165618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67744" y="3068960"/>
            <a:ext cx="2088232" cy="151216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004048" y="2708920"/>
            <a:ext cx="2160240" cy="7200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860032" y="1484784"/>
            <a:ext cx="1512168" cy="86409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5536" y="1916832"/>
            <a:ext cx="20162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3429001"/>
            <a:ext cx="21602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70121" y="4869160"/>
            <a:ext cx="238565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300192" y="1052736"/>
            <a:ext cx="20162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948264" y="3068960"/>
            <a:ext cx="20162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7" name="Picture 2" descr="MC90043820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961629" cy="9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3"/>
          <p:cNvSpPr txBox="1">
            <a:spLocks/>
          </p:cNvSpPr>
          <p:nvPr/>
        </p:nvSpPr>
        <p:spPr>
          <a:xfrm>
            <a:off x="6444208" y="5589240"/>
            <a:ext cx="2376264" cy="936104"/>
          </a:xfrm>
          <a:prstGeom prst="wedgeRoundRectCallout">
            <a:avLst>
              <a:gd name="adj1" fmla="val -35743"/>
              <a:gd name="adj2" fmla="val -1138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Now let’s try the second one...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6228184" y="1196752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humid air escapes through a vent at the top.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395536" y="191683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to be dried is placed on mesh shelves inside the dryer.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008" y="3429000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Glass container to </a:t>
            </a:r>
            <a:r>
              <a:rPr lang="en-GB" dirty="0" smtClean="0"/>
              <a:t>trap heat and allow the greenhouse effect to take place. </a:t>
            </a:r>
            <a:endParaRPr lang="en-GB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07504" y="486916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silver panels on the side of the glass container to </a:t>
            </a:r>
            <a:r>
              <a:rPr lang="en-GB" dirty="0" smtClean="0"/>
              <a:t>concentrate rays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987824" y="6237312"/>
            <a:ext cx="3600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 rot="10800000" flipV="1">
            <a:off x="2987824" y="6211669"/>
            <a:ext cx="34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Panel to </a:t>
            </a:r>
            <a:r>
              <a:rPr lang="en-US" dirty="0" smtClean="0"/>
              <a:t>convert light energy to heat energy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779912" y="6093296"/>
            <a:ext cx="720080" cy="2160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0800000" flipV="1">
            <a:off x="7010400" y="306896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to be dried is placed on mesh shelves inside the dryer.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16" grpId="0"/>
      <p:bldP spid="18" grpId="0"/>
      <p:bldP spid="20" grpId="0"/>
      <p:bldP spid="25" grpId="0"/>
      <p:bldP spid="30" grpId="0" animBg="1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MWHRecovery\My Documents\EWB FROM LUMSDES\EWB\Photos\Week 4\DSC03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429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844824"/>
            <a:ext cx="29113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Converting Light to heat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492896"/>
            <a:ext cx="17860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Trapping Heat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140968"/>
            <a:ext cx="22188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861048"/>
            <a:ext cx="23535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Concentrating Rays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79512" y="188640"/>
            <a:ext cx="4680520" cy="1512168"/>
          </a:xfrm>
          <a:prstGeom prst="wedgeRoundRectCallout">
            <a:avLst>
              <a:gd name="adj1" fmla="val 70520"/>
              <a:gd name="adj2" fmla="val -1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Label and explain this dryer also. Don’t forget to use these key terms: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MC90043820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1393677" cy="13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3568" y="1916832"/>
            <a:ext cx="396044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.............................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and ...................................</a:t>
            </a:r>
          </a:p>
          <a:p>
            <a:endParaRPr lang="en-GB" dirty="0"/>
          </a:p>
        </p:txBody>
      </p:sp>
      <p:pic>
        <p:nvPicPr>
          <p:cNvPr id="1026" name="Picture 2" descr="C:\Documents and Settings\MWHRecovery\My Documents\EWB FROM LUMSDES\EWB\Presentations\Solar Cooker\Photos from VA\DSC0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142" y="2132856"/>
            <a:ext cx="3239058" cy="43187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2060848"/>
            <a:ext cx="17860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Trapping Heat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636912"/>
            <a:ext cx="28264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Converting light energy</a:t>
            </a:r>
          </a:p>
          <a:p>
            <a:r>
              <a:rPr lang="en-US" dirty="0" smtClean="0"/>
              <a:t>to heat energy</a:t>
            </a:r>
            <a:endParaRPr lang="en-US" dirty="0"/>
          </a:p>
        </p:txBody>
      </p:sp>
      <p:pic>
        <p:nvPicPr>
          <p:cNvPr id="15" name="Picture 2" descr="MC90043820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1393677" cy="13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179512" y="188640"/>
            <a:ext cx="4680520" cy="1512168"/>
          </a:xfrm>
          <a:prstGeom prst="wedgeRoundRectCallout">
            <a:avLst>
              <a:gd name="adj1" fmla="val 70520"/>
              <a:gd name="adj2" fmla="val -1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Solar dryers don’t need to use all 4 of the techniques to dry food. For instance this is a </a:t>
            </a:r>
            <a:r>
              <a:rPr lang="en-GB" sz="2800" b="1" dirty="0" smtClean="0"/>
              <a:t>tent solar dryer</a:t>
            </a:r>
            <a:r>
              <a:rPr lang="en-GB" sz="2800" dirty="0" smtClean="0"/>
              <a:t>. Can you guess which 2 drying techniques it uses?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350100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This dryer is cheap to produce as it is made from a plastic sheet, wire mesh and bamboo.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It is very easy to construct and is also simple to use and to maintain.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 animBg="1"/>
      <p:bldP spid="8" grpId="1" animBg="1"/>
      <p:bldP spid="16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83568" y="476672"/>
            <a:ext cx="4680520" cy="1512168"/>
          </a:xfrm>
          <a:prstGeom prst="wedgeRoundRectCallout">
            <a:avLst>
              <a:gd name="adj1" fmla="val 70520"/>
              <a:gd name="adj2" fmla="val -11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2800" dirty="0" smtClean="0"/>
              <a:t>Its now time for our next activity!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MC9004382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1393677" cy="139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1697</TotalTime>
  <Words>477</Words>
  <Application>Microsoft Office PowerPoint</Application>
  <PresentationFormat>On-screen Show (4:3)</PresentationFormat>
  <Paragraphs>95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Theme2</vt:lpstr>
      <vt:lpstr>Solar Cookers &amp; Dryers Part 4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Cookers &amp; Dryers Part 4</dc:title>
  <dc:creator>Hannah</dc:creator>
  <cp:lastModifiedBy>Emma</cp:lastModifiedBy>
  <cp:revision>5</cp:revision>
  <dcterms:created xsi:type="dcterms:W3CDTF">2012-08-13T09:36:49Z</dcterms:created>
  <dcterms:modified xsi:type="dcterms:W3CDTF">2012-08-16T16:07:29Z</dcterms:modified>
</cp:coreProperties>
</file>