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91" r:id="rId3"/>
    <p:sldId id="302" r:id="rId4"/>
    <p:sldId id="303" r:id="rId5"/>
    <p:sldId id="301" r:id="rId6"/>
    <p:sldId id="304" r:id="rId7"/>
    <p:sldId id="306" r:id="rId8"/>
    <p:sldId id="305" r:id="rId9"/>
    <p:sldId id="307" r:id="rId10"/>
    <p:sldId id="308" r:id="rId11"/>
    <p:sldId id="310" r:id="rId12"/>
    <p:sldId id="312" r:id="rId13"/>
    <p:sldId id="31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CC0000"/>
    <a:srgbClr val="FF3300"/>
    <a:srgbClr val="BB0F1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2" d="100"/>
          <a:sy n="62" d="100"/>
        </p:scale>
        <p:origin x="-8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087AE-7597-4D42-BC44-46E61B2B8E38}" type="datetimeFigureOut">
              <a:rPr lang="en-IN" smtClean="0"/>
              <a:pPr/>
              <a:t>17-11-2014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2715B-4539-4408-A8AA-853B9DBFD7C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3D53A4FA-2C95-4BD0-9935-471052EE0A4C}" type="datetime1">
              <a:rPr lang="en-IN" smtClean="0"/>
              <a:pPr/>
              <a:t>17-11-2014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426B24-4907-4837-8F39-3C6833CA2E53}" type="datetime1">
              <a:rPr lang="en-IN" smtClean="0"/>
              <a:pPr/>
              <a:t>17-11-2014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91C928C-1441-4C75-9485-B8ABB09FB0F8}" type="datetime1">
              <a:rPr lang="en-IN" smtClean="0"/>
              <a:pPr/>
              <a:t>17-11-2014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5991ED-B9E9-4D79-B6C1-99AA94E13F7A}" type="datetime1">
              <a:rPr lang="en-IN" smtClean="0"/>
              <a:pPr/>
              <a:t>17-11-2014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97162C-3F91-4986-908C-D196F9B3DFDF}" type="datetime1">
              <a:rPr lang="en-IN" smtClean="0"/>
              <a:pPr/>
              <a:t>17-11-2014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9325A21-7405-455D-B1BF-7DE3653E7800}" type="datetime1">
              <a:rPr lang="en-IN" smtClean="0"/>
              <a:pPr/>
              <a:t>17-11-2014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F3B5F18-CBF2-47EB-A018-9893B700B268}" type="datetime1">
              <a:rPr lang="en-IN" smtClean="0"/>
              <a:pPr/>
              <a:t>17-11-2014</a:t>
            </a:fld>
            <a:endParaRPr lang="en-IN"/>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
        <p:nvSpPr>
          <p:cNvPr id="9" name="Slide Number Placeholder 8"/>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E963246C-F85C-4B95-95DA-656918325929}" type="datetime1">
              <a:rPr lang="en-IN" smtClean="0"/>
              <a:pPr/>
              <a:t>17-11-2014</a:t>
            </a:fld>
            <a:endParaRPr lang="en-IN"/>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DD09C-F65F-4F60-881C-47F2890A93C4}" type="datetime1">
              <a:rPr lang="en-IN" smtClean="0"/>
              <a:pPr/>
              <a:t>17-11-2014</a:t>
            </a:fld>
            <a:endParaRPr lang="en-IN"/>
          </a:p>
        </p:txBody>
      </p:sp>
      <p:sp>
        <p:nvSpPr>
          <p:cNvPr id="3" name="Footer Placeholder 2"/>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65D80-C95C-4A3C-B4DA-B4A95F76907A}" type="datetime1">
              <a:rPr lang="en-IN" smtClean="0"/>
              <a:pPr/>
              <a:t>17-11-2014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34C84-813E-434A-8A6E-06D75621854A}" type="datetime1">
              <a:rPr lang="en-IN" smtClean="0"/>
              <a:pPr/>
              <a:t>17-11-2014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8EF8F-EADE-4ABC-B664-A4C2F07AE3F7}" type="datetime1">
              <a:rPr lang="en-IN" smtClean="0"/>
              <a:pPr/>
              <a:t>17-11-2014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solidFill>
                  <a:schemeClr val="accent1">
                    <a:lumMod val="75000"/>
                  </a:schemeClr>
                </a:solidFill>
              </a:rPr>
              <a:t>|</a:t>
            </a:r>
            <a:r>
              <a:rPr lang="en-US" dirty="0" smtClean="0"/>
              <a:t> </a:t>
            </a:r>
            <a:r>
              <a:rPr lang="en-US" dirty="0" err="1" smtClean="0"/>
              <a:t>Vigyan</a:t>
            </a:r>
            <a:r>
              <a:rPr lang="en-US" dirty="0" smtClean="0"/>
              <a:t> Ashram </a:t>
            </a:r>
            <a:r>
              <a:rPr lang="en-US" dirty="0" smtClean="0">
                <a:solidFill>
                  <a:schemeClr val="accent1">
                    <a:lumMod val="75000"/>
                  </a:schemeClr>
                </a:solidFill>
              </a:rPr>
              <a:t>|</a:t>
            </a:r>
            <a:r>
              <a:rPr lang="en-US" dirty="0" smtClean="0"/>
              <a:t> INDUSA PTI </a:t>
            </a:r>
            <a:r>
              <a:rPr lang="en-US" dirty="0" smtClean="0">
                <a:solidFill>
                  <a:schemeClr val="accent1">
                    <a:lumMod val="75000"/>
                  </a:schemeClr>
                </a:solidFill>
              </a:rPr>
              <a:t>|</a:t>
            </a:r>
            <a:endParaRPr lang="en-IN" dirty="0">
              <a:solidFill>
                <a:schemeClr val="accent1">
                  <a:lumMod val="75000"/>
                </a:schemeClr>
              </a:solidFill>
            </a:endParaRPr>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DBA2D849-F80E-4A61-B632-3B1F48906DD7}" type="slidenum">
              <a:rPr lang="en-IN"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pPr/>
              <a:t>‹#›</a:t>
            </a:fld>
            <a:endParaRPr lang="en-IN" dirty="0"/>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r-IN" dirty="0" smtClean="0"/>
              <a:t>वायरींग - 1</a:t>
            </a:r>
            <a:endParaRPr lang="en-US" dirty="0"/>
          </a:p>
        </p:txBody>
      </p:sp>
      <p:sp>
        <p:nvSpPr>
          <p:cNvPr id="3" name="Subtitle 2"/>
          <p:cNvSpPr>
            <a:spLocks noGrp="1"/>
          </p:cNvSpPr>
          <p:nvPr>
            <p:ph type="subTitle" idx="1"/>
          </p:nvPr>
        </p:nvSpPr>
        <p:spPr/>
        <p:txBody>
          <a:bodyPr/>
          <a:lstStyle/>
          <a:p>
            <a:r>
              <a:rPr lang="en-IN" dirty="0" err="1" smtClean="0"/>
              <a:t>ऊर्जा</a:t>
            </a:r>
            <a:r>
              <a:rPr lang="mr-IN" dirty="0" smtClean="0"/>
              <a:t> व पर्यावरण</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विद्युत </a:t>
            </a:r>
            <a:r>
              <a:rPr lang="mr-IN" dirty="0" smtClean="0"/>
              <a:t>वाहक (कंडक्टर)</a:t>
            </a:r>
            <a:endParaRPr lang="en-IN" dirty="0"/>
          </a:p>
        </p:txBody>
      </p:sp>
      <p:sp>
        <p:nvSpPr>
          <p:cNvPr id="3" name="Content Placeholder 2"/>
          <p:cNvSpPr>
            <a:spLocks noGrp="1"/>
          </p:cNvSpPr>
          <p:nvPr>
            <p:ph idx="1"/>
          </p:nvPr>
        </p:nvSpPr>
        <p:spPr/>
        <p:txBody>
          <a:bodyPr>
            <a:normAutofit fontScale="70000" lnSpcReduction="20000"/>
          </a:bodyPr>
          <a:lstStyle/>
          <a:p>
            <a:r>
              <a:rPr lang="mr-IN" dirty="0" smtClean="0"/>
              <a:t>काही गोष्टी अगर वस्तूंमध्ये इलेक्ट्रॉनचे म्हणजेच विद्युत प्रवाहाचे सहज वहन करण्याची क्षमता असते अशांना </a:t>
            </a:r>
            <a:r>
              <a:rPr lang="mr-IN" b="1" dirty="0" smtClean="0"/>
              <a:t>विद्युत वाहक असे म्हणतात. उदाहरणार्थ – </a:t>
            </a:r>
            <a:r>
              <a:rPr lang="mr-IN" dirty="0" smtClean="0"/>
              <a:t>तांबे</a:t>
            </a:r>
            <a:endParaRPr lang="mr-IN" dirty="0" smtClean="0"/>
          </a:p>
          <a:p>
            <a:endParaRPr lang="mr-IN" dirty="0" smtClean="0"/>
          </a:p>
          <a:p>
            <a:r>
              <a:rPr lang="mr-IN" dirty="0" smtClean="0"/>
              <a:t>या कारणास्तव, तांबे या धातूचा उपयोग वायरिंग मध्ये मोठ्या प्रमाणावर केला जातो. </a:t>
            </a:r>
            <a:r>
              <a:rPr lang="mr-IN" b="1" dirty="0" smtClean="0"/>
              <a:t>उदाहरणार्थ – </a:t>
            </a:r>
            <a:r>
              <a:rPr lang="mr-IN" dirty="0" smtClean="0"/>
              <a:t>घरातील  वायरिंग मध्ये वापरण्यात येणार्या वायर तसेच, </a:t>
            </a:r>
            <a:r>
              <a:rPr lang="mr-IN" b="1" dirty="0" smtClean="0"/>
              <a:t>विद्युत उपकरणांसाठी वापरल्या जाणार्या पावर केबल्स</a:t>
            </a:r>
            <a:r>
              <a:rPr lang="mr-IN" dirty="0" smtClean="0"/>
              <a:t>.</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10</a:t>
            </a:fld>
            <a:endParaRPr lang="en-IN" dirty="0"/>
          </a:p>
        </p:txBody>
      </p:sp>
      <p:pic>
        <p:nvPicPr>
          <p:cNvPr id="2050" name="Picture 2" descr="http://m.everythingscience.co.za/grade-10/02-classification-of-matter/images/cc4a941166e8070db530908e97f32891.jpg"/>
          <p:cNvPicPr>
            <a:picLocks noChangeAspect="1" noChangeArrowheads="1"/>
          </p:cNvPicPr>
          <p:nvPr/>
        </p:nvPicPr>
        <p:blipFill>
          <a:blip r:embed="rId2" cstate="print"/>
          <a:srcRect/>
          <a:stretch>
            <a:fillRect/>
          </a:stretch>
        </p:blipFill>
        <p:spPr bwMode="auto">
          <a:xfrm>
            <a:off x="5562600" y="3962400"/>
            <a:ext cx="2286000" cy="2300378"/>
          </a:xfrm>
          <a:prstGeom prst="rect">
            <a:avLst/>
          </a:prstGeom>
          <a:noFill/>
        </p:spPr>
      </p:pic>
      <p:cxnSp>
        <p:nvCxnSpPr>
          <p:cNvPr id="8" name="Straight Arrow Connector 7"/>
          <p:cNvCxnSpPr/>
          <p:nvPr/>
        </p:nvCxnSpPr>
        <p:spPr>
          <a:xfrm flipV="1">
            <a:off x="3429000" y="4876800"/>
            <a:ext cx="3429000" cy="457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629400" y="4495800"/>
            <a:ext cx="381000" cy="685800"/>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81000" y="5486400"/>
            <a:ext cx="4689104" cy="369332"/>
          </a:xfrm>
          <a:prstGeom prst="rect">
            <a:avLst/>
          </a:prstGeom>
        </p:spPr>
        <p:txBody>
          <a:bodyPr wrap="none">
            <a:spAutoFit/>
          </a:bodyPr>
          <a:lstStyle/>
          <a:p>
            <a:r>
              <a:rPr lang="mr-IN" b="1" dirty="0" smtClean="0"/>
              <a:t>विद्युत वाहक म्हणून तांबे या धातूचा उपयोग  </a:t>
            </a:r>
            <a:endParaRPr lang="en-IN"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विद्युत अवरोधक (</a:t>
            </a:r>
            <a:r>
              <a:rPr lang="mr-IN" dirty="0" smtClean="0"/>
              <a:t>इन्शुलेटर</a:t>
            </a:r>
            <a:r>
              <a:rPr lang="mr-IN" dirty="0" smtClean="0"/>
              <a:t>)</a:t>
            </a:r>
            <a:endParaRPr lang="en-IN" dirty="0"/>
          </a:p>
        </p:txBody>
      </p:sp>
      <p:sp>
        <p:nvSpPr>
          <p:cNvPr id="3" name="Content Placeholder 2"/>
          <p:cNvSpPr>
            <a:spLocks noGrp="1"/>
          </p:cNvSpPr>
          <p:nvPr>
            <p:ph idx="1"/>
          </p:nvPr>
        </p:nvSpPr>
        <p:spPr>
          <a:xfrm>
            <a:off x="0" y="1752600"/>
            <a:ext cx="8649160" cy="2189584"/>
          </a:xfrm>
        </p:spPr>
        <p:txBody>
          <a:bodyPr>
            <a:normAutofit/>
          </a:bodyPr>
          <a:lstStyle/>
          <a:p>
            <a:r>
              <a:rPr lang="mr-IN" sz="2400" dirty="0" smtClean="0"/>
              <a:t>काही गोष्टी अगर वस्तूंमध्ये इलेक्ट्रॉनचे म्हणजेच विद्युत प्रवाहाचे वहन करण्याची क्षमता </a:t>
            </a:r>
            <a:r>
              <a:rPr lang="mr-IN" sz="2400" b="1" dirty="0" smtClean="0"/>
              <a:t>नसते</a:t>
            </a:r>
            <a:r>
              <a:rPr lang="mr-IN" sz="2400" dirty="0" smtClean="0"/>
              <a:t> अशांना अवरोधक </a:t>
            </a:r>
            <a:r>
              <a:rPr lang="mr-IN" sz="2400" dirty="0" smtClean="0"/>
              <a:t>(इन्शुलेटर) </a:t>
            </a:r>
            <a:r>
              <a:rPr lang="mr-IN" sz="2400" dirty="0" smtClean="0"/>
              <a:t>असे म्हणतात. उदाहरणार्थ – रबर, प्लास्टिक,लाकूड .</a:t>
            </a:r>
          </a:p>
          <a:p>
            <a:r>
              <a:rPr lang="mr-IN" sz="2400" dirty="0" smtClean="0"/>
              <a:t>वायरींगचे काम करते वेळी शॉक बसू नये म्हणून वापरण्यात येणार्या पक्कडीला रबरी अथवा प्लास्टिकचे आवरण असते</a:t>
            </a:r>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11</a:t>
            </a:fld>
            <a:endParaRPr lang="en-IN" dirty="0"/>
          </a:p>
        </p:txBody>
      </p:sp>
      <p:pic>
        <p:nvPicPr>
          <p:cNvPr id="2050" name="Picture 2" descr="http://m.everythingscience.co.za/grade-10/02-classification-of-matter/images/cc4a941166e8070db530908e97f32891.jpg"/>
          <p:cNvPicPr>
            <a:picLocks noChangeAspect="1" noChangeArrowheads="1"/>
          </p:cNvPicPr>
          <p:nvPr/>
        </p:nvPicPr>
        <p:blipFill>
          <a:blip r:embed="rId2" cstate="print"/>
          <a:srcRect/>
          <a:stretch>
            <a:fillRect/>
          </a:stretch>
        </p:blipFill>
        <p:spPr bwMode="auto">
          <a:xfrm>
            <a:off x="5562600" y="3962400"/>
            <a:ext cx="2286000" cy="2300378"/>
          </a:xfrm>
          <a:prstGeom prst="rect">
            <a:avLst/>
          </a:prstGeom>
          <a:noFill/>
        </p:spPr>
      </p:pic>
      <p:cxnSp>
        <p:nvCxnSpPr>
          <p:cNvPr id="8" name="Straight Arrow Connector 7"/>
          <p:cNvCxnSpPr/>
          <p:nvPr/>
        </p:nvCxnSpPr>
        <p:spPr>
          <a:xfrm flipV="1">
            <a:off x="3429000" y="5029200"/>
            <a:ext cx="2362200" cy="3048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791200" y="4800600"/>
            <a:ext cx="381000" cy="685800"/>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838200" y="5181600"/>
            <a:ext cx="2574744" cy="369332"/>
          </a:xfrm>
          <a:prstGeom prst="rect">
            <a:avLst/>
          </a:prstGeom>
        </p:spPr>
        <p:txBody>
          <a:bodyPr wrap="none">
            <a:spAutoFit/>
          </a:bodyPr>
          <a:lstStyle/>
          <a:p>
            <a:r>
              <a:rPr lang="mr-IN" b="1" dirty="0" smtClean="0"/>
              <a:t>विद्युत अवरोधक आवरण</a:t>
            </a:r>
            <a:endParaRPr lang="en-IN"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ए.सी. व </a:t>
            </a:r>
            <a:r>
              <a:rPr lang="mr-IN" dirty="0" smtClean="0"/>
              <a:t>डी.सी. </a:t>
            </a:r>
            <a:r>
              <a:rPr lang="mr-IN" dirty="0" smtClean="0"/>
              <a:t>करंट</a:t>
            </a:r>
            <a:endParaRPr lang="en-IN" dirty="0"/>
          </a:p>
        </p:txBody>
      </p:sp>
      <p:sp>
        <p:nvSpPr>
          <p:cNvPr id="3" name="Content Placeholder 2"/>
          <p:cNvSpPr>
            <a:spLocks noGrp="1"/>
          </p:cNvSpPr>
          <p:nvPr>
            <p:ph idx="1"/>
          </p:nvPr>
        </p:nvSpPr>
        <p:spPr>
          <a:xfrm>
            <a:off x="228600" y="1752600"/>
            <a:ext cx="5257800" cy="1600200"/>
          </a:xfrm>
        </p:spPr>
        <p:txBody>
          <a:bodyPr>
            <a:normAutofit fontScale="92500"/>
          </a:bodyPr>
          <a:lstStyle/>
          <a:p>
            <a:pPr>
              <a:buNone/>
            </a:pPr>
            <a:r>
              <a:rPr lang="mr-IN" sz="2300" dirty="0" smtClean="0"/>
              <a:t>ज्या प्रवाहाची दिशा एका सेकंदात ठराविक वेळा बदलते त्यास ए.सी. (अल्टरनेटींग) </a:t>
            </a:r>
            <a:r>
              <a:rPr lang="mr-IN" sz="2300" dirty="0" smtClean="0"/>
              <a:t>करंट </a:t>
            </a:r>
            <a:r>
              <a:rPr lang="mr-IN" sz="2300" dirty="0" smtClean="0"/>
              <a:t>म्हणतात. </a:t>
            </a:r>
            <a:r>
              <a:rPr lang="mr-IN" sz="2300" dirty="0" smtClean="0"/>
              <a:t>घरातील </a:t>
            </a:r>
            <a:r>
              <a:rPr lang="mr-IN" sz="2300" dirty="0" smtClean="0"/>
              <a:t>उपकरणे(दिवा, पंखा...इत्यादी) ह्याच करंट वर चालतात.</a:t>
            </a:r>
            <a:endParaRPr lang="en-IN" sz="2300" dirty="0" smtClean="0"/>
          </a:p>
          <a:p>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12</a:t>
            </a:fld>
            <a:endParaRPr lang="en-IN" dirty="0"/>
          </a:p>
        </p:txBody>
      </p:sp>
      <p:pic>
        <p:nvPicPr>
          <p:cNvPr id="1026" name="Picture 2"/>
          <p:cNvPicPr>
            <a:picLocks noChangeAspect="1" noChangeArrowheads="1"/>
          </p:cNvPicPr>
          <p:nvPr/>
        </p:nvPicPr>
        <p:blipFill>
          <a:blip r:embed="rId2" cstate="print"/>
          <a:srcRect/>
          <a:stretch>
            <a:fillRect/>
          </a:stretch>
        </p:blipFill>
        <p:spPr bwMode="auto">
          <a:xfrm>
            <a:off x="533401" y="3677164"/>
            <a:ext cx="2743200" cy="2557848"/>
          </a:xfrm>
          <a:prstGeom prst="rect">
            <a:avLst/>
          </a:prstGeom>
          <a:noFill/>
          <a:ln w="9525">
            <a:noFill/>
            <a:miter lim="800000"/>
            <a:headEnd/>
            <a:tailEnd/>
          </a:ln>
        </p:spPr>
      </p:pic>
      <p:sp>
        <p:nvSpPr>
          <p:cNvPr id="7" name="TextBox 6"/>
          <p:cNvSpPr txBox="1"/>
          <p:nvPr/>
        </p:nvSpPr>
        <p:spPr>
          <a:xfrm>
            <a:off x="4419600" y="4648200"/>
            <a:ext cx="3810000" cy="1200329"/>
          </a:xfrm>
          <a:prstGeom prst="rect">
            <a:avLst/>
          </a:prstGeom>
          <a:noFill/>
        </p:spPr>
        <p:txBody>
          <a:bodyPr wrap="square" rtlCol="0">
            <a:spAutoFit/>
          </a:bodyPr>
          <a:lstStyle/>
          <a:p>
            <a:r>
              <a:rPr lang="mr-IN" sz="2400" dirty="0" smtClean="0"/>
              <a:t>डी.सी. (डायरेक्ट) करंट एकाच दिशेने वहातो.  उदाहरणार्थ - ड्राय सेल  </a:t>
            </a:r>
            <a:endParaRPr lang="en-IN" sz="2400" dirty="0"/>
          </a:p>
        </p:txBody>
      </p:sp>
      <p:pic>
        <p:nvPicPr>
          <p:cNvPr id="1027" name="Picture 3"/>
          <p:cNvPicPr>
            <a:picLocks noChangeAspect="1" noChangeArrowheads="1"/>
          </p:cNvPicPr>
          <p:nvPr/>
        </p:nvPicPr>
        <p:blipFill>
          <a:blip r:embed="rId3" cstate="print"/>
          <a:srcRect/>
          <a:stretch>
            <a:fillRect/>
          </a:stretch>
        </p:blipFill>
        <p:spPr bwMode="auto">
          <a:xfrm>
            <a:off x="5410200" y="1676400"/>
            <a:ext cx="3733800" cy="2066925"/>
          </a:xfrm>
          <a:prstGeom prst="rect">
            <a:avLst/>
          </a:prstGeom>
          <a:noFill/>
          <a:ln w="9525">
            <a:noFill/>
            <a:miter lim="800000"/>
            <a:headEnd/>
            <a:tailEnd/>
          </a:ln>
        </p:spPr>
      </p:pic>
      <p:sp>
        <p:nvSpPr>
          <p:cNvPr id="9" name="TextBox 8"/>
          <p:cNvSpPr txBox="1"/>
          <p:nvPr/>
        </p:nvSpPr>
        <p:spPr>
          <a:xfrm>
            <a:off x="8229600" y="2819400"/>
            <a:ext cx="914400" cy="369332"/>
          </a:xfrm>
          <a:prstGeom prst="rect">
            <a:avLst/>
          </a:prstGeom>
          <a:noFill/>
        </p:spPr>
        <p:txBody>
          <a:bodyPr wrap="square" rtlCol="0">
            <a:spAutoFit/>
          </a:bodyPr>
          <a:lstStyle/>
          <a:p>
            <a:r>
              <a:rPr lang="mr-IN" dirty="0" smtClean="0"/>
              <a:t>वेळ</a:t>
            </a:r>
            <a:endParaRPr lang="en-IN" dirty="0"/>
          </a:p>
        </p:txBody>
      </p:sp>
      <p:sp>
        <p:nvSpPr>
          <p:cNvPr id="10" name="TextBox 9"/>
          <p:cNvSpPr txBox="1"/>
          <p:nvPr/>
        </p:nvSpPr>
        <p:spPr>
          <a:xfrm>
            <a:off x="6096000" y="1828800"/>
            <a:ext cx="914400" cy="369332"/>
          </a:xfrm>
          <a:prstGeom prst="rect">
            <a:avLst/>
          </a:prstGeom>
          <a:noFill/>
        </p:spPr>
        <p:txBody>
          <a:bodyPr wrap="square" rtlCol="0">
            <a:spAutoFit/>
          </a:bodyPr>
          <a:lstStyle/>
          <a:p>
            <a:r>
              <a:rPr lang="mr-IN" dirty="0" smtClean="0"/>
              <a:t>व्होल्टेज </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विद्युत सर्किट</a:t>
            </a:r>
            <a:endParaRPr lang="en-IN" dirty="0"/>
          </a:p>
        </p:txBody>
      </p:sp>
      <p:sp>
        <p:nvSpPr>
          <p:cNvPr id="3" name="Content Placeholder 2"/>
          <p:cNvSpPr>
            <a:spLocks noGrp="1"/>
          </p:cNvSpPr>
          <p:nvPr>
            <p:ph idx="1"/>
          </p:nvPr>
        </p:nvSpPr>
        <p:spPr>
          <a:xfrm>
            <a:off x="457200" y="1676400"/>
            <a:ext cx="8064896" cy="2404864"/>
          </a:xfrm>
        </p:spPr>
        <p:txBody>
          <a:bodyPr>
            <a:normAutofit/>
          </a:bodyPr>
          <a:lstStyle/>
          <a:p>
            <a:r>
              <a:rPr lang="mr-IN" sz="2400" dirty="0" smtClean="0"/>
              <a:t>विद्युत सर्किट </a:t>
            </a:r>
            <a:r>
              <a:rPr lang="mr-IN" sz="2200" dirty="0" smtClean="0"/>
              <a:t>हा शब्द वर्तुळाशी निगडीत आहे.</a:t>
            </a:r>
          </a:p>
          <a:p>
            <a:r>
              <a:rPr lang="mr-IN" sz="2200" dirty="0" smtClean="0"/>
              <a:t>उर्जेचा वापर ज्या उपकरणात करावयाचा आहे तिथे उर्जा पोहचल्यावर, रिकामे इलेक्ट्रॉन्स हे परत मुळ उर्जा स्त्रोताकडे पाठवले जातात. (आपण आधी पाहिलेल्या उदाहरणातील सिनेमाच्या तिकिटाची लांब रांग आठवली का?) </a:t>
            </a:r>
          </a:p>
          <a:p>
            <a:r>
              <a:rPr lang="mr-IN" sz="2200" dirty="0" smtClean="0"/>
              <a:t>वीज वाहण्यासाठी विद्युत सर्किट पुर्ण व्हावे लागते.</a:t>
            </a:r>
            <a:endParaRPr lang="en-IN" sz="2200" dirty="0" smtClean="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13</a:t>
            </a:fld>
            <a:endParaRPr lang="en-IN" dirty="0"/>
          </a:p>
        </p:txBody>
      </p:sp>
      <p:pic>
        <p:nvPicPr>
          <p:cNvPr id="24578" name="Picture 2"/>
          <p:cNvPicPr>
            <a:picLocks noChangeAspect="1" noChangeArrowheads="1"/>
          </p:cNvPicPr>
          <p:nvPr/>
        </p:nvPicPr>
        <p:blipFill>
          <a:blip r:embed="rId2" cstate="print"/>
          <a:srcRect/>
          <a:stretch>
            <a:fillRect/>
          </a:stretch>
        </p:blipFill>
        <p:spPr bwMode="auto">
          <a:xfrm>
            <a:off x="2971800" y="4038600"/>
            <a:ext cx="3886200" cy="2322286"/>
          </a:xfrm>
          <a:prstGeom prst="rect">
            <a:avLst/>
          </a:prstGeom>
          <a:noFill/>
          <a:ln w="9525">
            <a:noFill/>
            <a:miter lim="800000"/>
            <a:headEnd/>
            <a:tailEnd/>
          </a:ln>
        </p:spPr>
      </p:pic>
      <p:cxnSp>
        <p:nvCxnSpPr>
          <p:cNvPr id="7" name="Straight Arrow Connector 6"/>
          <p:cNvCxnSpPr/>
          <p:nvPr/>
        </p:nvCxnSpPr>
        <p:spPr>
          <a:xfrm flipV="1">
            <a:off x="2286000" y="4572000"/>
            <a:ext cx="2057400" cy="76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057400" y="5486400"/>
            <a:ext cx="1828800" cy="5334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6400800" y="6096000"/>
            <a:ext cx="1219200" cy="76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3810000" y="4724400"/>
            <a:ext cx="2425664" cy="369332"/>
          </a:xfrm>
          <a:prstGeom prst="rect">
            <a:avLst/>
          </a:prstGeom>
        </p:spPr>
        <p:txBody>
          <a:bodyPr wrap="none">
            <a:spAutoFit/>
          </a:bodyPr>
          <a:lstStyle/>
          <a:p>
            <a:r>
              <a:rPr lang="mr-IN" b="1" dirty="0" smtClean="0"/>
              <a:t>एक सोपे विद्युत सर्किट</a:t>
            </a:r>
            <a:endParaRPr lang="en-IN" b="1" dirty="0"/>
          </a:p>
        </p:txBody>
      </p:sp>
      <p:sp>
        <p:nvSpPr>
          <p:cNvPr id="13" name="Rectangle 12"/>
          <p:cNvSpPr/>
          <p:nvPr/>
        </p:nvSpPr>
        <p:spPr>
          <a:xfrm>
            <a:off x="1524000" y="4495800"/>
            <a:ext cx="1066800" cy="381000"/>
          </a:xfrm>
          <a:prstGeom prst="rect">
            <a:avLst/>
          </a:prstGeom>
        </p:spPr>
        <p:txBody>
          <a:bodyPr wrap="square">
            <a:spAutoFit/>
          </a:bodyPr>
          <a:lstStyle/>
          <a:p>
            <a:r>
              <a:rPr lang="mr-IN" dirty="0" smtClean="0"/>
              <a:t>स्विच</a:t>
            </a:r>
            <a:r>
              <a:rPr lang="mr-IN" b="1" dirty="0" smtClean="0"/>
              <a:t> </a:t>
            </a:r>
            <a:endParaRPr lang="en-IN" b="1" dirty="0"/>
          </a:p>
        </p:txBody>
      </p:sp>
      <p:sp>
        <p:nvSpPr>
          <p:cNvPr id="15" name="Rectangle 14"/>
          <p:cNvSpPr/>
          <p:nvPr/>
        </p:nvSpPr>
        <p:spPr>
          <a:xfrm>
            <a:off x="7772400" y="5867400"/>
            <a:ext cx="740908" cy="369332"/>
          </a:xfrm>
          <a:prstGeom prst="rect">
            <a:avLst/>
          </a:prstGeom>
        </p:spPr>
        <p:txBody>
          <a:bodyPr wrap="none">
            <a:spAutoFit/>
          </a:bodyPr>
          <a:lstStyle/>
          <a:p>
            <a:r>
              <a:rPr lang="mr-IN" dirty="0" smtClean="0"/>
              <a:t>बॅटरी</a:t>
            </a:r>
            <a:r>
              <a:rPr lang="mr-IN" b="1" dirty="0" smtClean="0"/>
              <a:t> </a:t>
            </a:r>
            <a:endParaRPr lang="en-IN" b="1" dirty="0"/>
          </a:p>
        </p:txBody>
      </p:sp>
      <p:sp>
        <p:nvSpPr>
          <p:cNvPr id="16" name="Rectangle 15"/>
          <p:cNvSpPr/>
          <p:nvPr/>
        </p:nvSpPr>
        <p:spPr>
          <a:xfrm>
            <a:off x="381000" y="5638800"/>
            <a:ext cx="2419537" cy="646331"/>
          </a:xfrm>
          <a:prstGeom prst="rect">
            <a:avLst/>
          </a:prstGeom>
        </p:spPr>
        <p:txBody>
          <a:bodyPr wrap="square">
            <a:spAutoFit/>
          </a:bodyPr>
          <a:lstStyle/>
          <a:p>
            <a:r>
              <a:rPr lang="mr-IN" dirty="0" smtClean="0"/>
              <a:t>लोड म्हणून दिवा वपरला आहे</a:t>
            </a:r>
            <a:r>
              <a:rPr lang="mr-IN" b="1" dirty="0" smtClean="0"/>
              <a:t> </a:t>
            </a:r>
            <a:endParaRPr lang="en-IN"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checkerboard(across)">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24578"/>
                                        </p:tgtEl>
                                        <p:attrNameLst>
                                          <p:attrName>style.visibility</p:attrName>
                                        </p:attrNameLst>
                                      </p:cBhvr>
                                      <p:to>
                                        <p:strVal val="visible"/>
                                      </p:to>
                                    </p:set>
                                    <p:animEffect transition="in" filter="checkerboard(across)">
                                      <p:cBhvr>
                                        <p:cTn id="25" dur="500"/>
                                        <p:tgtEl>
                                          <p:spTgt spid="24578"/>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1"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checkerboard(across)">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checkerboard(across)">
                                      <p:cBhvr>
                                        <p:cTn id="35" dur="500"/>
                                        <p:tgtEl>
                                          <p:spTgt spid="13"/>
                                        </p:tgtEl>
                                      </p:cBhvr>
                                    </p:animEffect>
                                  </p:childTnLst>
                                </p:cTn>
                              </p:par>
                              <p:par>
                                <p:cTn id="36" presetID="5" presetClass="entr" presetSubtype="10" fill="hold"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checkerboard(across)">
                                      <p:cBhvr>
                                        <p:cTn id="38" dur="500"/>
                                        <p:tgtEl>
                                          <p:spTgt spid="7"/>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checkerboard(across)">
                                      <p:cBhvr>
                                        <p:cTn id="41" dur="500"/>
                                        <p:tgtEl>
                                          <p:spTgt spid="16"/>
                                        </p:tgtEl>
                                      </p:cBhvr>
                                    </p:animEffect>
                                  </p:childTnLst>
                                </p:cTn>
                              </p:par>
                              <p:par>
                                <p:cTn id="42" presetID="5" presetClass="entr" presetSubtype="10" fill="hold"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checkerboard(across)">
                                      <p:cBhvr>
                                        <p:cTn id="44" dur="500"/>
                                        <p:tgtEl>
                                          <p:spTgt spid="8"/>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checkerboard(across)">
                                      <p:cBhvr>
                                        <p:cTn id="47" dur="500"/>
                                        <p:tgtEl>
                                          <p:spTgt spid="15"/>
                                        </p:tgtEl>
                                      </p:cBhvr>
                                    </p:animEffect>
                                  </p:childTnLst>
                                </p:cTn>
                              </p:par>
                              <p:par>
                                <p:cTn id="48" presetID="5" presetClass="entr" presetSubtype="10" fill="hold" nodeType="with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checkerboard(across)">
                                      <p:cBhvr>
                                        <p:cTn id="5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p:bldP spid="12" grpId="1"/>
      <p:bldP spid="13"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solidFill>
                  <a:srgbClr val="FF0000"/>
                </a:solidFill>
              </a:rPr>
              <a:t>उद्देश</a:t>
            </a:r>
            <a:endParaRPr lang="en-IN" dirty="0">
              <a:solidFill>
                <a:srgbClr val="FF0000"/>
              </a:solidFill>
            </a:endParaRPr>
          </a:p>
        </p:txBody>
      </p:sp>
      <p:sp>
        <p:nvSpPr>
          <p:cNvPr id="3" name="Content Placeholder 2"/>
          <p:cNvSpPr>
            <a:spLocks noGrp="1"/>
          </p:cNvSpPr>
          <p:nvPr>
            <p:ph idx="1"/>
          </p:nvPr>
        </p:nvSpPr>
        <p:spPr>
          <a:xfrm>
            <a:off x="494840" y="1772816"/>
            <a:ext cx="7734760" cy="3789784"/>
          </a:xfrm>
        </p:spPr>
        <p:txBody>
          <a:bodyPr/>
          <a:lstStyle/>
          <a:p>
            <a:pPr>
              <a:buNone/>
            </a:pPr>
            <a:endParaRPr lang="mr-IN" dirty="0" smtClean="0"/>
          </a:p>
          <a:p>
            <a:pPr>
              <a:buNone/>
            </a:pPr>
            <a:endParaRPr lang="mr-IN" dirty="0" smtClean="0"/>
          </a:p>
          <a:p>
            <a:pPr marL="342900" lvl="1" indent="-342900">
              <a:buNone/>
            </a:pPr>
            <a:r>
              <a:rPr lang="mr-IN" dirty="0" smtClean="0">
                <a:solidFill>
                  <a:schemeClr val="tx1"/>
                </a:solidFill>
              </a:rPr>
              <a:t>ह्या मॉड्युल मध्ये आपण इलेक्ट्रिकल वायरींग साठी लागणारी प्राथमिक माहीती घेणार आहोत.</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2</a:t>
            </a:fld>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वीज निर्मीती </a:t>
            </a:r>
            <a:endParaRPr lang="en-IN" dirty="0"/>
          </a:p>
        </p:txBody>
      </p:sp>
      <p:sp>
        <p:nvSpPr>
          <p:cNvPr id="3" name="Content Placeholder 2"/>
          <p:cNvSpPr>
            <a:spLocks noGrp="1"/>
          </p:cNvSpPr>
          <p:nvPr>
            <p:ph idx="1"/>
          </p:nvPr>
        </p:nvSpPr>
        <p:spPr>
          <a:xfrm>
            <a:off x="3048000" y="3657600"/>
            <a:ext cx="2895600" cy="970384"/>
          </a:xfrm>
        </p:spPr>
        <p:txBody>
          <a:bodyPr>
            <a:noAutofit/>
          </a:bodyPr>
          <a:lstStyle/>
          <a:p>
            <a:pPr>
              <a:buNone/>
            </a:pPr>
            <a:r>
              <a:rPr lang="mr-IN" sz="1400" dirty="0" smtClean="0"/>
              <a:t>न्युक्लियर रिअ‍ॅक्टर मधून तयार झालेल्या उष्णतेचा उपयोग विद्युत जनित्रे फिरवण्यासाठी करतात </a:t>
            </a:r>
            <a:endParaRPr lang="en-IN" sz="1400"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3</a:t>
            </a:fld>
            <a:endParaRPr lang="en-IN" dirty="0"/>
          </a:p>
        </p:txBody>
      </p:sp>
      <p:pic>
        <p:nvPicPr>
          <p:cNvPr id="27650" name="Picture 2" descr="powerlines"/>
          <p:cNvPicPr>
            <a:picLocks noChangeAspect="1" noChangeArrowheads="1"/>
          </p:cNvPicPr>
          <p:nvPr/>
        </p:nvPicPr>
        <p:blipFill>
          <a:blip r:embed="rId2" cstate="print"/>
          <a:srcRect/>
          <a:stretch>
            <a:fillRect/>
          </a:stretch>
        </p:blipFill>
        <p:spPr bwMode="auto">
          <a:xfrm>
            <a:off x="6858000" y="4038600"/>
            <a:ext cx="2286000" cy="2019301"/>
          </a:xfrm>
          <a:prstGeom prst="rect">
            <a:avLst/>
          </a:prstGeom>
          <a:noFill/>
        </p:spPr>
      </p:pic>
      <p:pic>
        <p:nvPicPr>
          <p:cNvPr id="27652" name="Picture 4" descr="river dam"/>
          <p:cNvPicPr>
            <a:picLocks noChangeAspect="1" noChangeArrowheads="1"/>
          </p:cNvPicPr>
          <p:nvPr/>
        </p:nvPicPr>
        <p:blipFill>
          <a:blip r:embed="rId3" cstate="print"/>
          <a:srcRect/>
          <a:stretch>
            <a:fillRect/>
          </a:stretch>
        </p:blipFill>
        <p:spPr bwMode="auto">
          <a:xfrm>
            <a:off x="5943600" y="1469026"/>
            <a:ext cx="2209800" cy="1483725"/>
          </a:xfrm>
          <a:prstGeom prst="rect">
            <a:avLst/>
          </a:prstGeom>
          <a:noFill/>
        </p:spPr>
      </p:pic>
      <p:pic>
        <p:nvPicPr>
          <p:cNvPr id="27654" name="Picture 6" descr="coal-fired powerplant"/>
          <p:cNvPicPr>
            <a:picLocks noChangeAspect="1" noChangeArrowheads="1"/>
          </p:cNvPicPr>
          <p:nvPr/>
        </p:nvPicPr>
        <p:blipFill>
          <a:blip r:embed="rId4" cstate="print"/>
          <a:srcRect/>
          <a:stretch>
            <a:fillRect/>
          </a:stretch>
        </p:blipFill>
        <p:spPr bwMode="auto">
          <a:xfrm>
            <a:off x="0" y="1219200"/>
            <a:ext cx="2116472" cy="1647825"/>
          </a:xfrm>
          <a:prstGeom prst="rect">
            <a:avLst/>
          </a:prstGeom>
          <a:noFill/>
        </p:spPr>
      </p:pic>
      <p:pic>
        <p:nvPicPr>
          <p:cNvPr id="27656" name="Picture 8" descr="windfarm"/>
          <p:cNvPicPr>
            <a:picLocks noChangeAspect="1" noChangeArrowheads="1"/>
          </p:cNvPicPr>
          <p:nvPr/>
        </p:nvPicPr>
        <p:blipFill>
          <a:blip r:embed="rId5" cstate="print"/>
          <a:srcRect/>
          <a:stretch>
            <a:fillRect/>
          </a:stretch>
        </p:blipFill>
        <p:spPr bwMode="auto">
          <a:xfrm>
            <a:off x="0" y="4038600"/>
            <a:ext cx="2476500" cy="1704976"/>
          </a:xfrm>
          <a:prstGeom prst="rect">
            <a:avLst/>
          </a:prstGeom>
          <a:noFill/>
        </p:spPr>
      </p:pic>
      <p:pic>
        <p:nvPicPr>
          <p:cNvPr id="27658" name="Picture 10" descr="nuclear reactor"/>
          <p:cNvPicPr>
            <a:picLocks noChangeAspect="1" noChangeArrowheads="1"/>
          </p:cNvPicPr>
          <p:nvPr/>
        </p:nvPicPr>
        <p:blipFill>
          <a:blip r:embed="rId6" cstate="print"/>
          <a:srcRect/>
          <a:stretch>
            <a:fillRect/>
          </a:stretch>
        </p:blipFill>
        <p:spPr bwMode="auto">
          <a:xfrm>
            <a:off x="3124200" y="1295400"/>
            <a:ext cx="2286000" cy="2276475"/>
          </a:xfrm>
          <a:prstGeom prst="rect">
            <a:avLst/>
          </a:prstGeom>
          <a:noFill/>
        </p:spPr>
      </p:pic>
      <p:sp>
        <p:nvSpPr>
          <p:cNvPr id="11" name="Content Placeholder 2"/>
          <p:cNvSpPr txBox="1">
            <a:spLocks/>
          </p:cNvSpPr>
          <p:nvPr/>
        </p:nvSpPr>
        <p:spPr>
          <a:xfrm>
            <a:off x="0" y="5867400"/>
            <a:ext cx="3352800" cy="513184"/>
          </a:xfrm>
          <a:prstGeom prst="rect">
            <a:avLst/>
          </a:prstGeom>
        </p:spPr>
        <p:txBody>
          <a:bodyPr vert="horz" lIns="91440" tIns="45720" rIns="91440" bIns="45720" rtlCol="0">
            <a:noAutofit/>
          </a:bodyPr>
          <a:lstStyle/>
          <a:p>
            <a:pPr marL="342900" lvl="0" indent="-342900">
              <a:spcBef>
                <a:spcPct val="20000"/>
              </a:spcBef>
            </a:pPr>
            <a:r>
              <a:rPr kumimoji="0" lang="mr-IN" sz="14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पवन चक्की चा </a:t>
            </a:r>
            <a:r>
              <a:rPr lang="mr-IN" sz="1400" dirty="0" smtClean="0">
                <a:solidFill>
                  <a:schemeClr val="tx1">
                    <a:lumMod val="75000"/>
                    <a:lumOff val="25000"/>
                  </a:schemeClr>
                </a:solidFill>
              </a:rPr>
              <a:t>उपयोग विद्युत जनित्रे फिरवण्यासाठी करतात </a:t>
            </a:r>
            <a:endParaRPr kumimoji="0" lang="en-IN" sz="14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sp>
        <p:nvSpPr>
          <p:cNvPr id="12" name="Content Placeholder 2"/>
          <p:cNvSpPr txBox="1">
            <a:spLocks/>
          </p:cNvSpPr>
          <p:nvPr/>
        </p:nvSpPr>
        <p:spPr>
          <a:xfrm>
            <a:off x="5943600" y="3048000"/>
            <a:ext cx="3200400" cy="68580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mr-IN" sz="14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धरणातील पाणी अडवून त्या</a:t>
            </a:r>
            <a:r>
              <a:rPr kumimoji="0" lang="mr-IN" sz="1400" b="0" i="0" u="none" strike="noStrike" kern="1200" cap="none" spc="0" normalizeH="0" noProof="0" dirty="0" smtClean="0">
                <a:ln>
                  <a:noFill/>
                </a:ln>
                <a:solidFill>
                  <a:schemeClr val="tx1">
                    <a:lumMod val="75000"/>
                    <a:lumOff val="25000"/>
                  </a:schemeClr>
                </a:solidFill>
                <a:effectLst/>
                <a:uLnTx/>
                <a:uFillTx/>
                <a:latin typeface="+mn-lt"/>
                <a:ea typeface="+mn-ea"/>
                <a:cs typeface="+mn-cs"/>
              </a:rPr>
              <a:t> दाबाचा उपयोग विद्युत जनित्रे फिरवण्यासाठी करतात</a:t>
            </a:r>
            <a:endParaRPr kumimoji="0" lang="en-IN" sz="14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sp>
        <p:nvSpPr>
          <p:cNvPr id="13" name="Content Placeholder 2"/>
          <p:cNvSpPr txBox="1">
            <a:spLocks/>
          </p:cNvSpPr>
          <p:nvPr/>
        </p:nvSpPr>
        <p:spPr>
          <a:xfrm>
            <a:off x="0" y="3048000"/>
            <a:ext cx="3048000" cy="914400"/>
          </a:xfrm>
          <a:prstGeom prst="rect">
            <a:avLst/>
          </a:prstGeom>
        </p:spPr>
        <p:txBody>
          <a:bodyPr vert="horz" lIns="91440" tIns="45720" rIns="91440" bIns="45720" rtlCol="0">
            <a:normAutofit lnSpcReduction="10000"/>
          </a:bodyPr>
          <a:lstStyle/>
          <a:p>
            <a:pPr marL="342900" lvl="0" indent="-342900">
              <a:spcBef>
                <a:spcPct val="20000"/>
              </a:spcBef>
            </a:pPr>
            <a:r>
              <a:rPr kumimoji="0" lang="mr-IN" sz="14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पाण्याची वाफ करण्यासाठी  कोळसा  जाळ्तात. व ह्या वाफेचा </a:t>
            </a:r>
            <a:r>
              <a:rPr lang="mr-IN" sz="1400" dirty="0" smtClean="0">
                <a:solidFill>
                  <a:schemeClr val="tx1">
                    <a:lumMod val="75000"/>
                    <a:lumOff val="25000"/>
                  </a:schemeClr>
                </a:solidFill>
              </a:rPr>
              <a:t>उपयोग विद्युत जनित्रे फिरवण्यासाठी करतात</a:t>
            </a:r>
            <a:r>
              <a:rPr kumimoji="0" lang="mr-IN" sz="14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a:t>
            </a:r>
            <a:endParaRPr kumimoji="0" lang="en-IN" sz="14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sp>
        <p:nvSpPr>
          <p:cNvPr id="15" name="TextBox 14"/>
          <p:cNvSpPr txBox="1"/>
          <p:nvPr/>
        </p:nvSpPr>
        <p:spPr>
          <a:xfrm>
            <a:off x="3810000" y="5105400"/>
            <a:ext cx="2743200" cy="830997"/>
          </a:xfrm>
          <a:prstGeom prst="rect">
            <a:avLst/>
          </a:prstGeom>
          <a:noFill/>
        </p:spPr>
        <p:txBody>
          <a:bodyPr wrap="square" rtlCol="0">
            <a:spAutoFit/>
          </a:bodyPr>
          <a:lstStyle/>
          <a:p>
            <a:r>
              <a:rPr lang="mr-IN" sz="1600" dirty="0" smtClean="0"/>
              <a:t>मोठ्या प्रमाणात तयार झालेली वीज अशा तारांच्या आधारे पाठवली जाते. </a:t>
            </a:r>
            <a:endParaRPr lang="en-IN"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7654"/>
                                        </p:tgtEl>
                                        <p:attrNameLst>
                                          <p:attrName>style.visibility</p:attrName>
                                        </p:attrNameLst>
                                      </p:cBhvr>
                                      <p:to>
                                        <p:strVal val="visible"/>
                                      </p:to>
                                    </p:set>
                                    <p:animEffect transition="in" filter="checkerboard(across)">
                                      <p:cBhvr>
                                        <p:cTn id="7" dur="500"/>
                                        <p:tgtEl>
                                          <p:spTgt spid="2765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heckerboard(across)">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7658"/>
                                        </p:tgtEl>
                                        <p:attrNameLst>
                                          <p:attrName>style.visibility</p:attrName>
                                        </p:attrNameLst>
                                      </p:cBhvr>
                                      <p:to>
                                        <p:strVal val="visible"/>
                                      </p:to>
                                    </p:set>
                                    <p:animEffect transition="in" filter="checkerboard(across)">
                                      <p:cBhvr>
                                        <p:cTn id="17" dur="500"/>
                                        <p:tgtEl>
                                          <p:spTgt spid="27658"/>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checkerboard(across)">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27652"/>
                                        </p:tgtEl>
                                        <p:attrNameLst>
                                          <p:attrName>style.visibility</p:attrName>
                                        </p:attrNameLst>
                                      </p:cBhvr>
                                      <p:to>
                                        <p:strVal val="visible"/>
                                      </p:to>
                                    </p:set>
                                    <p:animEffect transition="in" filter="checkerboard(across)">
                                      <p:cBhvr>
                                        <p:cTn id="25" dur="500"/>
                                        <p:tgtEl>
                                          <p:spTgt spid="27652"/>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checkerboard(across)">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27656"/>
                                        </p:tgtEl>
                                        <p:attrNameLst>
                                          <p:attrName>style.visibility</p:attrName>
                                        </p:attrNameLst>
                                      </p:cBhvr>
                                      <p:to>
                                        <p:strVal val="visible"/>
                                      </p:to>
                                    </p:set>
                                    <p:animEffect transition="in" filter="checkerboard(across)">
                                      <p:cBhvr>
                                        <p:cTn id="35" dur="500"/>
                                        <p:tgtEl>
                                          <p:spTgt spid="27656"/>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checkerboard(across)">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nodeType="clickEffect">
                                  <p:stCondLst>
                                    <p:cond delay="0"/>
                                  </p:stCondLst>
                                  <p:childTnLst>
                                    <p:set>
                                      <p:cBhvr>
                                        <p:cTn id="44" dur="1" fill="hold">
                                          <p:stCondLst>
                                            <p:cond delay="0"/>
                                          </p:stCondLst>
                                        </p:cTn>
                                        <p:tgtEl>
                                          <p:spTgt spid="27650"/>
                                        </p:tgtEl>
                                        <p:attrNameLst>
                                          <p:attrName>style.visibility</p:attrName>
                                        </p:attrNameLst>
                                      </p:cBhvr>
                                      <p:to>
                                        <p:strVal val="visible"/>
                                      </p:to>
                                    </p:set>
                                    <p:animEffect transition="in" filter="checkerboard(across)">
                                      <p:cBhvr>
                                        <p:cTn id="45" dur="500"/>
                                        <p:tgtEl>
                                          <p:spTgt spid="27650"/>
                                        </p:tgtEl>
                                      </p:cBhvr>
                                    </p:animEffect>
                                  </p:childTnLst>
                                </p:cTn>
                              </p:par>
                              <p:par>
                                <p:cTn id="46" presetID="5" presetClass="entr" presetSubtype="10"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checkerboard(across)">
                                      <p:cBhvr>
                                        <p:cTn id="4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p:bldP spid="12" grpId="0"/>
      <p:bldP spid="13"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महत्वाच्या संज्ञा</a:t>
            </a:r>
            <a:endParaRPr lang="en-IN" dirty="0"/>
          </a:p>
        </p:txBody>
      </p:sp>
      <p:sp>
        <p:nvSpPr>
          <p:cNvPr id="3" name="Content Placeholder 2"/>
          <p:cNvSpPr>
            <a:spLocks noGrp="1"/>
          </p:cNvSpPr>
          <p:nvPr>
            <p:ph idx="1"/>
          </p:nvPr>
        </p:nvSpPr>
        <p:spPr>
          <a:xfrm>
            <a:off x="228600" y="2743200"/>
            <a:ext cx="8458200" cy="3124200"/>
          </a:xfrm>
        </p:spPr>
        <p:txBody>
          <a:bodyPr>
            <a:normAutofit/>
          </a:bodyPr>
          <a:lstStyle/>
          <a:p>
            <a:r>
              <a:rPr lang="mr-IN" sz="2400" dirty="0" smtClean="0"/>
              <a:t>विद्युत </a:t>
            </a:r>
            <a:r>
              <a:rPr lang="mr-IN" sz="2400" b="1" dirty="0" smtClean="0"/>
              <a:t> </a:t>
            </a:r>
            <a:r>
              <a:rPr lang="mr-IN" sz="2400" dirty="0" smtClean="0"/>
              <a:t>प्रवाह (</a:t>
            </a:r>
            <a:r>
              <a:rPr lang="en-IN" sz="2400" dirty="0" smtClean="0"/>
              <a:t>I)</a:t>
            </a:r>
            <a:endParaRPr lang="mr-IN" sz="2400" dirty="0" smtClean="0"/>
          </a:p>
          <a:p>
            <a:r>
              <a:rPr lang="mr-IN" sz="2400" dirty="0" smtClean="0"/>
              <a:t>विद्युत दाब</a:t>
            </a:r>
            <a:r>
              <a:rPr lang="en-IN" sz="2400" dirty="0" smtClean="0"/>
              <a:t> (V)</a:t>
            </a:r>
            <a:endParaRPr lang="mr-IN" sz="2400" dirty="0" smtClean="0"/>
          </a:p>
          <a:p>
            <a:r>
              <a:rPr lang="mr-IN" sz="2400" dirty="0" smtClean="0"/>
              <a:t>विद्युतरोध</a:t>
            </a:r>
            <a:r>
              <a:rPr lang="en-IN" sz="2400" dirty="0" smtClean="0"/>
              <a:t> (R)</a:t>
            </a:r>
            <a:endParaRPr lang="mr-IN" sz="2400" dirty="0" smtClean="0"/>
          </a:p>
          <a:p>
            <a:r>
              <a:rPr lang="mr-IN" sz="2400" dirty="0" smtClean="0"/>
              <a:t>विद्युत शक्ती </a:t>
            </a:r>
            <a:r>
              <a:rPr lang="en-IN" sz="2400" dirty="0" smtClean="0"/>
              <a:t>(W)</a:t>
            </a:r>
            <a:endParaRPr lang="mr-IN" sz="2400" dirty="0" smtClean="0"/>
          </a:p>
          <a:p>
            <a:r>
              <a:rPr lang="mr-IN" sz="2400" dirty="0" smtClean="0"/>
              <a:t>विद्युत वाहक (कंडक्टर)</a:t>
            </a:r>
          </a:p>
          <a:p>
            <a:r>
              <a:rPr lang="mr-IN" sz="2400" dirty="0" smtClean="0"/>
              <a:t>विद्युत अवरोधक (</a:t>
            </a:r>
            <a:r>
              <a:rPr lang="mr-IN" sz="2400" dirty="0" smtClean="0"/>
              <a:t>इन्शुलेटर</a:t>
            </a:r>
            <a:r>
              <a:rPr lang="mr-IN" sz="2400" dirty="0" smtClean="0"/>
              <a:t>)</a:t>
            </a:r>
          </a:p>
          <a:p>
            <a:r>
              <a:rPr lang="mr-IN" sz="2400" dirty="0" smtClean="0"/>
              <a:t>विद्युत सर्किट</a:t>
            </a:r>
            <a:endParaRPr lang="en-IN" sz="2400" dirty="0" smtClean="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4</a:t>
            </a:fld>
            <a:endParaRPr lang="en-IN" dirty="0"/>
          </a:p>
        </p:txBody>
      </p:sp>
      <p:sp>
        <p:nvSpPr>
          <p:cNvPr id="6" name="TextBox 5"/>
          <p:cNvSpPr txBox="1"/>
          <p:nvPr/>
        </p:nvSpPr>
        <p:spPr>
          <a:xfrm>
            <a:off x="0" y="1981200"/>
            <a:ext cx="9144000" cy="461665"/>
          </a:xfrm>
          <a:prstGeom prst="rect">
            <a:avLst/>
          </a:prstGeom>
          <a:noFill/>
        </p:spPr>
        <p:txBody>
          <a:bodyPr wrap="square" rtlCol="0">
            <a:spAutoFit/>
          </a:bodyPr>
          <a:lstStyle/>
          <a:p>
            <a:r>
              <a:rPr lang="mr-IN" sz="2400" dirty="0" smtClean="0"/>
              <a:t>आता आपण वीजे संदर्भातील काही महत्वाच्या संज्ञा पाहणार आहोत :  </a:t>
            </a:r>
            <a:endParaRPr lang="en-IN"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वीज प्रवाह</a:t>
            </a:r>
            <a:r>
              <a:rPr lang="en-IN" dirty="0" smtClean="0"/>
              <a:t> (I)</a:t>
            </a:r>
          </a:p>
        </p:txBody>
      </p:sp>
      <p:sp>
        <p:nvSpPr>
          <p:cNvPr id="3" name="Content Placeholder 2"/>
          <p:cNvSpPr>
            <a:spLocks noGrp="1"/>
          </p:cNvSpPr>
          <p:nvPr>
            <p:ph idx="1"/>
          </p:nvPr>
        </p:nvSpPr>
        <p:spPr>
          <a:xfrm>
            <a:off x="494840" y="1772816"/>
            <a:ext cx="6058360" cy="1732384"/>
          </a:xfrm>
        </p:spPr>
        <p:txBody>
          <a:bodyPr>
            <a:noAutofit/>
          </a:bodyPr>
          <a:lstStyle/>
          <a:p>
            <a:r>
              <a:rPr lang="mr-IN" sz="2000" dirty="0" smtClean="0"/>
              <a:t>एक अशी  कल्पना करा कि, तुम्ही सिनेमाच्या तिकिटाच्या लांब रांगेत शेवटी उभे आहात. जस जसा रांगेतील पहिला माणुस तिकिट काढुन पुढे जाईल तुम्ही रांगेतून पुढे सरकत रहाल, पण जर रांग थांबली तर तुम्ही पुढे जावू शकणार नाही </a:t>
            </a:r>
          </a:p>
          <a:p>
            <a:endParaRPr lang="mr-IN" sz="2000" dirty="0" smtClean="0"/>
          </a:p>
          <a:p>
            <a:pPr>
              <a:buNone/>
            </a:pPr>
            <a:endParaRPr lang="en-IN" sz="2000" dirty="0"/>
          </a:p>
        </p:txBody>
      </p:sp>
      <p:sp>
        <p:nvSpPr>
          <p:cNvPr id="4" name="Footer Placeholder 3"/>
          <p:cNvSpPr>
            <a:spLocks noGrp="1"/>
          </p:cNvSpPr>
          <p:nvPr>
            <p:ph type="ftr" sz="quarter" idx="11"/>
          </p:nvPr>
        </p:nvSpPr>
        <p:spPr/>
        <p:txBody>
          <a:bodyPr/>
          <a:lstStyle/>
          <a:p>
            <a:r>
              <a:rPr lang="en-IN" dirty="0" smtClean="0"/>
              <a:t>| </a:t>
            </a:r>
            <a:r>
              <a:rPr lang="en-IN" dirty="0" err="1" smtClean="0"/>
              <a:t>Vigyan</a:t>
            </a:r>
            <a:r>
              <a:rPr lang="en-IN" dirty="0" smtClean="0"/>
              <a:t> Ashram | INDUSA PTI |</a:t>
            </a:r>
            <a:endParaRPr lang="en-IN" dirty="0"/>
          </a:p>
        </p:txBody>
      </p:sp>
      <p:sp>
        <p:nvSpPr>
          <p:cNvPr id="5" name="Slide Number Placeholder 4"/>
          <p:cNvSpPr>
            <a:spLocks noGrp="1"/>
          </p:cNvSpPr>
          <p:nvPr>
            <p:ph type="sldNum" sz="quarter" idx="12"/>
          </p:nvPr>
        </p:nvSpPr>
        <p:spPr/>
        <p:txBody>
          <a:bodyPr/>
          <a:lstStyle/>
          <a:p>
            <a:fld id="{1F68CD27-F250-44A2-BCBA-F6217D121699}" type="slidenum">
              <a:rPr lang="en-IN" smtClean="0"/>
              <a:pPr/>
              <a:t>5</a:t>
            </a:fld>
            <a:endParaRPr lang="en-IN" dirty="0"/>
          </a:p>
        </p:txBody>
      </p:sp>
      <p:pic>
        <p:nvPicPr>
          <p:cNvPr id="1028" name="Picture 4" descr="queue"/>
          <p:cNvPicPr>
            <a:picLocks noChangeAspect="1" noChangeArrowheads="1"/>
          </p:cNvPicPr>
          <p:nvPr/>
        </p:nvPicPr>
        <p:blipFill>
          <a:blip r:embed="rId2" cstate="print"/>
          <a:srcRect/>
          <a:stretch>
            <a:fillRect/>
          </a:stretch>
        </p:blipFill>
        <p:spPr bwMode="auto">
          <a:xfrm>
            <a:off x="6400800" y="1524000"/>
            <a:ext cx="2476500" cy="1924051"/>
          </a:xfrm>
          <a:prstGeom prst="rect">
            <a:avLst/>
          </a:prstGeom>
          <a:noFill/>
        </p:spPr>
      </p:pic>
      <p:sp>
        <p:nvSpPr>
          <p:cNvPr id="8" name="TextBox 7"/>
          <p:cNvSpPr txBox="1"/>
          <p:nvPr/>
        </p:nvSpPr>
        <p:spPr>
          <a:xfrm>
            <a:off x="304800" y="3505200"/>
            <a:ext cx="8610600" cy="1292662"/>
          </a:xfrm>
          <a:prstGeom prst="rect">
            <a:avLst/>
          </a:prstGeom>
          <a:noFill/>
        </p:spPr>
        <p:txBody>
          <a:bodyPr wrap="square" rtlCol="0">
            <a:spAutoFit/>
          </a:bodyPr>
          <a:lstStyle/>
          <a:p>
            <a:pPr>
              <a:buFont typeface="Arial" pitchFamily="34" charset="0"/>
              <a:buChar char="•"/>
            </a:pPr>
            <a:r>
              <a:rPr lang="mr-IN" sz="2000" dirty="0" smtClean="0">
                <a:solidFill>
                  <a:schemeClr val="tx1">
                    <a:lumMod val="75000"/>
                    <a:lumOff val="25000"/>
                  </a:schemeClr>
                </a:solidFill>
              </a:rPr>
              <a:t> 	वीज ही अशाच पध्दतीने काम करते. इलेक्ट्रॉन्स वायरच्या एका टोकाला जोडले जातात तर दुसर्या टोकाचे इलेक्ट्रॉन्स निघून जातात. ह्या वहनाला </a:t>
            </a:r>
            <a:r>
              <a:rPr lang="mr-IN" sz="2000" b="1" dirty="0" smtClean="0">
                <a:solidFill>
                  <a:schemeClr val="tx1">
                    <a:lumMod val="75000"/>
                    <a:lumOff val="25000"/>
                  </a:schemeClr>
                </a:solidFill>
              </a:rPr>
              <a:t>विद्युत  प्रवाह</a:t>
            </a:r>
            <a:r>
              <a:rPr lang="mr-IN" sz="2000" dirty="0" smtClean="0">
                <a:solidFill>
                  <a:schemeClr val="tx1">
                    <a:lumMod val="75000"/>
                    <a:lumOff val="25000"/>
                  </a:schemeClr>
                </a:solidFill>
              </a:rPr>
              <a:t> असे म्हणतात (जसे आपण म्हणतो -- वीज चालु आहे )</a:t>
            </a:r>
          </a:p>
          <a:p>
            <a:endParaRPr lang="en-IN" dirty="0"/>
          </a:p>
        </p:txBody>
      </p:sp>
      <p:sp>
        <p:nvSpPr>
          <p:cNvPr id="9" name="Rectangle 8"/>
          <p:cNvSpPr/>
          <p:nvPr/>
        </p:nvSpPr>
        <p:spPr>
          <a:xfrm>
            <a:off x="0" y="4800600"/>
            <a:ext cx="8915400" cy="646331"/>
          </a:xfrm>
          <a:prstGeom prst="rect">
            <a:avLst/>
          </a:prstGeom>
        </p:spPr>
        <p:txBody>
          <a:bodyPr wrap="square">
            <a:spAutoFit/>
          </a:bodyPr>
          <a:lstStyle/>
          <a:p>
            <a:r>
              <a:rPr lang="mr-IN" dirty="0" smtClean="0">
                <a:solidFill>
                  <a:schemeClr val="tx1">
                    <a:lumMod val="75000"/>
                    <a:lumOff val="25000"/>
                  </a:schemeClr>
                </a:solidFill>
              </a:rPr>
              <a:t>ह्या इलेक्ट्रॉन्सची वहनाची गती ही खूप जास्त म्हणजे प्रकाशाच्या वेगा एवढी असते. (प्रति सेकंद -186,000 मैल )</a:t>
            </a:r>
          </a:p>
        </p:txBody>
      </p:sp>
      <p:sp>
        <p:nvSpPr>
          <p:cNvPr id="11" name="Rectangle 10"/>
          <p:cNvSpPr/>
          <p:nvPr/>
        </p:nvSpPr>
        <p:spPr>
          <a:xfrm>
            <a:off x="1447800" y="5638800"/>
            <a:ext cx="7696200" cy="369332"/>
          </a:xfrm>
          <a:prstGeom prst="rect">
            <a:avLst/>
          </a:prstGeom>
        </p:spPr>
        <p:txBody>
          <a:bodyPr wrap="square">
            <a:spAutoFit/>
          </a:bodyPr>
          <a:lstStyle/>
          <a:p>
            <a:r>
              <a:rPr lang="mr-IN" b="1" dirty="0" smtClean="0">
                <a:solidFill>
                  <a:schemeClr val="tx1">
                    <a:lumMod val="75000"/>
                    <a:lumOff val="25000"/>
                  </a:schemeClr>
                </a:solidFill>
              </a:rPr>
              <a:t>विद्युत  प्रवाह</a:t>
            </a:r>
            <a:r>
              <a:rPr lang="en-IN" b="1" dirty="0" smtClean="0">
                <a:solidFill>
                  <a:schemeClr val="tx1">
                    <a:lumMod val="75000"/>
                    <a:lumOff val="25000"/>
                  </a:schemeClr>
                </a:solidFill>
              </a:rPr>
              <a:t> </a:t>
            </a:r>
            <a:r>
              <a:rPr lang="mr-IN" b="1" dirty="0" smtClean="0">
                <a:solidFill>
                  <a:schemeClr val="tx1">
                    <a:lumMod val="75000"/>
                    <a:lumOff val="25000"/>
                  </a:schemeClr>
                </a:solidFill>
              </a:rPr>
              <a:t>मोजण्याचे एकक अ‍ॅम्पीअर (</a:t>
            </a:r>
            <a:r>
              <a:rPr lang="en-IN" b="1" dirty="0" smtClean="0">
                <a:solidFill>
                  <a:schemeClr val="tx1">
                    <a:lumMod val="75000"/>
                    <a:lumOff val="25000"/>
                  </a:schemeClr>
                </a:solidFill>
              </a:rPr>
              <a:t>A</a:t>
            </a:r>
            <a:r>
              <a:rPr lang="mr-IN" b="1" dirty="0" smtClean="0">
                <a:solidFill>
                  <a:schemeClr val="tx1">
                    <a:lumMod val="75000"/>
                    <a:lumOff val="25000"/>
                  </a:schemeClr>
                </a:solidFill>
              </a:rPr>
              <a:t>) आहे. </a:t>
            </a:r>
            <a:r>
              <a:rPr lang="mr-IN" dirty="0" smtClean="0"/>
              <a:t>उदाहरणार्थ – 10</a:t>
            </a:r>
            <a:r>
              <a:rPr lang="en-IN" dirty="0" smtClean="0"/>
              <a:t> A</a:t>
            </a:r>
            <a:r>
              <a:rPr lang="mr-IN" dirty="0" smtClean="0"/>
              <a:t>, 15 </a:t>
            </a:r>
            <a:r>
              <a:rPr lang="en-IN" dirty="0" smtClean="0"/>
              <a:t>A</a:t>
            </a:r>
            <a:r>
              <a:rPr lang="mr-IN" dirty="0" smtClean="0"/>
              <a:t> </a:t>
            </a:r>
            <a:endParaRPr lang="en-I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checkerboard(across)">
                                      <p:cBhvr>
                                        <p:cTn id="7" dur="500"/>
                                        <p:tgtEl>
                                          <p:spTgt spid="102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heckerboard(across)">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838200"/>
            <a:ext cx="6575648" cy="644624"/>
          </a:xfrm>
        </p:spPr>
        <p:txBody>
          <a:bodyPr/>
          <a:lstStyle/>
          <a:p>
            <a:r>
              <a:rPr lang="mr-IN" dirty="0" smtClean="0"/>
              <a:t>विद्युत दाब</a:t>
            </a:r>
            <a:r>
              <a:rPr lang="en-IN" dirty="0" smtClean="0"/>
              <a:t> (V)</a:t>
            </a:r>
            <a:r>
              <a:rPr lang="mr-IN" dirty="0" smtClean="0"/>
              <a:t/>
            </a:r>
            <a:br>
              <a:rPr lang="mr-IN" dirty="0" smtClean="0"/>
            </a:br>
            <a:endParaRPr lang="en-IN" dirty="0"/>
          </a:p>
        </p:txBody>
      </p:sp>
      <p:sp>
        <p:nvSpPr>
          <p:cNvPr id="3" name="Content Placeholder 2"/>
          <p:cNvSpPr>
            <a:spLocks noGrp="1"/>
          </p:cNvSpPr>
          <p:nvPr>
            <p:ph idx="1"/>
          </p:nvPr>
        </p:nvSpPr>
        <p:spPr>
          <a:xfrm>
            <a:off x="228600" y="1828800"/>
            <a:ext cx="8305800" cy="1371600"/>
          </a:xfrm>
        </p:spPr>
        <p:txBody>
          <a:bodyPr>
            <a:normAutofit/>
          </a:bodyPr>
          <a:lstStyle/>
          <a:p>
            <a:r>
              <a:rPr lang="mr-IN" sz="2400" dirty="0" smtClean="0"/>
              <a:t>विद्युत </a:t>
            </a:r>
            <a:r>
              <a:rPr lang="mr-IN" sz="2400" dirty="0" smtClean="0"/>
              <a:t>मंडळात </a:t>
            </a:r>
            <a:r>
              <a:rPr lang="mr-IN" sz="2400" dirty="0" smtClean="0"/>
              <a:t>इलेक्ट्रॉन्सच्या वहनाला जो घटक कारणीभूत असतो, त्यास विद्युत दाब</a:t>
            </a:r>
            <a:r>
              <a:rPr lang="en-IN" sz="2400" dirty="0" smtClean="0"/>
              <a:t> </a:t>
            </a:r>
            <a:r>
              <a:rPr lang="mr-IN" sz="2400" dirty="0" smtClean="0"/>
              <a:t> असे म्हणतात. </a:t>
            </a:r>
            <a:r>
              <a:rPr lang="mr-IN" dirty="0" smtClean="0"/>
              <a:t/>
            </a:r>
            <a:br>
              <a:rPr lang="mr-IN" dirty="0" smtClean="0"/>
            </a:b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6</a:t>
            </a:fld>
            <a:endParaRPr lang="en-IN" dirty="0"/>
          </a:p>
        </p:txBody>
      </p:sp>
      <p:pic>
        <p:nvPicPr>
          <p:cNvPr id="29697" name="Picture 1"/>
          <p:cNvPicPr>
            <a:picLocks noChangeAspect="1" noChangeArrowheads="1"/>
          </p:cNvPicPr>
          <p:nvPr/>
        </p:nvPicPr>
        <p:blipFill>
          <a:blip r:embed="rId2" cstate="print"/>
          <a:srcRect/>
          <a:stretch>
            <a:fillRect/>
          </a:stretch>
        </p:blipFill>
        <p:spPr bwMode="auto">
          <a:xfrm>
            <a:off x="4953000" y="3276600"/>
            <a:ext cx="3762575" cy="2270246"/>
          </a:xfrm>
          <a:prstGeom prst="rect">
            <a:avLst/>
          </a:prstGeom>
          <a:noFill/>
          <a:ln w="9525">
            <a:noFill/>
            <a:miter lim="800000"/>
            <a:headEnd/>
            <a:tailEnd/>
          </a:ln>
        </p:spPr>
      </p:pic>
      <p:sp>
        <p:nvSpPr>
          <p:cNvPr id="9" name="Right Arrow 8"/>
          <p:cNvSpPr/>
          <p:nvPr/>
        </p:nvSpPr>
        <p:spPr>
          <a:xfrm>
            <a:off x="5638800" y="3505200"/>
            <a:ext cx="5334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p:cNvSpPr txBox="1"/>
          <p:nvPr/>
        </p:nvSpPr>
        <p:spPr>
          <a:xfrm>
            <a:off x="6248400" y="3124200"/>
            <a:ext cx="1905000" cy="369332"/>
          </a:xfrm>
          <a:prstGeom prst="rect">
            <a:avLst/>
          </a:prstGeom>
          <a:noFill/>
        </p:spPr>
        <p:txBody>
          <a:bodyPr wrap="square" rtlCol="0">
            <a:spAutoFit/>
          </a:bodyPr>
          <a:lstStyle/>
          <a:p>
            <a:r>
              <a:rPr lang="mr-IN" dirty="0" smtClean="0"/>
              <a:t>पाण्याचा पाइप</a:t>
            </a:r>
            <a:endParaRPr lang="en-IN" dirty="0"/>
          </a:p>
        </p:txBody>
      </p:sp>
      <p:sp>
        <p:nvSpPr>
          <p:cNvPr id="12" name="TextBox 11"/>
          <p:cNvSpPr txBox="1"/>
          <p:nvPr/>
        </p:nvSpPr>
        <p:spPr>
          <a:xfrm>
            <a:off x="6324600" y="4419600"/>
            <a:ext cx="2514600" cy="646331"/>
          </a:xfrm>
          <a:prstGeom prst="rect">
            <a:avLst/>
          </a:prstGeom>
          <a:noFill/>
        </p:spPr>
        <p:txBody>
          <a:bodyPr wrap="square" rtlCol="0">
            <a:spAutoFit/>
          </a:bodyPr>
          <a:lstStyle/>
          <a:p>
            <a:r>
              <a:rPr lang="mr-IN" dirty="0" smtClean="0"/>
              <a:t>विद्युत वाहक तार  (वायर)</a:t>
            </a:r>
            <a:endParaRPr lang="en-IN" dirty="0"/>
          </a:p>
        </p:txBody>
      </p:sp>
      <p:sp>
        <p:nvSpPr>
          <p:cNvPr id="13" name="TextBox 12"/>
          <p:cNvSpPr txBox="1"/>
          <p:nvPr/>
        </p:nvSpPr>
        <p:spPr>
          <a:xfrm>
            <a:off x="4572000" y="4114800"/>
            <a:ext cx="1371600" cy="369332"/>
          </a:xfrm>
          <a:prstGeom prst="rect">
            <a:avLst/>
          </a:prstGeom>
          <a:noFill/>
        </p:spPr>
        <p:txBody>
          <a:bodyPr wrap="square" rtlCol="0">
            <a:spAutoFit/>
          </a:bodyPr>
          <a:lstStyle/>
          <a:p>
            <a:r>
              <a:rPr lang="mr-IN" dirty="0" smtClean="0"/>
              <a:t>विद्युत दाब</a:t>
            </a:r>
            <a:endParaRPr lang="en-IN" dirty="0"/>
          </a:p>
        </p:txBody>
      </p:sp>
      <p:sp>
        <p:nvSpPr>
          <p:cNvPr id="14" name="Rectangle 13"/>
          <p:cNvSpPr/>
          <p:nvPr/>
        </p:nvSpPr>
        <p:spPr>
          <a:xfrm>
            <a:off x="5105400" y="3505200"/>
            <a:ext cx="516488" cy="369332"/>
          </a:xfrm>
          <a:prstGeom prst="rect">
            <a:avLst/>
          </a:prstGeom>
        </p:spPr>
        <p:txBody>
          <a:bodyPr wrap="none">
            <a:spAutoFit/>
          </a:bodyPr>
          <a:lstStyle/>
          <a:p>
            <a:r>
              <a:rPr lang="mr-IN" dirty="0" smtClean="0"/>
              <a:t>दाब</a:t>
            </a:r>
            <a:endParaRPr lang="en-IN" dirty="0"/>
          </a:p>
        </p:txBody>
      </p:sp>
      <p:sp>
        <p:nvSpPr>
          <p:cNvPr id="15" name="TextBox 14"/>
          <p:cNvSpPr txBox="1"/>
          <p:nvPr/>
        </p:nvSpPr>
        <p:spPr>
          <a:xfrm>
            <a:off x="457200" y="3200400"/>
            <a:ext cx="4267200" cy="2492990"/>
          </a:xfrm>
          <a:prstGeom prst="rect">
            <a:avLst/>
          </a:prstGeom>
          <a:noFill/>
        </p:spPr>
        <p:txBody>
          <a:bodyPr wrap="square" rtlCol="0">
            <a:spAutoFit/>
          </a:bodyPr>
          <a:lstStyle/>
          <a:p>
            <a:r>
              <a:rPr lang="mr-IN" sz="2000" dirty="0" smtClean="0"/>
              <a:t>उदाहरणार्थ</a:t>
            </a:r>
            <a:r>
              <a:rPr lang="en-IN" sz="2000" dirty="0" smtClean="0"/>
              <a:t>, </a:t>
            </a:r>
            <a:r>
              <a:rPr lang="mr-IN" sz="2000" dirty="0" smtClean="0"/>
              <a:t> पाण्याच्या पाइप मधून पाणी बाहेर येण्यासाठी दाब आवश्यक असतो त्याच प्रमाणे वायर मधून </a:t>
            </a:r>
            <a:r>
              <a:rPr lang="mr-IN" sz="2000" dirty="0" smtClean="0"/>
              <a:t>विद्युत प्रवाह अथवा इलेक्ट्रॉन्सच्या वहनासाठी</a:t>
            </a:r>
            <a:r>
              <a:rPr lang="mr-IN" sz="2000" dirty="0" smtClean="0"/>
              <a:t> </a:t>
            </a:r>
            <a:r>
              <a:rPr lang="mr-IN" sz="2000" b="1" dirty="0" smtClean="0"/>
              <a:t>विद्युत दाब </a:t>
            </a:r>
            <a:r>
              <a:rPr lang="mr-IN" sz="2000" dirty="0" smtClean="0"/>
              <a:t>आवश्यक असतो </a:t>
            </a:r>
            <a:endParaRPr lang="en-IN" sz="2000" dirty="0" smtClean="0"/>
          </a:p>
          <a:p>
            <a:r>
              <a:rPr lang="mr-IN" dirty="0" smtClean="0">
                <a:solidFill>
                  <a:schemeClr val="tx1">
                    <a:lumMod val="75000"/>
                    <a:lumOff val="25000"/>
                  </a:schemeClr>
                </a:solidFill>
              </a:rPr>
              <a:t> </a:t>
            </a:r>
            <a:endParaRPr lang="en-IN" dirty="0" smtClean="0"/>
          </a:p>
          <a:p>
            <a:endParaRPr lang="en-IN" dirty="0"/>
          </a:p>
        </p:txBody>
      </p:sp>
      <p:sp>
        <p:nvSpPr>
          <p:cNvPr id="16" name="Rectangle 15"/>
          <p:cNvSpPr/>
          <p:nvPr/>
        </p:nvSpPr>
        <p:spPr>
          <a:xfrm>
            <a:off x="1371600" y="5410200"/>
            <a:ext cx="7772400" cy="369332"/>
          </a:xfrm>
          <a:prstGeom prst="rect">
            <a:avLst/>
          </a:prstGeom>
        </p:spPr>
        <p:txBody>
          <a:bodyPr wrap="square">
            <a:spAutoFit/>
          </a:bodyPr>
          <a:lstStyle/>
          <a:p>
            <a:r>
              <a:rPr lang="mr-IN" b="1" dirty="0" smtClean="0"/>
              <a:t>विद्युत दाब </a:t>
            </a:r>
            <a:r>
              <a:rPr lang="mr-IN" b="1" dirty="0" smtClean="0">
                <a:solidFill>
                  <a:schemeClr val="tx1">
                    <a:lumMod val="75000"/>
                    <a:lumOff val="25000"/>
                  </a:schemeClr>
                </a:solidFill>
              </a:rPr>
              <a:t>मोजण्याचे एकक व्होल्ट </a:t>
            </a:r>
            <a:r>
              <a:rPr lang="en-IN" dirty="0" smtClean="0"/>
              <a:t>(V) </a:t>
            </a:r>
            <a:r>
              <a:rPr lang="mr-IN" b="1" dirty="0" smtClean="0">
                <a:solidFill>
                  <a:schemeClr val="tx1">
                    <a:lumMod val="75000"/>
                    <a:lumOff val="25000"/>
                  </a:schemeClr>
                </a:solidFill>
              </a:rPr>
              <a:t>आहे. </a:t>
            </a:r>
            <a:r>
              <a:rPr lang="mr-IN" dirty="0" smtClean="0"/>
              <a:t>उदाहरणार्थ – 230 </a:t>
            </a:r>
            <a:r>
              <a:rPr lang="en-IN" dirty="0" smtClean="0"/>
              <a:t>V</a:t>
            </a:r>
            <a:r>
              <a:rPr lang="mr-IN" dirty="0" smtClean="0"/>
              <a:t>, 110</a:t>
            </a:r>
            <a:r>
              <a:rPr lang="en-IN" dirty="0" smtClean="0"/>
              <a:t> V</a:t>
            </a:r>
            <a:endParaRPr lang="en-IN"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9697"/>
                                        </p:tgtEl>
                                        <p:attrNameLst>
                                          <p:attrName>style.visibility</p:attrName>
                                        </p:attrNameLst>
                                      </p:cBhvr>
                                      <p:to>
                                        <p:strVal val="visible"/>
                                      </p:to>
                                    </p:set>
                                    <p:animEffect transition="in" filter="checkerboard(across)">
                                      <p:cBhvr>
                                        <p:cTn id="12" dur="500"/>
                                        <p:tgtEl>
                                          <p:spTgt spid="29697"/>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checkerboard(across)">
                                      <p:cBhvr>
                                        <p:cTn id="15" dur="500"/>
                                        <p:tgtEl>
                                          <p:spTgt spid="15"/>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heckerboard(across)">
                                      <p:cBhvr>
                                        <p:cTn id="18" dur="500"/>
                                        <p:tgtEl>
                                          <p:spTgt spid="10"/>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checkerboard(across)">
                                      <p:cBhvr>
                                        <p:cTn id="21" dur="500"/>
                                        <p:tgtEl>
                                          <p:spTgt spid="14"/>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heckerboard(across)">
                                      <p:cBhvr>
                                        <p:cTn id="24" dur="500"/>
                                        <p:tgtEl>
                                          <p:spTgt spid="9"/>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heckerboard(across)">
                                      <p:cBhvr>
                                        <p:cTn id="27" dur="500"/>
                                        <p:tgtEl>
                                          <p:spTgt spid="12"/>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checkerboard(across)">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checkerboard(across)">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10" grpId="0"/>
      <p:bldP spid="12" grpId="0"/>
      <p:bldP spid="13"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685800"/>
            <a:ext cx="6480720" cy="1143000"/>
          </a:xfrm>
        </p:spPr>
        <p:txBody>
          <a:bodyPr/>
          <a:lstStyle/>
          <a:p>
            <a:r>
              <a:rPr lang="mr-IN" dirty="0" smtClean="0"/>
              <a:t>विद्युतरोध</a:t>
            </a:r>
            <a:r>
              <a:rPr lang="en-IN" dirty="0" smtClean="0"/>
              <a:t> (R)</a:t>
            </a:r>
            <a:r>
              <a:rPr lang="mr-IN" dirty="0" smtClean="0"/>
              <a:t/>
            </a:r>
            <a:br>
              <a:rPr lang="mr-IN" dirty="0" smtClean="0"/>
            </a:b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7</a:t>
            </a:fld>
            <a:endParaRPr lang="en-IN" dirty="0"/>
          </a:p>
        </p:txBody>
      </p:sp>
      <p:sp>
        <p:nvSpPr>
          <p:cNvPr id="31746" name="AutoShape 2" descr="data:image/jpeg;base64,/9j/4AAQSkZJRgABAQAAAQABAAD/2wCEAAkGBxMTEhUUExQWFhQXGBgWFRgYGB0aGxoXGBcYGxgXFBoZHCggHRolHRggITEiJSkrLjAuGB8zODMsNygtLi0BCgoKDg0OGxAQGzgkHyUsLCw0LywyNy0vLCwsLCwsLCwvNCwsLCwsLywsLCwsLCwsLywsLCwsLCwsLCwuNCwsLP/AABEIAOAA4QMBIgACEQEDEQH/xAAcAAEAAQUBAQAAAAAAAAAAAAAABQIDBgcIBAH/xABHEAABAwIEAgUIBggFAwUAAAABAAIDBBEFEiExQVEGBxMiYTJUcYGRk6HRFBUXM7HTFiNCUlVyksFTYqOy0iSC4Qg0Y6LC/8QAGQEBAAMBAQAAAAAAAAAAAAAAAAECAwQF/8QALREBAAEDAgQFAwQDAAAAAAAAAAECAxEUURITMaEEIVKR4SIyQSRCgfAjM7H/2gAMAwEAAhEDEQA/AN4oiICIiAiIgIiICK3UmzHEbhpt7FrLorjFRfD3ulqj2+ftzPlMMgET3WhtqH3aCNrta+/BBtFFhGFdO3zMc9tK52andUwNYXEuDctopS5gDZTnBAaXDfXTWuk6VOldTBzWh7qkwvbHI7T/AKaWUdoySNrwe7bI4N1sboM0Ra9r+mtUaOre2KKGoii7ZrHvdna0Eh3aRujBJHAtzMJPlcVJ4v0tlp5GMdFG+wg7fJI5zmmZ2S7WiMgMBvrIWZuCDL0WIx9L5BM0PgaIHVE1KHiQl+eJr3h5ZktkLY3Dyr3tovkXS+VtM6qmp2tgMPbw5JQ55HdyskaWjK45m6tLgL6nmGXooDovj76kyskjDHx5TdheY3NeCRkc9jTcWIItw5EKfQEREBERAREQEREBERAREQEREBERAREQEREHx7QQQdjoVHRYDTtZBGI7Mp3B0Iue4Q1zbg310cRrzKkkQQsPRSkaJG9iC2Rpjc1znOaI3WvHG1xIYw2BytsNAqqTozTR5LMJLH9oHPe97s+R0d3Pe4udZj3NAJIAKmEQQdP0So2MkjEV2SMMbmue9wEZteOMOccjNB3W2GgXyq6I0khBfG5xDWM1kk17O3Zuf3u89ttHuu4a66qdRBHDA4LtPZ6tmdUN1Okrw4OfvxDjptqvNSdFaSPtMsItI0xuDiXARu3jYHEhjDvlbYXU0iDwYTg8VOHCJpGY3c5z3PcbbXc8lxAGgF7AbL3oiAiIgIiICIiAiIgIiICIiAiIgIiICIiAiIgIiICIiAiIgIiICIiAiIgIiICIiAiIgIiICIiAiIgIiICIiAiIgIihK/GhDNOHkHLAySKO4DpH3mzNjvq4nI0WF9xzQTaLE4eljyGEsi1LgbSXv3QRlsDYXNiToLG9l7GY7I6nbI1jHPdK2K2Y5e88NLr5TewN7C4Nt9boMgRYnTdLHuyExsaHPAsX94B1u4WgX7QX100ttrcUQ9JpbNbaO9oCXOJOj3RCQvDQA0/rNL28m+oOgZeixFvSyV18kUZtmebvItG1hfYjKTn7ttQN9tLGqfpY8AkRx3zWsXkGO2fSe4s1xyaC/wC14ahliKiCTM1rrWuAbcrjZVoCIiAiIgIiICIiAiIgIiICIiAoLpP0vo8PyfS5ez7TNk7j33y2v5DTbyhup1aR/wDUk/KaA2BsZTY7G3ZaHwQZp9r+D+dn3M35afa/g/nZ9zN+WuesBqaJpdLU955JtGGdxvq29A2Csx1dNNPnmaIYW+THGzytdnEfE+xB0X9r+D+dn3M35afa/g/nZ9zN+WudsVr6aeZrWsbBTg6uazvu8bDnwHtVzHMSpS1sNNE1rdA6Vze/6uPpPFB0L9r+D+dn3M35apPW5gx1NVqNv1E35a5/qsRoooBHTxiWU+VLKzbmQD8Bw8V8w6sooICSzt6hwGj2dxp5C/Acefgg6BHW5g3nW236ib8tfR1u4N51/ozflrnrA6mjZmmqBnkN8sQZ3B/b0cAreH1NLJOZagCNgtkijZ3TyzEcBx4lB0R9rmDedeP3E2/P7tfftdwbzr/Qm/LXOtXW0084uwQU7b/ds7zvTbifYFcx3EaWRzYoI2RRC2aXJd5/vYe0oOhvtdwbzr/Rm/LQ9buDedf6E35a59xXEqNkLYqWIOdYh0sje96r8T7Aqoq+hgp7MYJ5zu6RndabbgHgOXFB0D9r+D+dH3M35afa/g/nZ9zN+WuesEqqKKN0kze2mcDaMtswa7X2v48BsqMGqaQyumqgBr3ImM7m3Hw8Pag6I+1/B/Oz7mb8tPtfwfzo+5m/LXOf0umnnzStEEDfJZG3V2uziOJ4n2K5jGIU00zWRxsggB1e1nfcOdvwHrKDoj7X8H87PuZvy1J9Hen+H1svY00/aSZS7L2cje6LXN3sA4rmvGsVoxEI6WFpNrOke3vAeF93HnwWV9RLI24vaN5e36O/UjLr3L2HK6Do6SQNBJNgNSV9BXmxX7mT+U/gsdwnFjF3Xas+LfR4eC1otTXTMw57l+LdcU1dJZYioilDgHNIIOxCrWToEREBERAUfjVa6Jgc21y4DXlYn+ykFD9KPum/zj/a5aWoia4iWV+qabczCP8A0gl5M9h+a81ZiPa27WKF9r2zszWvva58F5YWguAJsL6lXKyNrXWabi3O+vpXfy7ecYeTz7uM8SjNF5rTe6CZovNab3QVsBFPJo2RqLvqX80Fv/a0+a/+ELW+aozRea03ugraKOTRsnUXfUuZovNab3QTNF5rTe6CvOhZ2ea/e5X8drLyhIt25/BN+7H7lzNF5rTe6CrjdDfvUtOR4RNUh9UR+cM+H/JPqiPzhnw/5LP/AA7dpbfqN+8IzNF5rTe6CZovNab3QUn9UR+cM+H/ACVcWExX1nafQQP/ANJ/h27H6jfvCJzRea03ugmaLzWm90FJnCI/OGfD/kvbhmGRjOM7ZQQLgW0tfXQlRVNmIzhNMeImcZ7wx/NF5rTe6CrkfB+zS049MTd16sYoGRHuvvf9k7j/AMelRy0pt26ozEMq7t6ieGalzNF5rTe6CZovNab3QVtu+uy9NdExpGQ3563U8u3nGFefdxniWs0XmtN7oK9S1jY3Zo4IGOta7YwDY8LheUBFPJo2RqLvqSk2OPexzXBveFrjkd+Ki7oitTRFPRSu5VX90vZhuIuiOmrTu3+45FZZSVTZG5mm4+IPI+KxGOFhjLie9rpf2C3iqKOrdE7M0+kcCORWN21Fzzjq6bHiJteU9P8AjN0Vmknzsa7KW3F7FXlwTGPJ6sTmMwIiKEihulH3Tf5x/tcplUSxNcLOAI31F1eirhqiWd2jjomlgi+LN/oMX+Gz+kLXXW50pmw40raWGnc6YvBEjL6tyZctnNt5XFdWqjZwaCrd71VHa4zXtxtutX0vWrickhijpKNzxe4bESBbe7u1tbxulZ1q4nFII30lGJDazREXHXbRspTVRsaGrds4otZ4l1o4pAAZqSiZm2vGST6hLeyrqOs3FmRCV9HRtjNrF0ZG+2hlvfwsmqjY0FW7ZC+rW1N1m4s+Myto6PsxclxiLRYbnvSjRUYb1o4rPcw0dG8N3PZOAHrMoTVRsaCrdsuyreG6Wvt3r8/DwWr6TrVxOWQxx0lG94vcCIkC2+va2+K+S9a2Jtl7E0lH2twMgiLjc8DllNimqjY0FW7Z1kstZ4j1p4pAQ2WkomudsOzJJ9QlKrrus7FYWB8tHRsabWvGbm4va3a3+CauNjQVbtk2V+mqnRh2Q2zWBPGwvt7VrAdZmLdl230OjEVr5jEQLc9Zb/NfMP6zsWmaXx0dG5o3d2RA8dXShJ8VTPWEx4GuJzFTZrSLOuTm4enjdULWOHdamKTuLYqSjeW6m0TrDW2/a2RnWriZl7EUlGZb2yiInXjciW2npTVRsjQ1btnL4tZV3WricTxHJSUYedmiIuOu2jZSq8S6z8VpwDNSUTL7XjNz6hNdNVGxoKt2y19ba4vtx9C1u7rJxcRdqaKjbHbNmdGRpw0Mt1O9VfWFUYjW/R54aYM7N77xxkOu0ttqXkW15Jqo2NBVuyt9rm23C+9vFfFl2I0kYieQxujTsAOCxOKMuIa0XJ2AW1u7FcZc96zNuYjrlSAsiwjBbWfKNdw3l4u8V6MJwkR952r/AIN8B81KLnveIz5Uuzw/hMfVX12ERFyO8REQEREBaw66ehdXiP0b6K1ruz7TPmeG2zZLWvvsVs9EHPOF9XWOU7CyKOnaDck5mFxPMk8uCsYb1YY1DI6VscDpHbue9rjruRfYnmujUQc4u6rsaM/bvjhfIDcZ5Glo5WbtYcAqsU6scbqHtfKyF2XZvaNDfHQc+K6MRBztivVvjs7Ax7IQxuzWPa0abXA5cFU/q5xzsBA1kDI7Wsx7QSONzub8ea6HRBzvh3VxjkEZjijgaDe7g9uY345vDgreE9WONU7nOjigL3buc9rneIBO1+PNdGIg5xp+q/G2zGcshfKeL5GuseYGwI4cl9ruq/G5pRLKyF5bazTI3Jpwy7W/FdGog51xjq1xypyiVsOVuzWyNa2/Ow48FcrerrHZIhDkgZGNMrHtboOBtuF0MiDnil6uccjhMMbIGNI1LXtDjfcl29+F+Spwfq1xumDhFFTgu3cXtLvRc8OK6JRBzlh/VfjUUrpRHA6Q/tPka4i+5F9j4r5L1X406ft3xwveDcB0jS0cgG7WHALo5EHOmMdWuOVNhK2KzdmiRoF+ZA3Kynqx6CYhS4j9JqY4mR9i6Mdm5th5OUZR6N1uJEFiuiL43tG5aQL+Ks4bhrYhpq47u/sOQXtRW4pxwqTRTNXFPUREVVxERAREQEREBERAREQEREBERAREQEREBERAREQEREBERAREQEREBERAREQEREBERAREQEREBRlXj0EXb532MDWPlFjcNkvkI53LSNOSk1A4p0Xjme55e4FwINgLWyBrb33yuAePG6CWdXRC4MjAWkNd3ho47NOuhPJfRWR5S/OzI24c7MLAjQgm9hZQx6LsLgXPJDXFzRlaNCXuIceJu/R24tzJJuUXRpkcBhzZml0RJI3EWTKHAk3uIwD6dAEEmcQi1Pax2BDT3xoTsDrueStyYtC0OLpGsDcxdmIaQGuLS6x1y3G6hndEGWcBIRdxc05bltzITYk7/rDsALaEG5vdk6LtJkPaEZ2yA90XvJn1PA5c+ml+F7aIJd+IwtBJljAaQHXe0WJFwDrobKp9dEC4GRgLQC67gMoOxdroD4qEb0UbnL3yF1yXWLRuRMPRp252A2HiSd0UGQM7U5Wlrm90XzNy3LnCziO7sCLX8BYMiBvqNl9VihphFGyNuzGho9AFlfQEREBERAREQEREBERAREQERWaqqZGLvNgTb1+r0KYiZ6ImYiMyvLUXX5jVTTmiEFRJAHmUPLHubp+rsXZTra5+K2d9cwf4g9h+SwjrJ6M0+K9heq7Lss+zC6+fL+GX4q3Lr2U51v1R7tP4Li2LVMjhHiFT2TSR2pkkAPKwvck8uHFW58dxTtxBBiNTM/8AaLZHhrTxuSdhxKzWLqmja3K3FJGt10DHAa76Aqmn6oYWXyYm9t98sZF/TYpy69jnW/VHuxHHMaxOnc2MYnUSzOP3bJJLi/PXfw3VzEsWxSmibJLikzZHDuxdo9zr8t7acTsspb1Qwh2cYk8P3zdmc1zub3uvk3VBE45jibi8WsXRuO225Tl17HOt+qPdFYL0wx9kfamZpYNbVAYNP3rkA29JUthPXtU7S0TZbeUYnubpxNsrh+C8ONdVNfI0COuhqWjUNe90br+DTcH1lRs+D4zRQmNtBkA07SJucmw37rnXPiqzEx1XiYno2dhnXZhsmkvbQO5PZce1hPxssuwvphQVFhDVwPcdm9oA7+kkH4Ll7Dqmljc59bHM+o1Ja8d2/C4JBvbnorVFQx1kxIMNNGD5ObvEf5Q46nx0ChLsEFRmKdI6On+/qYYzyfI0H1NvcrlqYPMraahqp5BrfvlsbRx2NrDibei6sdI8NpoXshjeXSEgyyOd3W38APWd9LIN/Yr1y4XDcNkfMRwjYTf0OdYfFYvUdd88t/oeHuc0X773kgaX7wa2zdNdXLVuM4jTthZT0bcxOkkpZZzvAXF9T8AApqnwrEaimFNSUEzI9Mz3DKX8yS6wsT+FkEtT9YmM12cxTR08bPKcGAD0ZnB2ttdFDYZjuL1Urmx19QWNJzSh7mt9QFtTwCncP6sMUMIhmqKemhtZzMwc43NyTkGp9LlIU3VIxjcn1o4DW4ZG4N10OmbkrRRVPSFJuUR1lhr8dxR0/YQYjUzO/ac2V4a3nck7DmrmNY1icEjYm4nUSzONsjJJLi+19d/BZfT9UULL5MTe2++WMi9udivkfVDCHZ24k4O17wjN9d9b3U8uvZHOt+qPdjOJ4hidPEJJsVna4jSMSyFxdyHe9p2WQdSvSCumxPsqqoqHt7B7skr3Ebss7K48jofFXp+qCF5u/EnuI0BdGTp6ysj6DdCYaCs+lOrjM4xujIcw372XW9ztZOXXsc636o92zcReWxPINiGkg+Nl5MJxUSiztH/A/wAvj4K3iGKwuie0PBJaQBY729CxgFdFqzxUzFUYlyXvE8FcTTOYZ8ig8IxrNZkhs7YO5+nkVOLnromicS67dym5GaRERUaCIiAofpR903+cf7XKYUP0o+6b/OP9rlrZ++GHif8AVUxyFwDgSLgHUK5WShzrtFhb0XVlrrEHkb+xSv1/J+6z2H5r0Ks5zEPJo4ZjFU4/jKKC+KW+v5P3Wew/NPr+T91nsPzUcVfp7rcNv1dvlEopb6/k/dZ7D80+v5P3Wew/NOKv09zhtert8qKWn7WJzWNGZtt+Ou4PPReMSyRm2Z7COFyPgpqhx0WcZLC1soaNTuozFMTMp2AaNufrP9gqUcfFMTHkvXFuKIqpq8/77LNVVCUZZo4pm8pY2v8AxCgK7oZhU3l0QjPOF5Z/9dlMxxl3kgn0C/4L1y0UmUFzWxtAtme4NHpNzuldu1+S3dv/ALZme7Avslwy9xUVjRy7nsvkUrhnQHB4bf8ATyTEftSvvf8A7W2HwUu+upAcprqUO5dqF7YqJzxeJ0co5xvDlnFuxu2qu+Jx07LNF2UGlNTwQD/442g+t1tVclrnu8p7j/3WHsCokhczymkekL0/W0vNv9AW8URH2xDmm5VV99U/3+YeG4S6kBi8uvkf0DRU/W0vNv8AQFOatu/wpijft8vE1wvzXprqhriMotbfYerRXPraXm3+gJ9bS82/0BR9Wc47/CfoxjPb5eIOHHZVSRub5QIuLi/EcxzXr+tpebf6Artdi5kAblFha9xckj8B6FOas9DhoxPn2+Uai+vdck2tfgNvUviuzeqOdojLS25N9fwPqUhhGM5bMkN28HcvB3h4qFXrw7D3SnTRo8p3LwHMrKuijhnia2q64qjg6syBvqNl9Vqlp2xtDW7Dnqrq82evk9uM48xERQkXixahMzA0Oy2dfa/Ajn4r2oppqmmcwrVTFUYlj36Nn/EH9P8A5UN0ilpaLJ9KqmxdpmyXY43y2v5N+Y9qzpaR/wDUk+xoCQDYymx2Nuy0PgtdRc3YaS1t3Tf6XYV/EI/dyfJP0uwr+IR+7k+S0n0flog50tUQXEnLE1hyD0209A2HFWG1FLPUZpAKeBuzI2kudrsSOJ4n2JqLm5pLW3eW9mdMcLFwMRj1Fj+qk29ioPS/Cv4hH7qT5LSGMVtLNK1kTGwQA6yZCXnxtqbch7VXjdfRiNsVLEDoA6Z7Tm9V+PM28Amoubmktbd5barOsvCo/IdUVDuTGZB7XWUOzrWnnJbQ4bHcbukcZCL7E+SG+slYIcWiZT/RqJj3Sv0fJkGZ1x3sgBLuFvAX4qbwTo1iz6bsKehdE1/3kj+45xO575FhbTbZVm7XPWWlNi3T0hfpum2M10jomVIhY0HO6Joa0crObc6+B5lY1HSOqqpwlq3Swx2Ms0rzqL6hhe472sD61n2B9TWJ5DHJVRU8brlzWZnuJIsc1g0HT/MslwvqIoWazSzSnkCGD4C/xWbVpOtp6WSo7KFzIYW3vK9znZjxI/sPWvRiNPTxPayilnfPoAYzpfmC0A39GniuiY+qrCAzJ9DaRxJfIXf1Z7j1KExDqRw52sLpoHcMr8wH9dz8UGuIMexmihEj64Af4c7u0P8AKC4Ek+AKkMJ62ax7c0uHx1DRoXRtfGfa0OHwXqxvqMrCQ6GrjmtsJszSAOAIzg/AKIxzozj8cfZ9h3ANTThuo5dzUD0AKYmY6ImmJ6wyei608Mk0lZUUzuOgkaDy073wCmWdNcKc0D6wYANQHRPB19S03T10NGwtlopPpBFj240PPuuFwPQL+K8mBzUed01WQTclsLI7N20vaw8APaVpF+uPyxnw1qfw3d+l2FfxCP3cnyX09LsJ/iEfu5PktGQz0s1QXzAQQN8mONpJdrsSPifYqsVrKWaZrI2NggB1eGEvd4219Q9qnUXN1dJa27y3h+l2FfxCP3cnyUhgeJ0NXL2VNWMkkyl2URvHdFrm5sOK0NjeI0TYhHSwtc61jK9puPRc6u8bWHBZZ1Exsbi9o352/R396xbc9y9gdbXTUXNzSWtu8t2TYK6JrniQaNP7O4tqN1CrM8V+5k/ld+ChsIwUus+QWbwbxPieQ8F0Wr30zVW5L/hvrim3CzhWEdqMziQ2/LceB/usnhiDQGtFgNgFUBbQL6uW5dmufN3WbFNqPLqIiLNsIiICIiAvHiGFQT5e2hjly3y52B1r2va402+C9iIIf9FKHzSn90z5J+ilD5pT+6Z8lMIgh/0UofNKf3TPkvrei1CNqSn90z5KXRB56WiiiFo42MH+Rob+AXoREBERAREQEREFueBjxZ7WuHJwBHsKjX9GKI70lP7pnyUsiCH/AEUofNKf3TPkn6KUPmlP7pnyUwiCH/RSh80p/dM+Sv0OBUsLs8VPFG+xGZkbWmx3FwNlIog+EX3X1EQEREBERARE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31748" name="AutoShape 4" descr="data:image/jpeg;base64,/9j/4AAQSkZJRgABAQAAAQABAAD/2wCEAAkGBxMTEhUUExQWFhQXGBgWFRgYGB0aGxoXGBcYGxgXFBoZHCggHRolHRggITEiJSkrLjAuGB8zODMsNygtLi0BCgoKDg0OGxAQGzgkHyUsLCw0LywyNy0vLCwsLCwsLCwvNCwsLCwsLywsLCwsLCwsLywsLCwsLCwsLCwuNCwsLP/AABEIAOAA4QMBIgACEQEDEQH/xAAcAAEAAQUBAQAAAAAAAAAAAAAABQIDBgcIBAH/xABHEAABAwIEAgUIBggFAwUAAAABAAIDBBEFEiExQVEGBxMiYTJUcYGRk6HRFBUXM7HTFiNCUlVyksFTYqOy0iSC4Qg0Y6LC/8QAGQEBAAMBAQAAAAAAAAAAAAAAAAECAwQF/8QALREBAAEDAgQFAwQDAAAAAAAAAAECAxEUURITMaEEIVKR4SIyQSRCgfAjM7H/2gAMAwEAAhEDEQA/AN4oiICIiAiIgIiICK3UmzHEbhpt7FrLorjFRfD3ulqj2+ftzPlMMgET3WhtqH3aCNrta+/BBtFFhGFdO3zMc9tK52andUwNYXEuDctopS5gDZTnBAaXDfXTWuk6VOldTBzWh7qkwvbHI7T/AKaWUdoySNrwe7bI4N1sboM0Ra9r+mtUaOre2KKGoii7ZrHvdna0Eh3aRujBJHAtzMJPlcVJ4v0tlp5GMdFG+wg7fJI5zmmZ2S7WiMgMBvrIWZuCDL0WIx9L5BM0PgaIHVE1KHiQl+eJr3h5ZktkLY3Dyr3tovkXS+VtM6qmp2tgMPbw5JQ55HdyskaWjK45m6tLgL6nmGXooDovj76kyskjDHx5TdheY3NeCRkc9jTcWIItw5EKfQEREBERAREQEREBERAREQEREBERAREQEREHx7QQQdjoVHRYDTtZBGI7Mp3B0Iue4Q1zbg310cRrzKkkQQsPRSkaJG9iC2Rpjc1znOaI3WvHG1xIYw2BytsNAqqTozTR5LMJLH9oHPe97s+R0d3Pe4udZj3NAJIAKmEQQdP0So2MkjEV2SMMbmue9wEZteOMOccjNB3W2GgXyq6I0khBfG5xDWM1kk17O3Zuf3u89ttHuu4a66qdRBHDA4LtPZ6tmdUN1Okrw4OfvxDjptqvNSdFaSPtMsItI0xuDiXARu3jYHEhjDvlbYXU0iDwYTg8VOHCJpGY3c5z3PcbbXc8lxAGgF7AbL3oiAiIgIiICIiAiIgIiICIiAiIgIiICIiAiIgIiICIiAiIgIiICIiAiIgIiICIiAiIgIiICIiAiIgIiICIiAiIgIihK/GhDNOHkHLAySKO4DpH3mzNjvq4nI0WF9xzQTaLE4eljyGEsi1LgbSXv3QRlsDYXNiToLG9l7GY7I6nbI1jHPdK2K2Y5e88NLr5TewN7C4Nt9boMgRYnTdLHuyExsaHPAsX94B1u4WgX7QX100ttrcUQ9JpbNbaO9oCXOJOj3RCQvDQA0/rNL28m+oOgZeixFvSyV18kUZtmebvItG1hfYjKTn7ttQN9tLGqfpY8AkRx3zWsXkGO2fSe4s1xyaC/wC14ahliKiCTM1rrWuAbcrjZVoCIiAiIgIiICIiAiIgIiICIiAoLpP0vo8PyfS5ez7TNk7j33y2v5DTbyhup1aR/wDUk/KaA2BsZTY7G3ZaHwQZp9r+D+dn3M35afa/g/nZ9zN+WuesBqaJpdLU955JtGGdxvq29A2Csx1dNNPnmaIYW+THGzytdnEfE+xB0X9r+D+dn3M35afa/g/nZ9zN+WudsVr6aeZrWsbBTg6uazvu8bDnwHtVzHMSpS1sNNE1rdA6Vze/6uPpPFB0L9r+D+dn3M35apPW5gx1NVqNv1E35a5/qsRoooBHTxiWU+VLKzbmQD8Bw8V8w6sooICSzt6hwGj2dxp5C/Acefgg6BHW5g3nW236ib8tfR1u4N51/ozflrnrA6mjZmmqBnkN8sQZ3B/b0cAreH1NLJOZagCNgtkijZ3TyzEcBx4lB0R9rmDedeP3E2/P7tfftdwbzr/Qm/LXOtXW0084uwQU7b/ds7zvTbifYFcx3EaWRzYoI2RRC2aXJd5/vYe0oOhvtdwbzr/Rm/LQ9buDedf6E35a59xXEqNkLYqWIOdYh0sje96r8T7Aqoq+hgp7MYJ5zu6RndabbgHgOXFB0D9r+D+dH3M35afa/g/nZ9zN+WuesEqqKKN0kze2mcDaMtswa7X2v48BsqMGqaQyumqgBr3ImM7m3Hw8Pag6I+1/B/Oz7mb8tPtfwfzo+5m/LXOf0umnnzStEEDfJZG3V2uziOJ4n2K5jGIU00zWRxsggB1e1nfcOdvwHrKDoj7X8H87PuZvy1J9Hen+H1svY00/aSZS7L2cje6LXN3sA4rmvGsVoxEI6WFpNrOke3vAeF93HnwWV9RLI24vaN5e36O/UjLr3L2HK6Do6SQNBJNgNSV9BXmxX7mT+U/gsdwnFjF3Xas+LfR4eC1otTXTMw57l+LdcU1dJZYioilDgHNIIOxCrWToEREBERAUfjVa6Jgc21y4DXlYn+ykFD9KPum/zj/a5aWoia4iWV+qabczCP8A0gl5M9h+a81ZiPa27WKF9r2zszWvva58F5YWguAJsL6lXKyNrXWabi3O+vpXfy7ecYeTz7uM8SjNF5rTe6CZovNab3QVsBFPJo2RqLvqX80Fv/a0+a/+ELW+aozRea03ugraKOTRsnUXfUuZovNab3QTNF5rTe6CvOhZ2ea/e5X8drLyhIt25/BN+7H7lzNF5rTe6CrjdDfvUtOR4RNUh9UR+cM+H/JPqiPzhnw/5LP/AA7dpbfqN+8IzNF5rTe6CZovNab3QUn9UR+cM+H/ACVcWExX1nafQQP/ANJ/h27H6jfvCJzRea03ugmaLzWm90FJnCI/OGfD/kvbhmGRjOM7ZQQLgW0tfXQlRVNmIzhNMeImcZ7wx/NF5rTe6CrkfB+zS049MTd16sYoGRHuvvf9k7j/AMelRy0pt26ozEMq7t6ieGalzNF5rTe6CZovNab3QVtu+uy9NdExpGQ3563U8u3nGFefdxniWs0XmtN7oK9S1jY3Zo4IGOta7YwDY8LheUBFPJo2RqLvqSk2OPexzXBveFrjkd+Ki7oitTRFPRSu5VX90vZhuIuiOmrTu3+45FZZSVTZG5mm4+IPI+KxGOFhjLie9rpf2C3iqKOrdE7M0+kcCORWN21Fzzjq6bHiJteU9P8AjN0Vmknzsa7KW3F7FXlwTGPJ6sTmMwIiKEihulH3Tf5x/tcplUSxNcLOAI31F1eirhqiWd2jjomlgi+LN/oMX+Gz+kLXXW50pmw40raWGnc6YvBEjL6tyZctnNt5XFdWqjZwaCrd71VHa4zXtxtutX0vWrickhijpKNzxe4bESBbe7u1tbxulZ1q4nFII30lGJDazREXHXbRspTVRsaGrds4otZ4l1o4pAAZqSiZm2vGST6hLeyrqOs3FmRCV9HRtjNrF0ZG+2hlvfwsmqjY0FW7ZC+rW1N1m4s+Myto6PsxclxiLRYbnvSjRUYb1o4rPcw0dG8N3PZOAHrMoTVRsaCrdsuyreG6Wvt3r8/DwWr6TrVxOWQxx0lG94vcCIkC2+va2+K+S9a2Jtl7E0lH2twMgiLjc8DllNimqjY0FW7Z1kstZ4j1p4pAQ2WkomudsOzJJ9QlKrrus7FYWB8tHRsabWvGbm4va3a3+CauNjQVbtk2V+mqnRh2Q2zWBPGwvt7VrAdZmLdl230OjEVr5jEQLc9Zb/NfMP6zsWmaXx0dG5o3d2RA8dXShJ8VTPWEx4GuJzFTZrSLOuTm4enjdULWOHdamKTuLYqSjeW6m0TrDW2/a2RnWriZl7EUlGZb2yiInXjciW2npTVRsjQ1btnL4tZV3WricTxHJSUYedmiIuOu2jZSq8S6z8VpwDNSUTL7XjNz6hNdNVGxoKt2y19ba4vtx9C1u7rJxcRdqaKjbHbNmdGRpw0Mt1O9VfWFUYjW/R54aYM7N77xxkOu0ttqXkW15Jqo2NBVuyt9rm23C+9vFfFl2I0kYieQxujTsAOCxOKMuIa0XJ2AW1u7FcZc96zNuYjrlSAsiwjBbWfKNdw3l4u8V6MJwkR952r/AIN8B81KLnveIz5Uuzw/hMfVX12ERFyO8REQEREBaw66ehdXiP0b6K1ruz7TPmeG2zZLWvvsVs9EHPOF9XWOU7CyKOnaDck5mFxPMk8uCsYb1YY1DI6VscDpHbue9rjruRfYnmujUQc4u6rsaM/bvjhfIDcZ5Glo5WbtYcAqsU6scbqHtfKyF2XZvaNDfHQc+K6MRBztivVvjs7Ax7IQxuzWPa0abXA5cFU/q5xzsBA1kDI7Wsx7QSONzub8ea6HRBzvh3VxjkEZjijgaDe7g9uY345vDgreE9WONU7nOjigL3buc9rneIBO1+PNdGIg5xp+q/G2zGcshfKeL5GuseYGwI4cl9ruq/G5pRLKyF5bazTI3Jpwy7W/FdGog51xjq1xypyiVsOVuzWyNa2/Ow48FcrerrHZIhDkgZGNMrHtboOBtuF0MiDnil6uccjhMMbIGNI1LXtDjfcl29+F+Spwfq1xumDhFFTgu3cXtLvRc8OK6JRBzlh/VfjUUrpRHA6Q/tPka4i+5F9j4r5L1X406ft3xwveDcB0jS0cgG7WHALo5EHOmMdWuOVNhK2KzdmiRoF+ZA3Kynqx6CYhS4j9JqY4mR9i6Mdm5th5OUZR6N1uJEFiuiL43tG5aQL+Ks4bhrYhpq47u/sOQXtRW4pxwqTRTNXFPUREVVxERAREQEREBERAREQEREBERAREQEREBERAREQEREBERAREQEREBERAREQEREBERAREQEREBRlXj0EXb532MDWPlFjcNkvkI53LSNOSk1A4p0Xjme55e4FwINgLWyBrb33yuAePG6CWdXRC4MjAWkNd3ho47NOuhPJfRWR5S/OzI24c7MLAjQgm9hZQx6LsLgXPJDXFzRlaNCXuIceJu/R24tzJJuUXRpkcBhzZml0RJI3EWTKHAk3uIwD6dAEEmcQi1Pax2BDT3xoTsDrueStyYtC0OLpGsDcxdmIaQGuLS6x1y3G6hndEGWcBIRdxc05bltzITYk7/rDsALaEG5vdk6LtJkPaEZ2yA90XvJn1PA5c+ml+F7aIJd+IwtBJljAaQHXe0WJFwDrobKp9dEC4GRgLQC67gMoOxdroD4qEb0UbnL3yF1yXWLRuRMPRp252A2HiSd0UGQM7U5Wlrm90XzNy3LnCziO7sCLX8BYMiBvqNl9VihphFGyNuzGho9AFlfQEREBERAREQEREBERAREQERWaqqZGLvNgTb1+r0KYiZ6ImYiMyvLUXX5jVTTmiEFRJAHmUPLHubp+rsXZTra5+K2d9cwf4g9h+SwjrJ6M0+K9heq7Lss+zC6+fL+GX4q3Lr2U51v1R7tP4Li2LVMjhHiFT2TSR2pkkAPKwvck8uHFW58dxTtxBBiNTM/8AaLZHhrTxuSdhxKzWLqmja3K3FJGt10DHAa76Aqmn6oYWXyYm9t98sZF/TYpy69jnW/VHuxHHMaxOnc2MYnUSzOP3bJJLi/PXfw3VzEsWxSmibJLikzZHDuxdo9zr8t7acTsspb1Qwh2cYk8P3zdmc1zub3uvk3VBE45jibi8WsXRuO225Tl17HOt+qPdFYL0wx9kfamZpYNbVAYNP3rkA29JUthPXtU7S0TZbeUYnubpxNsrh+C8ONdVNfI0COuhqWjUNe90br+DTcH1lRs+D4zRQmNtBkA07SJucmw37rnXPiqzEx1XiYno2dhnXZhsmkvbQO5PZce1hPxssuwvphQVFhDVwPcdm9oA7+kkH4Ll7Dqmljc59bHM+o1Ja8d2/C4JBvbnorVFQx1kxIMNNGD5ObvEf5Q46nx0ChLsEFRmKdI6On+/qYYzyfI0H1NvcrlqYPMraahqp5BrfvlsbRx2NrDibei6sdI8NpoXshjeXSEgyyOd3W38APWd9LIN/Yr1y4XDcNkfMRwjYTf0OdYfFYvUdd88t/oeHuc0X773kgaX7wa2zdNdXLVuM4jTthZT0bcxOkkpZZzvAXF9T8AApqnwrEaimFNSUEzI9Mz3DKX8yS6wsT+FkEtT9YmM12cxTR08bPKcGAD0ZnB2ttdFDYZjuL1Urmx19QWNJzSh7mt9QFtTwCncP6sMUMIhmqKemhtZzMwc43NyTkGp9LlIU3VIxjcn1o4DW4ZG4N10OmbkrRRVPSFJuUR1lhr8dxR0/YQYjUzO/ac2V4a3nck7DmrmNY1icEjYm4nUSzONsjJJLi+19d/BZfT9UULL5MTe2++WMi9udivkfVDCHZ24k4O17wjN9d9b3U8uvZHOt+qPdjOJ4hidPEJJsVna4jSMSyFxdyHe9p2WQdSvSCumxPsqqoqHt7B7skr3Ebss7K48jofFXp+qCF5u/EnuI0BdGTp6ysj6DdCYaCs+lOrjM4xujIcw372XW9ztZOXXsc636o92zcReWxPINiGkg+Nl5MJxUSiztH/A/wAvj4K3iGKwuie0PBJaQBY729CxgFdFqzxUzFUYlyXvE8FcTTOYZ8ig8IxrNZkhs7YO5+nkVOLnromicS67dym5GaRERUaCIiAofpR903+cf7XKYUP0o+6b/OP9rlrZ++GHif8AVUxyFwDgSLgHUK5WShzrtFhb0XVlrrEHkb+xSv1/J+6z2H5r0Ks5zEPJo4ZjFU4/jKKC+KW+v5P3Wew/NPr+T91nsPzUcVfp7rcNv1dvlEopb6/k/dZ7D80+v5P3Wew/NOKv09zhtert8qKWn7WJzWNGZtt+Ou4PPReMSyRm2Z7COFyPgpqhx0WcZLC1soaNTuozFMTMp2AaNufrP9gqUcfFMTHkvXFuKIqpq8/77LNVVCUZZo4pm8pY2v8AxCgK7oZhU3l0QjPOF5Z/9dlMxxl3kgn0C/4L1y0UmUFzWxtAtme4NHpNzuldu1+S3dv/ALZme7Avslwy9xUVjRy7nsvkUrhnQHB4bf8ATyTEftSvvf8A7W2HwUu+upAcprqUO5dqF7YqJzxeJ0co5xvDlnFuxu2qu+Jx07LNF2UGlNTwQD/442g+t1tVclrnu8p7j/3WHsCokhczymkekL0/W0vNv9AW8URH2xDmm5VV99U/3+YeG4S6kBi8uvkf0DRU/W0vNv8AQFOatu/wpijft8vE1wvzXprqhriMotbfYerRXPraXm3+gJ9bS82/0BR9Wc47/CfoxjPb5eIOHHZVSRub5QIuLi/EcxzXr+tpebf6Artdi5kAblFha9xckj8B6FOas9DhoxPn2+Uai+vdck2tfgNvUviuzeqOdojLS25N9fwPqUhhGM5bMkN28HcvB3h4qFXrw7D3SnTRo8p3LwHMrKuijhnia2q64qjg6syBvqNl9Vqlp2xtDW7Dnqrq82evk9uM48xERQkXixahMzA0Oy2dfa/Ajn4r2oppqmmcwrVTFUYlj36Nn/EH9P8A5UN0ilpaLJ9KqmxdpmyXY43y2v5N+Y9qzpaR/wDUk+xoCQDYymx2Nuy0PgtdRc3YaS1t3Tf6XYV/EI/dyfJP0uwr+IR+7k+S0n0flog50tUQXEnLE1hyD0209A2HFWG1FLPUZpAKeBuzI2kudrsSOJ4n2JqLm5pLW3eW9mdMcLFwMRj1Fj+qk29ioPS/Cv4hH7qT5LSGMVtLNK1kTGwQA6yZCXnxtqbch7VXjdfRiNsVLEDoA6Z7Tm9V+PM28Amoubmktbd5barOsvCo/IdUVDuTGZB7XWUOzrWnnJbQ4bHcbukcZCL7E+SG+slYIcWiZT/RqJj3Sv0fJkGZ1x3sgBLuFvAX4qbwTo1iz6bsKehdE1/3kj+45xO575FhbTbZVm7XPWWlNi3T0hfpum2M10jomVIhY0HO6Joa0crObc6+B5lY1HSOqqpwlq3Swx2Ms0rzqL6hhe472sD61n2B9TWJ5DHJVRU8brlzWZnuJIsc1g0HT/MslwvqIoWazSzSnkCGD4C/xWbVpOtp6WSo7KFzIYW3vK9znZjxI/sPWvRiNPTxPayilnfPoAYzpfmC0A39GniuiY+qrCAzJ9DaRxJfIXf1Z7j1KExDqRw52sLpoHcMr8wH9dz8UGuIMexmihEj64Af4c7u0P8AKC4Ek+AKkMJ62ax7c0uHx1DRoXRtfGfa0OHwXqxvqMrCQ6GrjmtsJszSAOAIzg/AKIxzozj8cfZ9h3ANTThuo5dzUD0AKYmY6ImmJ6wyei608Mk0lZUUzuOgkaDy073wCmWdNcKc0D6wYANQHRPB19S03T10NGwtlopPpBFj240PPuuFwPQL+K8mBzUed01WQTclsLI7N20vaw8APaVpF+uPyxnw1qfw3d+l2FfxCP3cnyX09LsJ/iEfu5PktGQz0s1QXzAQQN8mONpJdrsSPifYqsVrKWaZrI2NggB1eGEvd4219Q9qnUXN1dJa27y3h+l2FfxCP3cnyUhgeJ0NXL2VNWMkkyl2URvHdFrm5sOK0NjeI0TYhHSwtc61jK9puPRc6u8bWHBZZ1Exsbi9o352/R396xbc9y9gdbXTUXNzSWtu8t2TYK6JrniQaNP7O4tqN1CrM8V+5k/ld+ChsIwUus+QWbwbxPieQ8F0Wr30zVW5L/hvrim3CzhWEdqMziQ2/LceB/usnhiDQGtFgNgFUBbQL6uW5dmufN3WbFNqPLqIiLNsIiICIiAvHiGFQT5e2hjly3y52B1r2va402+C9iIIf9FKHzSn90z5J+ilD5pT+6Z8lMIgh/0UofNKf3TPkvrei1CNqSn90z5KXRB56WiiiFo42MH+Rob+AXoREBERAREQEREFueBjxZ7WuHJwBHsKjX9GKI70lP7pnyUsiCH/AEUofNKf3TPkn6KUPmlP7pnyUwiCH/RSh80p/dM+Sv0OBUsLs8VPFG+xGZkbWmx3FwNlIog+EX3X1EQEREBERARE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31751" name="Picture 7"/>
          <p:cNvPicPr>
            <a:picLocks noChangeAspect="1" noChangeArrowheads="1"/>
          </p:cNvPicPr>
          <p:nvPr/>
        </p:nvPicPr>
        <p:blipFill>
          <a:blip r:embed="rId2" cstate="print"/>
          <a:srcRect/>
          <a:stretch>
            <a:fillRect/>
          </a:stretch>
        </p:blipFill>
        <p:spPr bwMode="auto">
          <a:xfrm>
            <a:off x="5257800" y="3133854"/>
            <a:ext cx="3200400" cy="2609722"/>
          </a:xfrm>
          <a:prstGeom prst="rect">
            <a:avLst/>
          </a:prstGeom>
          <a:noFill/>
          <a:ln w="9525">
            <a:noFill/>
            <a:miter lim="800000"/>
            <a:headEnd/>
            <a:tailEnd/>
          </a:ln>
        </p:spPr>
      </p:pic>
      <p:sp>
        <p:nvSpPr>
          <p:cNvPr id="11" name="Rectangle 10"/>
          <p:cNvSpPr/>
          <p:nvPr/>
        </p:nvSpPr>
        <p:spPr>
          <a:xfrm>
            <a:off x="609600" y="2057400"/>
            <a:ext cx="7467600" cy="1200329"/>
          </a:xfrm>
          <a:prstGeom prst="rect">
            <a:avLst/>
          </a:prstGeom>
        </p:spPr>
        <p:txBody>
          <a:bodyPr wrap="square">
            <a:spAutoFit/>
          </a:bodyPr>
          <a:lstStyle/>
          <a:p>
            <a:r>
              <a:rPr lang="mr-IN" sz="2400" dirty="0" smtClean="0"/>
              <a:t>विद्युत मंडळात विद्युत प्रवाह म्हणजेच  इलेक्ट्रॉन्सच्या वहनाला जो घटक अडथळा निर्माण करतो त्यास </a:t>
            </a:r>
            <a:r>
              <a:rPr lang="mr-IN" sz="2400" b="1" dirty="0" smtClean="0"/>
              <a:t>विद्युतरोध </a:t>
            </a:r>
            <a:r>
              <a:rPr lang="mr-IN" sz="2400" dirty="0" smtClean="0"/>
              <a:t>असे म्हणतात </a:t>
            </a:r>
            <a:endParaRPr lang="en-IN" sz="2400" dirty="0"/>
          </a:p>
        </p:txBody>
      </p:sp>
      <p:sp>
        <p:nvSpPr>
          <p:cNvPr id="12" name="TextBox 11"/>
          <p:cNvSpPr txBox="1"/>
          <p:nvPr/>
        </p:nvSpPr>
        <p:spPr>
          <a:xfrm>
            <a:off x="1066800" y="4343400"/>
            <a:ext cx="4267200" cy="400110"/>
          </a:xfrm>
          <a:prstGeom prst="rect">
            <a:avLst/>
          </a:prstGeom>
          <a:noFill/>
        </p:spPr>
        <p:txBody>
          <a:bodyPr wrap="square" rtlCol="0">
            <a:spAutoFit/>
          </a:bodyPr>
          <a:lstStyle/>
          <a:p>
            <a:r>
              <a:rPr lang="mr-IN" sz="2000" dirty="0" smtClean="0"/>
              <a:t>ह्या चित्रांवरून हे अधिक स्पष्ट होइल</a:t>
            </a:r>
            <a:endParaRPr lang="en-IN" sz="2000" dirty="0"/>
          </a:p>
        </p:txBody>
      </p:sp>
      <p:sp>
        <p:nvSpPr>
          <p:cNvPr id="13" name="TextBox 12"/>
          <p:cNvSpPr txBox="1"/>
          <p:nvPr/>
        </p:nvSpPr>
        <p:spPr>
          <a:xfrm>
            <a:off x="6019800" y="3276600"/>
            <a:ext cx="1295400" cy="369332"/>
          </a:xfrm>
          <a:prstGeom prst="rect">
            <a:avLst/>
          </a:prstGeom>
          <a:noFill/>
        </p:spPr>
        <p:txBody>
          <a:bodyPr wrap="square" rtlCol="0">
            <a:spAutoFit/>
          </a:bodyPr>
          <a:lstStyle/>
          <a:p>
            <a:r>
              <a:rPr lang="mr-IN" dirty="0" smtClean="0"/>
              <a:t>कमी रोध</a:t>
            </a:r>
            <a:endParaRPr lang="en-IN" dirty="0"/>
          </a:p>
        </p:txBody>
      </p:sp>
      <p:sp>
        <p:nvSpPr>
          <p:cNvPr id="14" name="TextBox 13"/>
          <p:cNvSpPr txBox="1"/>
          <p:nvPr/>
        </p:nvSpPr>
        <p:spPr>
          <a:xfrm>
            <a:off x="6096000" y="4572000"/>
            <a:ext cx="1295400" cy="369332"/>
          </a:xfrm>
          <a:prstGeom prst="rect">
            <a:avLst/>
          </a:prstGeom>
          <a:noFill/>
        </p:spPr>
        <p:txBody>
          <a:bodyPr wrap="square" rtlCol="0">
            <a:spAutoFit/>
          </a:bodyPr>
          <a:lstStyle/>
          <a:p>
            <a:r>
              <a:rPr lang="mr-IN" dirty="0" smtClean="0"/>
              <a:t>जास्त रोध</a:t>
            </a:r>
            <a:endParaRPr lang="en-IN" dirty="0"/>
          </a:p>
        </p:txBody>
      </p:sp>
      <p:sp>
        <p:nvSpPr>
          <p:cNvPr id="15" name="Rectangle 14"/>
          <p:cNvSpPr/>
          <p:nvPr/>
        </p:nvSpPr>
        <p:spPr>
          <a:xfrm>
            <a:off x="0" y="5791200"/>
            <a:ext cx="7620000" cy="369332"/>
          </a:xfrm>
          <a:prstGeom prst="rect">
            <a:avLst/>
          </a:prstGeom>
        </p:spPr>
        <p:txBody>
          <a:bodyPr wrap="square">
            <a:spAutoFit/>
          </a:bodyPr>
          <a:lstStyle/>
          <a:p>
            <a:r>
              <a:rPr lang="mr-IN" b="1" dirty="0" smtClean="0"/>
              <a:t>विद्युतरोध </a:t>
            </a:r>
            <a:r>
              <a:rPr lang="mr-IN" b="1" dirty="0" smtClean="0">
                <a:solidFill>
                  <a:schemeClr val="tx1">
                    <a:lumMod val="75000"/>
                    <a:lumOff val="25000"/>
                  </a:schemeClr>
                </a:solidFill>
              </a:rPr>
              <a:t>मोजण्याचे एकक ओहम (</a:t>
            </a:r>
            <a:r>
              <a:rPr lang="el-GR" dirty="0" smtClean="0"/>
              <a:t>Ω</a:t>
            </a:r>
            <a:r>
              <a:rPr lang="mr-IN" b="1" dirty="0" smtClean="0">
                <a:solidFill>
                  <a:schemeClr val="tx1">
                    <a:lumMod val="75000"/>
                    <a:lumOff val="25000"/>
                  </a:schemeClr>
                </a:solidFill>
              </a:rPr>
              <a:t>) आहे. </a:t>
            </a:r>
            <a:r>
              <a:rPr lang="mr-IN" dirty="0" smtClean="0"/>
              <a:t>उदाहरणार्थ – 100 </a:t>
            </a:r>
            <a:r>
              <a:rPr lang="el-GR" dirty="0" smtClean="0"/>
              <a:t>Ω</a:t>
            </a:r>
            <a:r>
              <a:rPr lang="mr-IN" dirty="0" smtClean="0"/>
              <a:t>, 300 </a:t>
            </a:r>
            <a:r>
              <a:rPr lang="el-GR" dirty="0" smtClean="0"/>
              <a:t>Ω</a:t>
            </a:r>
            <a:r>
              <a:rPr lang="mr-IN" dirty="0" smtClean="0"/>
              <a:t>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heckerboard(across)">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1751"/>
                                        </p:tgtEl>
                                        <p:attrNameLst>
                                          <p:attrName>style.visibility</p:attrName>
                                        </p:attrNameLst>
                                      </p:cBhvr>
                                      <p:to>
                                        <p:strVal val="visible"/>
                                      </p:to>
                                    </p:set>
                                    <p:animEffect transition="in" filter="checkerboard(across)">
                                      <p:cBhvr>
                                        <p:cTn id="17" dur="500"/>
                                        <p:tgtEl>
                                          <p:spTgt spid="31751"/>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checkerboard(across)">
                                      <p:cBhvr>
                                        <p:cTn id="20" dur="500"/>
                                        <p:tgtEl>
                                          <p:spTgt spid="15"/>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checkerboard(across)">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checkerboard(across)">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माझे नांव ओळखा पाहू ?</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8</a:t>
            </a:fld>
            <a:endParaRPr lang="en-IN" dirty="0"/>
          </a:p>
        </p:txBody>
      </p:sp>
      <p:sp>
        <p:nvSpPr>
          <p:cNvPr id="28674" name="AutoShape 2" descr="data:image/jpeg;base64,/9j/4AAQSkZJRgABAQAAAQABAAD/2wCEAAkGBxQSEhUUExQWExUWFhwWFhcXExcaFxcgIBgYGhoYGBwbHCgiGx0oHCAdIzEhJSkrLi4uGh8zODMsNystLisBCgoKDg0OGhAQGy0kICQsLCwsLCw0LCwsLDQsLCwsLCwsLCwsKywsLCwsLCwsLCwsLCwsLCwsLCwsLCwsLCwsLP/AABEIAIwBaQMBIgACEQEDEQH/xAAcAAEAAwEBAQEBAAAAAAAAAAAABQYHBAMBAgj/xABJEAABAwIDBQUDBwkHAwUBAAABAAIDBBEFEiEGMUFRYQcTIjJxFKLRFRZCUmKBkiM2VXKCkaGxwSQ1Q3N0srMzNPBEVIOV1CX/xAAZAQEAAwEBAAAAAAAAAAAAAAAAAQIDBAX/xAAkEQEBAAIBBAMAAwEBAAAAAAAAAQIRAxITMVEEITJBYZFCIv/aAAwDAQACEQMRAD8A3FERAREQF8Jsvqzftj2ofFGygpbmqrCIwG72MccpPQu8o6ZjwQUfbHa6vrKuWqw8u9lw4jVpdkk1Ac5wHnB104MF9Lratlcejr6WKpi3Pbq29yx30mHqDoq5shR0WHUbaQzROdY9+cwOdzh483IcAOQCpmytcMExR1NnDsPrXZqd4cHNY69gCeFiQw/sErLDk6rpOm2IiLVAiIgIiICIiAiIgIiIC/E0oY0ucQ1rQSSdwA1JK/ayvthx6SZ8WD0hvPUkd6R9Fm+xPC4BcfsjrqFNxjbXEJqqTFaYPNFSyiEMzEMew3uXDjfQk28OZm+y3nBsUjqoI54TmjkaHNPrwPIg6H0UZguy8FPRNogwOi7sseD/AIlx43O6k3PTgs87Pax+D4jJhFQ8mGY95SPd1vYdM1rW3ZmnmsuPlmVsTY2NERaoEREBERAREQEREBERAXPiFayCJ8srgxkbS5zjuAAuV0LI+1HE5MRrIsGpXWuQ+reNzWixyn0HiI5lo5qLdCpw7b4gKoYy5sgoHT+zmO5yiP8AV3XH1/rgjov6CoqpksbJI3B7HtDmuBuCCLghQ82zNO6iNDktB3fdgcQLaOv9a+t+aoXZTi8lDVS4LVu8UZLqVx3PafEWj1HiH7Q4LPj5evabGtoiLVAiIgIiICIiAiIgj8exeOjp5KiY2ZG0uPM8mjmSdB6rGtjKMVbqnHcRzFni7uNoLg1g0cbDUsAu23EB5Oh1kduap2N4mzC4HH2and3lU9vMaEX3aXyj7RPJXzZ+hjFJ3Aa0RjvYiy2ls72ltjwskst0V67PYvT1VO2amI7k3A8OQNykggtt4bW/dZU7F8ModoKeU0xLZInWbMIywZ7aB27OLbzwBFlQ6PaA4TS4rh7nESNflp7nU5zlcRpwZZ3Vaz2Z4H7Hh0EZFnuaJZBxDn+Kx6gWH3K/lV49ke1jqyndBUaVdKe6lBIu4DQP9dCD1HVX1YZtRSyYbVtxqmBdG6eSOpYNxb3hYD6OAA/WDTxW1YZXsqIo5onZo5Gh7TzBF/8AwLOWXws6URFIIiICIiAiIgIiIIXbDaFmH0ktTJY5G+Bt7Z3nysvwuePAXKzjs8pxSwTY3iRIlqSDmyE92xzg1psLkBxsByGXmufFn/ODFxTtJNBQnNKRukdexHXMQWg8g4jetTxzCWVNLLTOADJIzHblpYW5WNv3Ln5s/wDn/UyP1TYxDJTCqa8GEx97n+za5Nt+nJUTbahhxyg9poXF01O4ugflLS4ts5zGk236WO7MFnUe1b4cFnw039pbUmmDdb5CXF2/7TXNsN2ZvNbvshgooqOCnH+GwB3Vx1efxErG49H3/afKM7MNrvlGja5+lRF+TnbxzDc63Jw16G44K4LGdqYXYFirMRiB9jqnZKlgGjXHUkAcdM465hxstip5mva17CHNcA5rgbggi4I6WXZjlMpuKvRERWBERAREQEREBEXx7gASTYDUk7ggrXaHtW3DaN85sZD4IWE+Z53fcPMegVK2Ep4sIoziGIuc2orX3e9zHOc3Nme1hsLtJsXHrYcAuPDgdoMXNQdcPojljHCR+8H7zZx+yGjitD27wP22gnp7Xc5l2frN8TP4gLn5s5vp/wBTEhXYvDDTmpe8CFrBIX6kZTaxFt97j96zztGw0YhSQ4rh5PfU95I3hpDpGNcQ4AbzYguHMX5qiTbUurMIocNYfy8lQKd4tqGNLchOvHM3U/UdyX9BYXQNghjhYPBGxrAOgFljZ2/v+U+UbsFtQzEqOOdtg+2WVoPkeAMw9OI6EKxLFpT83sXz7sPrj4vqxOv/AAyk3/Vcd9ltDTfUahduOUym4q+oiKQREQEREBUvtU2u+TqM93rUTHu4GjU3O99vsj+JaFbqupZEx0kjgxjGlznE2DQBck/cv5/NDV4/WSV8Uop4oXhlMXtJsG6+Ec9cxPN1uCi1Mxtuo03sr2S+T6QGQXqZ7STuOrrm5DCeOW+vUuU7UxOge6RrS+N5zSNaLuY6wGdo4tIGoGt9Re5WcfNXGv0ufwn4J81ca/S5/CfgueY5TLq207WXpJY/sbhtfVisfUgObkD2NkiDXlh/xA4ZgbWaRpoArgK/v/BTEPvoZRrGzgSHbnu5AX132CxbaakxOnqqWCSv719QSGvMYOSxA1u2/HgrH82cZ/Sx/CfguqTkzn/mMrOm6rUqnBopKZ1K9uaJzO7IOpItvv8AWvrfffVZt2Y4jJhldLg1SbtuZKR53OB1yj9YXPRwcFzfNnGf0sfwn4KD2n2ExJ7RUyVvtMtOM8YDSHixDvCedxf7lTj+Ny4eS2P6DRVbs42sbidGya4ErfBM36rwN9uR3j16K0qwIiICIiAiIgLPu2Dat9LTtpqe5q6o93GB5mtOjnDqfKOpvwV1xfEo6aGSeV2WONpe49BwHMncBxJCwTC8Er8YqH4qycUpMhEBc0kta27QGcgNR1OZRbpOONyuo1zs92VbhtGyEWMh8czh9J5GuvIbh6KzLIfmrjX6XP4T8E+auNfpc/hPwXJeK27ta9vP0stR2X0j8R+UC6TP3gl7vw93mAGvlv5hm371eV/PldLi8WIx0BxJ5dIwPD7eEebS1r/R/irD82cZ/Sx/CfgtJ8Xkzm59s7dXVahtFgsdbTyU8ouyRtt2rTva4dQbFUDshxuWnlmwes0lpyTA6/nZxA6AWcOhI0so75s4z+lj+E/BV/abZDEoCMQdWComprPBDSH5Wm59QBe45XW3H8bkw8+FbZX9DooPYzaSPEaSOojt4hZ7eLHjzNP8/QgqcVgREQEREBERAWY9se0clo8MpPFU1hyusfIwm2vLNrrwa1yvW0uOR0NNJUSmzY23txcdzWjqTosN2e2WxKukdigqhTSzlxaS0l2U6DLybbQdAot1FscbldRtGyGzseH0sdNHuaLudxe4+Zx9T+4ADgplZD81ca/S5/CfgnzVxr9Ln8J+C5Lw2/e2nbz9LNhPZhSU9ea5jpC/O97Yzl7tpfe5aAL6XNhfRXhfz8x2LnEXUHym7M2PvM9vDuBta1+Kn/mzjP6WP4T8FpPi8mf35Z26uq0XbXZpmI0klO+wJF43EeR48rv6HoSqt2N7TSPZJh1XcVVIS2zt7mA2B65TpfiC0qD+bOM/pY/hPwVcx3Z7EMOlbipqBVSROb3hDSHFvlObTVpByn1W3H8fkwl34Vtlf0UijdncajraaOohN2SNv1adzmnqDcH0UkrAiIgIigNuNpo8OpJKh9iR4Y2387zfK0fzPQFBQ+2DHJKmaLB6Q+OUg1DhuY3Qhp6W8R6ADW6t+CYVHSQRwRCzI22HXiXHqTc/eqd2V4A9rH19Td1TVnPdw1a0nMPTNv8ATKFd8Qie+J7Y3909zCGPyh2QkaOsd9jrZZ5Xbt4cOmbdCLKNjq3EZ8Rnp5K8uZSP8f5CP8qA/KRpYsv6lauq2aa45dU2zPtH/vXCv1nf7mLRFnfaP/euFfrO/wBzFoi9D4v5cHP+6Isthrq+rxCsgir/AGaOA3beGNwtyuQCPXVSvZdtJUVRqYqhzZe4eGtmaAA+5cDu0O64twK2nJLdMdI+eU4DirahotQ1hyzAbmOuST0sTmHQuHBbjG8OAINwRcEbiOBVH2lwVlbTSQSbnjwutfK76Lh6FQ/YztG8CTC6o2qKW4jufOwHcOeW4t9kjkuXm4+m7i0rUkRFikREQERVPtL2vbhlG6QEGZ92QN5uI81uTRqfuHFBR+03En4pXx4TTn8kwiSreOFtcv7I/e5w5K5UZEbWwUsJe2MBmhDYmW0s553nmGhx5hVPYPZt9HTNzk+110g7x7tXsBBe4XOpcGB5ufpOVy2npp20hFFIynfGMwLm5hla0ktAtvKiTqbdV45qea+ukqW6vp2uHHuZs7h1yvYy/wBxJ6FdFNUNkbmabi9joQQRvBB1B6FUfshxqvrw6oqJ2Oha50Rj7sB2bKxwdcDdYq54szupY5RoHuEUvW4Pdv8AUOs30f0TLCa3FuPnvVrJmuP/AJzUv+QP5SrTFmeP/nNS/wCQP5SrTAuz4v4Yc37ovjhfQ6grI8BxLEa2ata3EfZ207zbNDGW2zPAubCwAbv1Vm7K9pZ62CX2izjE8MEoAAk0udBpcaHT6wWuPJLdM9IzBKo4FivdHSgrT4TwifuH7jofsuB4WW4LO9tdnG19K+E2D/NE63lcN33HcehXzsc2sdUwOo6gkVVJ+TeHeZzQcocb7yPKT6HiuTmw6atK0VERZJEREBEVF7W9rjQ0vdwm9VU3jhA8wvoXgdL2HUhBTtsaw43ijaCMk0dI7NUOB0e4aEAjr4B+2eC0qGIMaGtAa1oAaBuAAsAPuVa7PNmPYKRrHazSeOZ3Nx+j6NGnU3PFSu0dPNJTvFPN7PJ5hJkD7AakZTpqNFlbuu7iw6Md/wApNFmnZFiVbWtfUVFWZI2OdF3JiYLnKxwfmaBztay0tRZppjl1TbMIfzmk/wBN/Rq0CoqcpDQ0ve7ysbbMbbzqQABxJICz+H85pP8ATf0atAwUZoZp/pSGQNPFrGFzGAeti/1d0C7uLPp43ncv7oKCqOuaCP7OV7/eu3+S8KtrgDHUxtMb/Bnabxm+mV4IBYT941Gt9Fj2ztQ+eiqZ58aqaeaJzxHGax3jswOb4S/MbuOW4WodlWJVFbhodWDOXPfGHOGssdm2ceepcL8cqic2W1NK1sFXuwfEn4dM4+y1Jz0zjua4nQX6+U9Q08ddqWR7X7NGuo3xg/2ilkeIn8XZCcoJ+0zL+1Yqy9lG2HyjSWkNqmC0c7T5idwfb7VjfqCqcmOrueKmLuiIs0vhKxHEZzj+LZd+H0R3/Rldx9bn3W9VaO2Tal0ELKGmJNVWeBuXe1hOUnoXeUH9Y8F2bF7OsoKVkDbF3mkd9dx3n04DoAq5XTbhw6r/AEnAF4V9T3UT5Mrn5Gl2Vou51hezRxJXQizdzH9hq6WPFKqZ9JUtZVyEMJiIyZpM138hZbAiJbtTDHpmmZ9o/wDeuFfrO/3MWiLO+0f+9cK/Wd/uYtEXofF/Lh5/3WRQbFNrcRxEVEcjWnWGSzgA4/SHB3obqa7LnzUveUFRA5hjc4xyiMhkgvfVw0JtqDy03haGi2nHJdxjsWe9pmFSQvixWl0npiDJ9pm65HGwJB+yTyWhL8yMDgWuAIIsQdxB3hWzxmU0JLZXHo6+liqYvLI25HFjvpMPUHRSyxHZGtOCYo6jkP8AY6x2aAk6RuJsL33fUP7BW3LzrLLqriIigfiaUNaXOIDWgkk7gBqSViWFudjuKurJB/YqR2SnadzyDcE35+Y/shTXbLtA+R0eE0pvPUkd7Y+Vm/KSN1wLn7IPAqy7OYNHR08dPGPCxtieLj9Jx6k6quV024cOq7r94ocroJT5Ypbv6Ncx8ZcegLgT0BXttdibaelkc5kj8zTGBEwvddzXAaDh1XQ9oIIIuDoQdxXLFJNBYNb38Y0AL8srRyBd4Xj9YtPUphlJ9Vpz8Vt6ooPYPVGGGSllhmjkdK6YF0Lmsy5I2+Y8bg6LQtoHZjDEN7pWvPRsZEhd+IMb+0vjsWmdoyme085pI2sHX8m57j6WF+YSmpiCXvdnkdoXWsAODWj6Lf8Aw3Vss5rUZcfDlct1mmP/AJzUv+QP5SrTAszx/wDOal/yB/KVaYuv4v4Z837rE8A2D9skxETxvifnvTyODmgEvkJNtzgbNvv0OiuPZbVysiNHUU7oZICQ12QhkgvYnMNC4c+IsVe0WmPFMbuKbFm+31JJh9VFi9K25aQ2pZwe06XPQjwk8DlK0heNZSslY6ORocx7S1zTuIOhCtnh1TSIn8GxOOqgjnhdmjkaHNPrwPIjcu1Yv2Z4k7Cq+TCahxMUru8pXu5m9h0zWtbdmaea2hefZq6q4iIoHPX1rII3yyuDI42l73HcABclYxsZE/F8QkxWoaRFGe7pWHha9j1y3vfdmceS7+1nF5K+qjweldYkh9U8ahoGoabcAPERzyhXjC8Pjp4mQxDKyNoa0enE9TvVcq34OPd3XUovaTEfZ6d8ndyS/RyRtzPObS4HIbypRFm7KyvsUklgY+llp5o3Pe6YPdGRGBljblJP0rgrVERLdowx6ZpmEP5zSf6b+jVoGCaQzQfSYZC0fWa8uewj95b6tKz+H85pP9N/Rq0Cop8xDmuLHt8r27xzBB0c08QenEAru4sOrjedy/usz2X7LnT4dUx1UHs9UZi+CR1swGRtgS0nwE3BH3q89ndbVtpO7xCF0D4BYSHLkewDQ+EmzhuPPQqTFfVt0yU8n2jJJGfvaGP/AJr8PjklIM7mkA3EbAQy/AuJN32O69huNrgKJw5bU2/GFNOVz3CxlkfLY7wHO8IPUMyg9bqgbSh+D4lHiUIPs8zslWwbtTqbcz5gfrN666YuPGMNZUwyQyi7JGlp6ciOoOo9F058cuOkbWyjqmSxtkjcHMe0Oa4biCLgr2WRdkOOPpJ5cHqneKMl1M47nN8xYL9PEP2hwWurz7NLsQxPYnGjictdH7O55c4RF7wQ1nlblDh4Tk0+881I+wbTc6T3fgteRRpaZWeKyH2DabnSe78E9g2m50nu/Ba8iaie5l7ZD7BtNzpPd+CewbTc6T3fgteRNQ7mXthOLbG4/UzwTyezGSAkxkOaAL2OotruUr8mbS86T3fgthRWxyuPhS/f3WPfJm0vOk934J8mbS86T3fgthRW7mXs0x75M2l50nu/BPkzaXnSe78FsKJ3MvZpg+0uxGO18bY6gUrg12ZpDmhwNrGxA3H+gWw7JwVEdHCyrLXTtYGvc03BtoDfibWv1updFW23yC+O3ab19RQMIo9h8dhq5qtvsrp5Scz3ODrXO5lxoLWHoFM+wbTc6T3fgteRRqLTPKeKyH2DabnSe78E9g2m50nu/Ba8iaie5l7ZD7BtNzpPd+CewbTc6T3fgteRNQ7mXtg1VsTj0lYysd7N3zG5WnM3LbXe232ipj5M2l50nu/BbCivMrPFUv35Y98mbS86T3fgnyZtLzpPd+C2FFPcy9mmPfJm0vOk934J8mbS86T3fgthRO5l7NMF2h2Fx2tMZmFNmidmY5rmtc3dxA3XAP3LbsGbKIIhUFpmEbRKW+UusMxHS67EVbbfILxrA/u393bvMpyZvLmtpfpdeyKBguBbC47SSzTRezGWckyPe5ribuLjYkaXJufQKc9g2m50nu/Ba8ijUWmeU8VkPsG03Ok934J7BtNzpPd+C15E1E9zL2yH2DabnSe78E9g2m50nu/Ba8iah3MvbCG7F4+Kw1n9m74syE5m5baDy26KW+TNpedJ7vwWworzKz6lUv35Y98mbS86T3fgnyZtLzpPd+C2FFPcy9mmPfJm0vOk934J8mbS86T3fgthRO5l7NMFxbYXHqmeGd/szZYSCx7HhpFjcXsNQDw6nmtctiHOm/c9TyKtu/IIigsaxEkyMYXNbE3NM5ljJuzCNnJxbqTvAItqQRAmJaljfM9rb7ruA/mvQG6peydbQV0Jmpo2vbmLHGSMF+YAeYuuToQbk8V47O4zT1Ekww/Mx0DssjcuWnkNyMtr2ubGzm2I0Oo0M6Rte0XPh9Y2aNsjbgHeDvaQSHNPUOBB6groUJERRm0eISU9O+aONsvdtL3NL8nha0ucQcpubDcgk0Ubs9XyTwMlkjEReA4ND8/hIBaSbDW3Bd/etvluM1r2uL+tkH7RfkSC5bcXGpF9R9ygtstoTQwxyNi750kzIGtzhuryQDcjmgn0VWotqpBUxU1ZSupnzh3cuErJI3lgBc27dWusb6hWlAREQERR2LVrmFkcdu9kvluLhrRbNI4XFwLgW4lzUHdLK1ou5waOZIA/ikcocLtIcOYII/gqFtRjlDhzmGsbJK+QEiR0fenQgG5OjNTuAA6Lo2Zr6SvY6aka+AscG52xiJ17XGm57bHc4EKdI2vCKPwmuMmZklhLGQHgbiDq17QdzXC+nAgjWykFCRERBXMKxeX5QqqSYggMZUUxtYmM+F7TpqWyaX5OavtDi0k2IzwsIEFNEwP01dK+7rA8MrALj7QUft8TTSUuIMY5/s8hjmDGlzjFILGw42kDD/Hgu3s+oXMpBLKLTVT3VUoO8OkOYN/ZZlbbgGgcEFlREQEREBERARFy4lWiGMvIJ3Na0b3ucQ1rR1LiByG86IOlzrb9F5w1DH+VzXejgf5KhbV7RUtE6L5RzyyS3cxrY88TbEDK1l7aXGpuT/AeGCbWYVWzCCMCKb6AdCYXnT6Dm7jbhcFTpG2koonD6pzJBDI7PmBMTz5iB5mP4Fw3g8R1BJllCRERBXMZxaWnrqRhI9mqQ+I+HVsoGePxfaaHC3ML7juLStrKOlhIBlc+WYkA5Yo268dMzy1oPU8l87QMLdUUUnd/9aK08B4iSM52W9SLfeo3YWY1k9RiDmOYHhlPCHtLXBjG53mxF7GV7h+yguqIiAiIgKv4Jq2UnVxqZ89+NpXNbf8A+MMHoArAoStiMEr5QCYpbGWwJLHBob3lhqWloaDbdlB3XImIrFIsW+Q6rFqa5aJYzLS77BxvktyIDrX4mMLQex/AvZMNizC0k/5Z+mvitkB46NA05kr22o2Eo8Vkjnke8ljbAwvZleL3Ga7XX+4jQqxS1jW2ihAfJYBsbTo0bgXkeRg5nfawudFZD12f81SB5RUG33xxOd7xJ9SVT62CTvH2psaIzu1ZXtDD4jqwe0CzeQsLCyvuFUQhjDL5jcue76znEue7pdxJtw3LrVFle2MY4RvzR1kXi3Vc4ledN7CHus3pfeura/8A7Cr/ANNN/wATlLrhxfCIKpnd1ETZmXzZXi4uNxQeWy//AGdN/kR/7AoDtGYGtgmiOWubKG0mUAukJ88ThxiLblx4WvvVlwnCYaWPu6eNsTLl2VgsLneV6Ow+MytmLAZWtLGvI8TWkgkDlewQVrs27t9O+bMX1Mkjva3PaBI2VuhiIucrWbmtva2vElcfa+HGlpgwhrjX0+UkXAOY2JFxcX4XCuFPh0TJJJWMa2SW3eOAsX5RZubmQNLpiGHRThrZWNkDXiRocL2c3yuHUIKPG2VmKwDE5GSEMd7BJHH3cJe4ASte0ucRLa2XxEEXtqtCXJiWGxVDO7mjbIy4dZwuAQbgjkRzXUAg+oiICgna1st+EEWX0L5s1vUgX9Ap1ReLUbszJoxmewFpb9djrEtF9MwIBF+RGl1MKo/beP8A+TL+vH/yBWDYRtsNotP/AEsP/G1R202zFNi4ZnnnaGXBjikDNbg2lY9hIcLbiBZdWz2DQYXEYmzzShzhkbK8SSaNsI4mtaDaw3AKyqXg0rhbjTOz/dI3u7/ik/iufbNji2PLHWy6nSjnERGn0yZGXHLepLCKNzS+WQWklyjLe+Rrb5GXGhPicT1ceFlJKtWZ1hkMnfR3psYaM7bmSua6MeIavb35u3mLG4votFRFAjaySqzERxwOZpYvmka46a3AiIGvUr1oH1BJ75kTRbTu5XvP3h0bbLP9pWUb8ae2umbFEKGMsz1Bhbm76QGxzNubKb7N5HFtUGySS0gntSSSuc5zmZW5sr3avjD7hrjfTiUFyREQEREBERAUNj5/K0o4d8f3iKSymVx4rRd9HlByvBD2O+q5pu0kcRwI4gkIMa7bnOFdhZY0PeHktaTYOPeRWBPAErmwyR+JY9GKxkdHLRi4hbculLTmFnaX4O9OavuObO01fUU76h0kNRSuzNiD2gHxNdfxNOdl2izmnobG4H72v2PpaqWKpmlfTSwatljkYw6G4zF7SDY7vUqyqaxfzUxHmFSzL97Xh/uFy69p2k0z8rJ5D4fDTSCOY+IeVxc23XXddeOHwGaRkzgQyMHusws55IymUiwyjKSANPM42Gim1FTGYmCX/wBrjn/2DP8A9C0ijH5Nmjh4Ro83cNPpG+p5leyKEuPEHzi3csifvzd5I5lt1rZY3X48l4UslXmAkjp2s+kWTyOcNOAMQB16hdWI0LJ43RytzMO8XI3a8FWOyela3DKd4BzSxh8ji4kuduublBcEREBERAREQR82CU7nFzoIy47zkFz68100lJHE3LGxrG8mtAH8F7ogIiICIiAiIgIiICIiAiIgIiIOOrwuGUgyRMeRuLmgn96+0eGQxEmOJjCd5a0An711ogIiICIiCqvwBz8Vlnkja+B9EyEF2U3cJXucMu/ynevuy2FVFFK+m/6tFbNTPLhng5wOubuaPou1IGhVpRAREQEREBERAREQeFZRRyjLIxsg5OaCP4rngwWnY4ObDGHDccguPQ8F3ogIiICIiDmxGZ7Iy6OIzPG5ge1pP3u0Cguzujnp6GKnqIe6fC0M/wCox4f9oZTp6FWZEBERARE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8676" name="AutoShape 4" descr="data:image/jpeg;base64,/9j/4AAQSkZJRgABAQAAAQABAAD/2wCEAAkGBxQSEhUUExQWExUWFhwWFhcXExcaFxcgIBgYGhoYGBwbHCgiGx0oHCAdIzEhJSkrLi4uGh8zODMsNystLisBCgoKDg0OGhAQGy0kICQsLCwsLCw0LCwsLDQsLCwsLCwsLCwsKywsLCwsLCwsLCwsLCwsLCwsLCwsLCwsLCwsLP/AABEIAIwBaQMBIgACEQEDEQH/xAAcAAEAAwEBAQEBAAAAAAAAAAAABQYHBAMBAgj/xABJEAABAwIDBQUDBwkHAwUBAAABAAIDBBEFEiEGMUFRYQcTIjJxFKLRFRZCUmKBkiM2VXKCkaGxwSQ1Q3N0srMzNPBEVIOV1CX/xAAZAQEAAwEBAAAAAAAAAAAAAAAAAQIDBAX/xAAkEQEBAAIBBAMAAwEBAAAAAAAAAQIRAxITMVEEITJBYZFCIv/aAAwDAQACEQMRAD8A3FERAREQF8Jsvqzftj2ofFGygpbmqrCIwG72MccpPQu8o6ZjwQUfbHa6vrKuWqw8u9lw4jVpdkk1Ac5wHnB104MF9Lratlcejr6WKpi3Pbq29yx30mHqDoq5shR0WHUbaQzROdY9+cwOdzh483IcAOQCpmytcMExR1NnDsPrXZqd4cHNY69gCeFiQw/sErLDk6rpOm2IiLVAiIgIiICIiAiIgIiIC/E0oY0ucQ1rQSSdwA1JK/ayvthx6SZ8WD0hvPUkd6R9Fm+xPC4BcfsjrqFNxjbXEJqqTFaYPNFSyiEMzEMew3uXDjfQk28OZm+y3nBsUjqoI54TmjkaHNPrwPIg6H0UZguy8FPRNogwOi7sseD/AIlx43O6k3PTgs87Pax+D4jJhFQ8mGY95SPd1vYdM1rW3ZmnmsuPlmVsTY2NERaoEREBERAREQEREBERAXPiFayCJ8srgxkbS5zjuAAuV0LI+1HE5MRrIsGpXWuQ+reNzWixyn0HiI5lo5qLdCpw7b4gKoYy5sgoHT+zmO5yiP8AV3XH1/rgjov6CoqpksbJI3B7HtDmuBuCCLghQ82zNO6iNDktB3fdgcQLaOv9a+t+aoXZTi8lDVS4LVu8UZLqVx3PafEWj1HiH7Q4LPj5evabGtoiLVAiIgIiICIiAiIgj8exeOjp5KiY2ZG0uPM8mjmSdB6rGtjKMVbqnHcRzFni7uNoLg1g0cbDUsAu23EB5Oh1kduap2N4mzC4HH2and3lU9vMaEX3aXyj7RPJXzZ+hjFJ3Aa0RjvYiy2ls72ltjwskst0V67PYvT1VO2amI7k3A8OQNykggtt4bW/dZU7F8ModoKeU0xLZInWbMIywZ7aB27OLbzwBFlQ6PaA4TS4rh7nESNflp7nU5zlcRpwZZ3Vaz2Z4H7Hh0EZFnuaJZBxDn+Kx6gWH3K/lV49ke1jqyndBUaVdKe6lBIu4DQP9dCD1HVX1YZtRSyYbVtxqmBdG6eSOpYNxb3hYD6OAA/WDTxW1YZXsqIo5onZo5Gh7TzBF/8AwLOWXws6URFIIiICIiAiIgIiIIXbDaFmH0ktTJY5G+Bt7Z3nysvwuePAXKzjs8pxSwTY3iRIlqSDmyE92xzg1psLkBxsByGXmufFn/ODFxTtJNBQnNKRukdexHXMQWg8g4jetTxzCWVNLLTOADJIzHblpYW5WNv3Ln5s/wDn/UyP1TYxDJTCqa8GEx97n+za5Nt+nJUTbahhxyg9poXF01O4ugflLS4ts5zGk236WO7MFnUe1b4cFnw039pbUmmDdb5CXF2/7TXNsN2ZvNbvshgooqOCnH+GwB3Vx1efxErG49H3/afKM7MNrvlGja5+lRF+TnbxzDc63Jw16G44K4LGdqYXYFirMRiB9jqnZKlgGjXHUkAcdM465hxstip5mva17CHNcA5rgbggi4I6WXZjlMpuKvRERWBERAREQEREBEXx7gASTYDUk7ggrXaHtW3DaN85sZD4IWE+Z53fcPMegVK2Ep4sIoziGIuc2orX3e9zHOc3Nme1hsLtJsXHrYcAuPDgdoMXNQdcPojljHCR+8H7zZx+yGjitD27wP22gnp7Xc5l2frN8TP4gLn5s5vp/wBTEhXYvDDTmpe8CFrBIX6kZTaxFt97j96zztGw0YhSQ4rh5PfU95I3hpDpGNcQ4AbzYguHMX5qiTbUurMIocNYfy8lQKd4tqGNLchOvHM3U/UdyX9BYXQNghjhYPBGxrAOgFljZ2/v+U+UbsFtQzEqOOdtg+2WVoPkeAMw9OI6EKxLFpT83sXz7sPrj4vqxOv/AAyk3/Vcd9ltDTfUahduOUym4q+oiKQREQEREBUvtU2u+TqM93rUTHu4GjU3O99vsj+JaFbqupZEx0kjgxjGlznE2DQBck/cv5/NDV4/WSV8Uop4oXhlMXtJsG6+Ec9cxPN1uCi1Mxtuo03sr2S+T6QGQXqZ7STuOrrm5DCeOW+vUuU7UxOge6RrS+N5zSNaLuY6wGdo4tIGoGt9Re5WcfNXGv0ufwn4J81ca/S5/CfgueY5TLq207WXpJY/sbhtfVisfUgObkD2NkiDXlh/xA4ZgbWaRpoArgK/v/BTEPvoZRrGzgSHbnu5AX132CxbaakxOnqqWCSv719QSGvMYOSxA1u2/HgrH82cZ/Sx/CfguqTkzn/mMrOm6rUqnBopKZ1K9uaJzO7IOpItvv8AWvrfffVZt2Y4jJhldLg1SbtuZKR53OB1yj9YXPRwcFzfNnGf0sfwn4KD2n2ExJ7RUyVvtMtOM8YDSHixDvCedxf7lTj+Ny4eS2P6DRVbs42sbidGya4ErfBM36rwN9uR3j16K0qwIiICIiAiIgLPu2Dat9LTtpqe5q6o93GB5mtOjnDqfKOpvwV1xfEo6aGSeV2WONpe49BwHMncBxJCwTC8Er8YqH4qycUpMhEBc0kta27QGcgNR1OZRbpOONyuo1zs92VbhtGyEWMh8czh9J5GuvIbh6KzLIfmrjX6XP4T8E+auNfpc/hPwXJeK27ta9vP0stR2X0j8R+UC6TP3gl7vw93mAGvlv5hm371eV/PldLi8WIx0BxJ5dIwPD7eEebS1r/R/irD82cZ/Sx/CfgtJ8Xkzm59s7dXVahtFgsdbTyU8ouyRtt2rTva4dQbFUDshxuWnlmwes0lpyTA6/nZxA6AWcOhI0so75s4z+lj+E/BV/abZDEoCMQdWComprPBDSH5Wm59QBe45XW3H8bkw8+FbZX9DooPYzaSPEaSOojt4hZ7eLHjzNP8/QgqcVgREQEREBERAWY9se0clo8MpPFU1hyusfIwm2vLNrrwa1yvW0uOR0NNJUSmzY23txcdzWjqTosN2e2WxKukdigqhTSzlxaS0l2U6DLybbQdAot1FscbldRtGyGzseH0sdNHuaLudxe4+Zx9T+4ADgplZD81ca/S5/CfgnzVxr9Ln8J+C5Lw2/e2nbz9LNhPZhSU9ea5jpC/O97Yzl7tpfe5aAL6XNhfRXhfz8x2LnEXUHym7M2PvM9vDuBta1+Kn/mzjP6WP4T8FpPi8mf35Z26uq0XbXZpmI0klO+wJF43EeR48rv6HoSqt2N7TSPZJh1XcVVIS2zt7mA2B65TpfiC0qD+bOM/pY/hPwVcx3Z7EMOlbipqBVSROb3hDSHFvlObTVpByn1W3H8fkwl34Vtlf0UijdncajraaOohN2SNv1adzmnqDcH0UkrAiIgIigNuNpo8OpJKh9iR4Y2387zfK0fzPQFBQ+2DHJKmaLB6Q+OUg1DhuY3Qhp6W8R6ADW6t+CYVHSQRwRCzI22HXiXHqTc/eqd2V4A9rH19Td1TVnPdw1a0nMPTNv8ATKFd8Qie+J7Y3909zCGPyh2QkaOsd9jrZZ5Xbt4cOmbdCLKNjq3EZ8Rnp5K8uZSP8f5CP8qA/KRpYsv6lauq2aa45dU2zPtH/vXCv1nf7mLRFnfaP/euFfrO/wBzFoi9D4v5cHP+6Isthrq+rxCsgir/AGaOA3beGNwtyuQCPXVSvZdtJUVRqYqhzZe4eGtmaAA+5cDu0O64twK2nJLdMdI+eU4DirahotQ1hyzAbmOuST0sTmHQuHBbjG8OAINwRcEbiOBVH2lwVlbTSQSbnjwutfK76Lh6FQ/YztG8CTC6o2qKW4jufOwHcOeW4t9kjkuXm4+m7i0rUkRFikREQERVPtL2vbhlG6QEGZ92QN5uI81uTRqfuHFBR+03En4pXx4TTn8kwiSreOFtcv7I/e5w5K5UZEbWwUsJe2MBmhDYmW0s553nmGhx5hVPYPZt9HTNzk+110g7x7tXsBBe4XOpcGB5ufpOVy2npp20hFFIynfGMwLm5hla0ktAtvKiTqbdV45qea+ukqW6vp2uHHuZs7h1yvYy/wBxJ6FdFNUNkbmabi9joQQRvBB1B6FUfshxqvrw6oqJ2Oha50Rj7sB2bKxwdcDdYq54szupY5RoHuEUvW4Pdv8AUOs30f0TLCa3FuPnvVrJmuP/AJzUv+QP5SrTFmeP/nNS/wCQP5SrTAuz4v4Yc37ovjhfQ6grI8BxLEa2ata3EfZ207zbNDGW2zPAubCwAbv1Vm7K9pZ62CX2izjE8MEoAAk0udBpcaHT6wWuPJLdM9IzBKo4FivdHSgrT4TwifuH7jofsuB4WW4LO9tdnG19K+E2D/NE63lcN33HcehXzsc2sdUwOo6gkVVJ+TeHeZzQcocb7yPKT6HiuTmw6atK0VERZJEREBEVF7W9rjQ0vdwm9VU3jhA8wvoXgdL2HUhBTtsaw43ijaCMk0dI7NUOB0e4aEAjr4B+2eC0qGIMaGtAa1oAaBuAAsAPuVa7PNmPYKRrHazSeOZ3Nx+j6NGnU3PFSu0dPNJTvFPN7PJ5hJkD7AakZTpqNFlbuu7iw6Md/wApNFmnZFiVbWtfUVFWZI2OdF3JiYLnKxwfmaBztay0tRZppjl1TbMIfzmk/wBN/Rq0CoqcpDQ0ve7ysbbMbbzqQABxJICz+H85pP8ATf0atAwUZoZp/pSGQNPFrGFzGAeti/1d0C7uLPp43ncv7oKCqOuaCP7OV7/eu3+S8KtrgDHUxtMb/Bnabxm+mV4IBYT941Gt9Fj2ztQ+eiqZ58aqaeaJzxHGax3jswOb4S/MbuOW4WodlWJVFbhodWDOXPfGHOGssdm2ceepcL8cqic2W1NK1sFXuwfEn4dM4+y1Jz0zjua4nQX6+U9Q08ddqWR7X7NGuo3xg/2ilkeIn8XZCcoJ+0zL+1Yqy9lG2HyjSWkNqmC0c7T5idwfb7VjfqCqcmOrueKmLuiIs0vhKxHEZzj+LZd+H0R3/Rldx9bn3W9VaO2Tal0ELKGmJNVWeBuXe1hOUnoXeUH9Y8F2bF7OsoKVkDbF3mkd9dx3n04DoAq5XTbhw6r/AEnAF4V9T3UT5Mrn5Gl2Vou51hezRxJXQizdzH9hq6WPFKqZ9JUtZVyEMJiIyZpM138hZbAiJbtTDHpmmZ9o/wDeuFfrO/3MWiLO+0f+9cK/Wd/uYtEXofF/Lh5/3WRQbFNrcRxEVEcjWnWGSzgA4/SHB3obqa7LnzUveUFRA5hjc4xyiMhkgvfVw0JtqDy03haGi2nHJdxjsWe9pmFSQvixWl0npiDJ9pm65HGwJB+yTyWhL8yMDgWuAIIsQdxB3hWzxmU0JLZXHo6+liqYvLI25HFjvpMPUHRSyxHZGtOCYo6jkP8AY6x2aAk6RuJsL33fUP7BW3LzrLLqriIigfiaUNaXOIDWgkk7gBqSViWFudjuKurJB/YqR2SnadzyDcE35+Y/shTXbLtA+R0eE0pvPUkd7Y+Vm/KSN1wLn7IPAqy7OYNHR08dPGPCxtieLj9Jx6k6quV024cOq7r94ocroJT5Ypbv6Ncx8ZcegLgT0BXttdibaelkc5kj8zTGBEwvddzXAaDh1XQ9oIIIuDoQdxXLFJNBYNb38Y0AL8srRyBd4Xj9YtPUphlJ9Vpz8Vt6ooPYPVGGGSllhmjkdK6YF0Lmsy5I2+Y8bg6LQtoHZjDEN7pWvPRsZEhd+IMb+0vjsWmdoyme085pI2sHX8m57j6WF+YSmpiCXvdnkdoXWsAODWj6Lf8Aw3Vss5rUZcfDlct1mmP/AJzUv+QP5SrTAszx/wDOal/yB/KVaYuv4v4Z837rE8A2D9skxETxvifnvTyODmgEvkJNtzgbNvv0OiuPZbVysiNHUU7oZICQ12QhkgvYnMNC4c+IsVe0WmPFMbuKbFm+31JJh9VFi9K25aQ2pZwe06XPQjwk8DlK0heNZSslY6ORocx7S1zTuIOhCtnh1TSIn8GxOOqgjnhdmjkaHNPrwPIjcu1Yv2Z4k7Cq+TCahxMUru8pXu5m9h0zWtbdmaea2hefZq6q4iIoHPX1rII3yyuDI42l73HcABclYxsZE/F8QkxWoaRFGe7pWHha9j1y3vfdmceS7+1nF5K+qjweldYkh9U8ahoGoabcAPERzyhXjC8Pjp4mQxDKyNoa0enE9TvVcq34OPd3XUovaTEfZ6d8ndyS/RyRtzPObS4HIbypRFm7KyvsUklgY+llp5o3Pe6YPdGRGBljblJP0rgrVERLdowx6ZpmEP5zSf6b+jVoGCaQzQfSYZC0fWa8uewj95b6tKz+H85pP9N/Rq0Cop8xDmuLHt8r27xzBB0c08QenEAru4sOrjedy/usz2X7LnT4dUx1UHs9UZi+CR1swGRtgS0nwE3BH3q89ndbVtpO7xCF0D4BYSHLkewDQ+EmzhuPPQqTFfVt0yU8n2jJJGfvaGP/AJr8PjklIM7mkA3EbAQy/AuJN32O69huNrgKJw5bU2/GFNOVz3CxlkfLY7wHO8IPUMyg9bqgbSh+D4lHiUIPs8zslWwbtTqbcz5gfrN666YuPGMNZUwyQyi7JGlp6ciOoOo9F058cuOkbWyjqmSxtkjcHMe0Oa4biCLgr2WRdkOOPpJ5cHqneKMl1M47nN8xYL9PEP2hwWurz7NLsQxPYnGjictdH7O55c4RF7wQ1nlblDh4Tk0+881I+wbTc6T3fgteRRpaZWeKyH2DabnSe78E9g2m50nu/Ba8iaie5l7ZD7BtNzpPd+CewbTc6T3fgteRNQ7mXthOLbG4/UzwTyezGSAkxkOaAL2OotruUr8mbS86T3fgthRWxyuPhS/f3WPfJm0vOk934J8mbS86T3fgthRW7mXs0x75M2l50nu/BPkzaXnSe78FsKJ3MvZpg+0uxGO18bY6gUrg12ZpDmhwNrGxA3H+gWw7JwVEdHCyrLXTtYGvc03BtoDfibWv1updFW23yC+O3ab19RQMIo9h8dhq5qtvsrp5Scz3ODrXO5lxoLWHoFM+wbTc6T3fgteRRqLTPKeKyH2DabnSe78E9g2m50nu/Ba8iaie5l7ZD7BtNzpPd+CewbTc6T3fgteRNQ7mXtg1VsTj0lYysd7N3zG5WnM3LbXe232ipj5M2l50nu/BbCivMrPFUv35Y98mbS86T3fgnyZtLzpPd+C2FFPcy9mmPfJm0vOk934J8mbS86T3fgthRO5l7NMF2h2Fx2tMZmFNmidmY5rmtc3dxA3XAP3LbsGbKIIhUFpmEbRKW+UusMxHS67EVbbfILxrA/u393bvMpyZvLmtpfpdeyKBguBbC47SSzTRezGWckyPe5ribuLjYkaXJufQKc9g2m50nu/Ba8ijUWmeU8VkPsG03Ok934J7BtNzpPd+C15E1E9zL2yH2DabnSe78E9g2m50nu/Ba8iah3MvbCG7F4+Kw1n9m74syE5m5baDy26KW+TNpedJ7vwWworzKz6lUv35Y98mbS86T3fgnyZtLzpPd+C2FFPcy9mmPfJm0vOk934J8mbS86T3fgthRO5l7NMFxbYXHqmeGd/szZYSCx7HhpFjcXsNQDw6nmtctiHOm/c9TyKtu/IIigsaxEkyMYXNbE3NM5ljJuzCNnJxbqTvAItqQRAmJaljfM9rb7ruA/mvQG6peydbQV0Jmpo2vbmLHGSMF+YAeYuuToQbk8V47O4zT1Ekww/Mx0DssjcuWnkNyMtr2ubGzm2I0Oo0M6Rte0XPh9Y2aNsjbgHeDvaQSHNPUOBB6groUJERRm0eISU9O+aONsvdtL3NL8nha0ucQcpubDcgk0Ubs9XyTwMlkjEReA4ND8/hIBaSbDW3Bd/etvluM1r2uL+tkH7RfkSC5bcXGpF9R9ygtstoTQwxyNi750kzIGtzhuryQDcjmgn0VWotqpBUxU1ZSupnzh3cuErJI3lgBc27dWusb6hWlAREQERR2LVrmFkcdu9kvluLhrRbNI4XFwLgW4lzUHdLK1ou5waOZIA/ikcocLtIcOYII/gqFtRjlDhzmGsbJK+QEiR0fenQgG5OjNTuAA6Lo2Zr6SvY6aka+AscG52xiJ17XGm57bHc4EKdI2vCKPwmuMmZklhLGQHgbiDq17QdzXC+nAgjWykFCRERBXMKxeX5QqqSYggMZUUxtYmM+F7TpqWyaX5OavtDi0k2IzwsIEFNEwP01dK+7rA8MrALj7QUft8TTSUuIMY5/s8hjmDGlzjFILGw42kDD/Hgu3s+oXMpBLKLTVT3VUoO8OkOYN/ZZlbbgGgcEFlREQEREBERARFy4lWiGMvIJ3Na0b3ucQ1rR1LiByG86IOlzrb9F5w1DH+VzXejgf5KhbV7RUtE6L5RzyyS3cxrY88TbEDK1l7aXGpuT/AeGCbWYVWzCCMCKb6AdCYXnT6Dm7jbhcFTpG2koonD6pzJBDI7PmBMTz5iB5mP4Fw3g8R1BJllCRERBXMZxaWnrqRhI9mqQ+I+HVsoGePxfaaHC3ML7juLStrKOlhIBlc+WYkA5Yo268dMzy1oPU8l87QMLdUUUnd/9aK08B4iSM52W9SLfeo3YWY1k9RiDmOYHhlPCHtLXBjG53mxF7GV7h+yguqIiAiIgKv4Jq2UnVxqZ89+NpXNbf8A+MMHoArAoStiMEr5QCYpbGWwJLHBob3lhqWloaDbdlB3XImIrFIsW+Q6rFqa5aJYzLS77BxvktyIDrX4mMLQex/AvZMNizC0k/5Z+mvitkB46NA05kr22o2Eo8Vkjnke8ljbAwvZleL3Ga7XX+4jQqxS1jW2ihAfJYBsbTo0bgXkeRg5nfawudFZD12f81SB5RUG33xxOd7xJ9SVT62CTvH2psaIzu1ZXtDD4jqwe0CzeQsLCyvuFUQhjDL5jcue76znEue7pdxJtw3LrVFle2MY4RvzR1kXi3Vc4ledN7CHus3pfeura/8A7Cr/ANNN/wATlLrhxfCIKpnd1ETZmXzZXi4uNxQeWy//AGdN/kR/7AoDtGYGtgmiOWubKG0mUAukJ88ThxiLblx4WvvVlwnCYaWPu6eNsTLl2VgsLneV6Ow+MytmLAZWtLGvI8TWkgkDlewQVrs27t9O+bMX1Mkjva3PaBI2VuhiIucrWbmtva2vElcfa+HGlpgwhrjX0+UkXAOY2JFxcX4XCuFPh0TJJJWMa2SW3eOAsX5RZubmQNLpiGHRThrZWNkDXiRocL2c3yuHUIKPG2VmKwDE5GSEMd7BJHH3cJe4ASte0ucRLa2XxEEXtqtCXJiWGxVDO7mjbIy4dZwuAQbgjkRzXUAg+oiICgna1st+EEWX0L5s1vUgX9Ap1ReLUbszJoxmewFpb9djrEtF9MwIBF+RGl1MKo/beP8A+TL+vH/yBWDYRtsNotP/AEsP/G1R202zFNi4ZnnnaGXBjikDNbg2lY9hIcLbiBZdWz2DQYXEYmzzShzhkbK8SSaNsI4mtaDaw3AKyqXg0rhbjTOz/dI3u7/ik/iufbNji2PLHWy6nSjnERGn0yZGXHLepLCKNzS+WQWklyjLe+Rrb5GXGhPicT1ceFlJKtWZ1hkMnfR3psYaM7bmSua6MeIavb35u3mLG4votFRFAjaySqzERxwOZpYvmka46a3AiIGvUr1oH1BJ75kTRbTu5XvP3h0bbLP9pWUb8ae2umbFEKGMsz1Bhbm76QGxzNubKb7N5HFtUGySS0gntSSSuc5zmZW5sr3avjD7hrjfTiUFyREQEREBERAUNj5/K0o4d8f3iKSymVx4rRd9HlByvBD2O+q5pu0kcRwI4gkIMa7bnOFdhZY0PeHktaTYOPeRWBPAErmwyR+JY9GKxkdHLRi4hbculLTmFnaX4O9OavuObO01fUU76h0kNRSuzNiD2gHxNdfxNOdl2izmnobG4H72v2PpaqWKpmlfTSwatljkYw6G4zF7SDY7vUqyqaxfzUxHmFSzL97Xh/uFy69p2k0z8rJ5D4fDTSCOY+IeVxc23XXddeOHwGaRkzgQyMHusws55IymUiwyjKSANPM42Gim1FTGYmCX/wBrjn/2DP8A9C0ijH5Nmjh4Ro83cNPpG+p5leyKEuPEHzi3csifvzd5I5lt1rZY3X48l4UslXmAkjp2s+kWTyOcNOAMQB16hdWI0LJ43RytzMO8XI3a8FWOyela3DKd4BzSxh8ji4kuduublBcEREBERAREQR82CU7nFzoIy47zkFz68100lJHE3LGxrG8mtAH8F7ogIiICIiAiIgIiICIiAiIgIiIOOrwuGUgyRMeRuLmgn96+0eGQxEmOJjCd5a0An711ogIiICIiCqvwBz8Vlnkja+B9EyEF2U3cJXucMu/ynevuy2FVFFK+m/6tFbNTPLhng5wOubuaPou1IGhVpRAREQEREBERAREQeFZRRyjLIxsg5OaCP4rngwWnY4ObDGHDccguPQ8F3ogIiICIiDmxGZ7Iy6OIzPG5ge1pP3u0Cguzujnp6GKnqIe6fC0M/wCox4f9oZTp6FWZEBERARE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8678" name="AutoShape 6" descr="data:image/jpeg;base64,/9j/4AAQSkZJRgABAQAAAQABAAD/2wCEAAkGBxQSEhUUExQWExUWFhwWFhcXExcaFxcgIBgYGhoYGBwbHCgiGx0oHCAdIzEhJSkrLi4uGh8zODMsNystLisBCgoKDg0OGhAQGy0kICQsLCwsLCw0LCwsLDQsLCwsLCwsLCwsKywsLCwsLCwsLCwsLCwsLCwsLCwsLCwsLCwsLP/AABEIAIwBaQMBIgACEQEDEQH/xAAcAAEAAwEBAQEBAAAAAAAAAAAABQYHBAMBAgj/xABJEAABAwIDBQUDBwkHAwUBAAABAAIDBBEFEiEGMUFRYQcTIjJxFKLRFRZCUmKBkiM2VXKCkaGxwSQ1Q3N0srMzNPBEVIOV1CX/xAAZAQEAAwEBAAAAAAAAAAAAAAAAAQIDBAX/xAAkEQEBAAIBBAMAAwEBAAAAAAAAAQIRAxITMVEEITJBYZFCIv/aAAwDAQACEQMRAD8A3FERAREQF8Jsvqzftj2ofFGygpbmqrCIwG72MccpPQu8o6ZjwQUfbHa6vrKuWqw8u9lw4jVpdkk1Ac5wHnB104MF9Lratlcejr6WKpi3Pbq29yx30mHqDoq5shR0WHUbaQzROdY9+cwOdzh483IcAOQCpmytcMExR1NnDsPrXZqd4cHNY69gCeFiQw/sErLDk6rpOm2IiLVAiIgIiICIiAiIgIiIC/E0oY0ucQ1rQSSdwA1JK/ayvthx6SZ8WD0hvPUkd6R9Fm+xPC4BcfsjrqFNxjbXEJqqTFaYPNFSyiEMzEMew3uXDjfQk28OZm+y3nBsUjqoI54TmjkaHNPrwPIg6H0UZguy8FPRNogwOi7sseD/AIlx43O6k3PTgs87Pax+D4jJhFQ8mGY95SPd1vYdM1rW3ZmnmsuPlmVsTY2NERaoEREBERAREQEREBERAXPiFayCJ8srgxkbS5zjuAAuV0LI+1HE5MRrIsGpXWuQ+reNzWixyn0HiI5lo5qLdCpw7b4gKoYy5sgoHT+zmO5yiP8AV3XH1/rgjov6CoqpksbJI3B7HtDmuBuCCLghQ82zNO6iNDktB3fdgcQLaOv9a+t+aoXZTi8lDVS4LVu8UZLqVx3PafEWj1HiH7Q4LPj5evabGtoiLVAiIgIiICIiAiIgj8exeOjp5KiY2ZG0uPM8mjmSdB6rGtjKMVbqnHcRzFni7uNoLg1g0cbDUsAu23EB5Oh1kduap2N4mzC4HH2and3lU9vMaEX3aXyj7RPJXzZ+hjFJ3Aa0RjvYiy2ls72ltjwskst0V67PYvT1VO2amI7k3A8OQNykggtt4bW/dZU7F8ModoKeU0xLZInWbMIywZ7aB27OLbzwBFlQ6PaA4TS4rh7nESNflp7nU5zlcRpwZZ3Vaz2Z4H7Hh0EZFnuaJZBxDn+Kx6gWH3K/lV49ke1jqyndBUaVdKe6lBIu4DQP9dCD1HVX1YZtRSyYbVtxqmBdG6eSOpYNxb3hYD6OAA/WDTxW1YZXsqIo5onZo5Gh7TzBF/8AwLOWXws6URFIIiICIiAiIgIiIIXbDaFmH0ktTJY5G+Bt7Z3nysvwuePAXKzjs8pxSwTY3iRIlqSDmyE92xzg1psLkBxsByGXmufFn/ODFxTtJNBQnNKRukdexHXMQWg8g4jetTxzCWVNLLTOADJIzHblpYW5WNv3Ln5s/wDn/UyP1TYxDJTCqa8GEx97n+za5Nt+nJUTbahhxyg9poXF01O4ugflLS4ts5zGk236WO7MFnUe1b4cFnw039pbUmmDdb5CXF2/7TXNsN2ZvNbvshgooqOCnH+GwB3Vx1efxErG49H3/afKM7MNrvlGja5+lRF+TnbxzDc63Jw16G44K4LGdqYXYFirMRiB9jqnZKlgGjXHUkAcdM465hxstip5mva17CHNcA5rgbggi4I6WXZjlMpuKvRERWBERAREQEREBEXx7gASTYDUk7ggrXaHtW3DaN85sZD4IWE+Z53fcPMegVK2Ep4sIoziGIuc2orX3e9zHOc3Nme1hsLtJsXHrYcAuPDgdoMXNQdcPojljHCR+8H7zZx+yGjitD27wP22gnp7Xc5l2frN8TP4gLn5s5vp/wBTEhXYvDDTmpe8CFrBIX6kZTaxFt97j96zztGw0YhSQ4rh5PfU95I3hpDpGNcQ4AbzYguHMX5qiTbUurMIocNYfy8lQKd4tqGNLchOvHM3U/UdyX9BYXQNghjhYPBGxrAOgFljZ2/v+U+UbsFtQzEqOOdtg+2WVoPkeAMw9OI6EKxLFpT83sXz7sPrj4vqxOv/AAyk3/Vcd9ltDTfUahduOUym4q+oiKQREQEREBUvtU2u+TqM93rUTHu4GjU3O99vsj+JaFbqupZEx0kjgxjGlznE2DQBck/cv5/NDV4/WSV8Uop4oXhlMXtJsG6+Ec9cxPN1uCi1Mxtuo03sr2S+T6QGQXqZ7STuOrrm5DCeOW+vUuU7UxOge6RrS+N5zSNaLuY6wGdo4tIGoGt9Re5WcfNXGv0ufwn4J81ca/S5/CfgueY5TLq207WXpJY/sbhtfVisfUgObkD2NkiDXlh/xA4ZgbWaRpoArgK/v/BTEPvoZRrGzgSHbnu5AX132CxbaakxOnqqWCSv719QSGvMYOSxA1u2/HgrH82cZ/Sx/CfguqTkzn/mMrOm6rUqnBopKZ1K9uaJzO7IOpItvv8AWvrfffVZt2Y4jJhldLg1SbtuZKR53OB1yj9YXPRwcFzfNnGf0sfwn4KD2n2ExJ7RUyVvtMtOM8YDSHixDvCedxf7lTj+Ny4eS2P6DRVbs42sbidGya4ErfBM36rwN9uR3j16K0qwIiICIiAiIgLPu2Dat9LTtpqe5q6o93GB5mtOjnDqfKOpvwV1xfEo6aGSeV2WONpe49BwHMncBxJCwTC8Er8YqH4qycUpMhEBc0kta27QGcgNR1OZRbpOONyuo1zs92VbhtGyEWMh8czh9J5GuvIbh6KzLIfmrjX6XP4T8E+auNfpc/hPwXJeK27ta9vP0stR2X0j8R+UC6TP3gl7vw93mAGvlv5hm371eV/PldLi8WIx0BxJ5dIwPD7eEebS1r/R/irD82cZ/Sx/CfgtJ8Xkzm59s7dXVahtFgsdbTyU8ouyRtt2rTva4dQbFUDshxuWnlmwes0lpyTA6/nZxA6AWcOhI0so75s4z+lj+E/BV/abZDEoCMQdWComprPBDSH5Wm59QBe45XW3H8bkw8+FbZX9DooPYzaSPEaSOojt4hZ7eLHjzNP8/QgqcVgREQEREBERAWY9se0clo8MpPFU1hyusfIwm2vLNrrwa1yvW0uOR0NNJUSmzY23txcdzWjqTosN2e2WxKukdigqhTSzlxaS0l2U6DLybbQdAot1FscbldRtGyGzseH0sdNHuaLudxe4+Zx9T+4ADgplZD81ca/S5/CfgnzVxr9Ln8J+C5Lw2/e2nbz9LNhPZhSU9ea5jpC/O97Yzl7tpfe5aAL6XNhfRXhfz8x2LnEXUHym7M2PvM9vDuBta1+Kn/mzjP6WP4T8FpPi8mf35Z26uq0XbXZpmI0klO+wJF43EeR48rv6HoSqt2N7TSPZJh1XcVVIS2zt7mA2B65TpfiC0qD+bOM/pY/hPwVcx3Z7EMOlbipqBVSROb3hDSHFvlObTVpByn1W3H8fkwl34Vtlf0UijdncajraaOohN2SNv1adzmnqDcH0UkrAiIgIigNuNpo8OpJKh9iR4Y2387zfK0fzPQFBQ+2DHJKmaLB6Q+OUg1DhuY3Qhp6W8R6ADW6t+CYVHSQRwRCzI22HXiXHqTc/eqd2V4A9rH19Td1TVnPdw1a0nMPTNv8ATKFd8Qie+J7Y3909zCGPyh2QkaOsd9jrZZ5Xbt4cOmbdCLKNjq3EZ8Rnp5K8uZSP8f5CP8qA/KRpYsv6lauq2aa45dU2zPtH/vXCv1nf7mLRFnfaP/euFfrO/wBzFoi9D4v5cHP+6Isthrq+rxCsgir/AGaOA3beGNwtyuQCPXVSvZdtJUVRqYqhzZe4eGtmaAA+5cDu0O64twK2nJLdMdI+eU4DirahotQ1hyzAbmOuST0sTmHQuHBbjG8OAINwRcEbiOBVH2lwVlbTSQSbnjwutfK76Lh6FQ/YztG8CTC6o2qKW4jufOwHcOeW4t9kjkuXm4+m7i0rUkRFikREQERVPtL2vbhlG6QEGZ92QN5uI81uTRqfuHFBR+03En4pXx4TTn8kwiSreOFtcv7I/e5w5K5UZEbWwUsJe2MBmhDYmW0s553nmGhx5hVPYPZt9HTNzk+110g7x7tXsBBe4XOpcGB5ufpOVy2npp20hFFIynfGMwLm5hla0ktAtvKiTqbdV45qea+ukqW6vp2uHHuZs7h1yvYy/wBxJ6FdFNUNkbmabi9joQQRvBB1B6FUfshxqvrw6oqJ2Oha50Rj7sB2bKxwdcDdYq54szupY5RoHuEUvW4Pdv8AUOs30f0TLCa3FuPnvVrJmuP/AJzUv+QP5SrTFmeP/nNS/wCQP5SrTAuz4v4Yc37ovjhfQ6grI8BxLEa2ata3EfZ207zbNDGW2zPAubCwAbv1Vm7K9pZ62CX2izjE8MEoAAk0udBpcaHT6wWuPJLdM9IzBKo4FivdHSgrT4TwifuH7jofsuB4WW4LO9tdnG19K+E2D/NE63lcN33HcehXzsc2sdUwOo6gkVVJ+TeHeZzQcocb7yPKT6HiuTmw6atK0VERZJEREBEVF7W9rjQ0vdwm9VU3jhA8wvoXgdL2HUhBTtsaw43ijaCMk0dI7NUOB0e4aEAjr4B+2eC0qGIMaGtAa1oAaBuAAsAPuVa7PNmPYKRrHazSeOZ3Nx+j6NGnU3PFSu0dPNJTvFPN7PJ5hJkD7AakZTpqNFlbuu7iw6Md/wApNFmnZFiVbWtfUVFWZI2OdF3JiYLnKxwfmaBztay0tRZppjl1TbMIfzmk/wBN/Rq0CoqcpDQ0ve7ysbbMbbzqQABxJICz+H85pP8ATf0atAwUZoZp/pSGQNPFrGFzGAeti/1d0C7uLPp43ncv7oKCqOuaCP7OV7/eu3+S8KtrgDHUxtMb/Bnabxm+mV4IBYT941Gt9Fj2ztQ+eiqZ58aqaeaJzxHGax3jswOb4S/MbuOW4WodlWJVFbhodWDOXPfGHOGssdm2ceepcL8cqic2W1NK1sFXuwfEn4dM4+y1Jz0zjua4nQX6+U9Q08ddqWR7X7NGuo3xg/2ilkeIn8XZCcoJ+0zL+1Yqy9lG2HyjSWkNqmC0c7T5idwfb7VjfqCqcmOrueKmLuiIs0vhKxHEZzj+LZd+H0R3/Rldx9bn3W9VaO2Tal0ELKGmJNVWeBuXe1hOUnoXeUH9Y8F2bF7OsoKVkDbF3mkd9dx3n04DoAq5XTbhw6r/AEnAF4V9T3UT5Mrn5Gl2Vou51hezRxJXQizdzH9hq6WPFKqZ9JUtZVyEMJiIyZpM138hZbAiJbtTDHpmmZ9o/wDeuFfrO/3MWiLO+0f+9cK/Wd/uYtEXofF/Lh5/3WRQbFNrcRxEVEcjWnWGSzgA4/SHB3obqa7LnzUveUFRA5hjc4xyiMhkgvfVw0JtqDy03haGi2nHJdxjsWe9pmFSQvixWl0npiDJ9pm65HGwJB+yTyWhL8yMDgWuAIIsQdxB3hWzxmU0JLZXHo6+liqYvLI25HFjvpMPUHRSyxHZGtOCYo6jkP8AY6x2aAk6RuJsL33fUP7BW3LzrLLqriIigfiaUNaXOIDWgkk7gBqSViWFudjuKurJB/YqR2SnadzyDcE35+Y/shTXbLtA+R0eE0pvPUkd7Y+Vm/KSN1wLn7IPAqy7OYNHR08dPGPCxtieLj9Jx6k6quV024cOq7r94ocroJT5Ypbv6Ncx8ZcegLgT0BXttdibaelkc5kj8zTGBEwvddzXAaDh1XQ9oIIIuDoQdxXLFJNBYNb38Y0AL8srRyBd4Xj9YtPUphlJ9Vpz8Vt6ooPYPVGGGSllhmjkdK6YF0Lmsy5I2+Y8bg6LQtoHZjDEN7pWvPRsZEhd+IMb+0vjsWmdoyme085pI2sHX8m57j6WF+YSmpiCXvdnkdoXWsAODWj6Lf8Aw3Vss5rUZcfDlct1mmP/AJzUv+QP5SrTAszx/wDOal/yB/KVaYuv4v4Z837rE8A2D9skxETxvifnvTyODmgEvkJNtzgbNvv0OiuPZbVysiNHUU7oZICQ12QhkgvYnMNC4c+IsVe0WmPFMbuKbFm+31JJh9VFi9K25aQ2pZwe06XPQjwk8DlK0heNZSslY6ORocx7S1zTuIOhCtnh1TSIn8GxOOqgjnhdmjkaHNPrwPIjcu1Yv2Z4k7Cq+TCahxMUru8pXu5m9h0zWtbdmaea2hefZq6q4iIoHPX1rII3yyuDI42l73HcABclYxsZE/F8QkxWoaRFGe7pWHha9j1y3vfdmceS7+1nF5K+qjweldYkh9U8ahoGoabcAPERzyhXjC8Pjp4mQxDKyNoa0enE9TvVcq34OPd3XUovaTEfZ6d8ndyS/RyRtzPObS4HIbypRFm7KyvsUklgY+llp5o3Pe6YPdGRGBljblJP0rgrVERLdowx6ZpmEP5zSf6b+jVoGCaQzQfSYZC0fWa8uewj95b6tKz+H85pP9N/Rq0Cop8xDmuLHt8r27xzBB0c08QenEAru4sOrjedy/usz2X7LnT4dUx1UHs9UZi+CR1swGRtgS0nwE3BH3q89ndbVtpO7xCF0D4BYSHLkewDQ+EmzhuPPQqTFfVt0yU8n2jJJGfvaGP/AJr8PjklIM7mkA3EbAQy/AuJN32O69huNrgKJw5bU2/GFNOVz3CxlkfLY7wHO8IPUMyg9bqgbSh+D4lHiUIPs8zslWwbtTqbcz5gfrN666YuPGMNZUwyQyi7JGlp6ciOoOo9F058cuOkbWyjqmSxtkjcHMe0Oa4biCLgr2WRdkOOPpJ5cHqneKMl1M47nN8xYL9PEP2hwWurz7NLsQxPYnGjictdH7O55c4RF7wQ1nlblDh4Tk0+881I+wbTc6T3fgteRRpaZWeKyH2DabnSe78E9g2m50nu/Ba8iaie5l7ZD7BtNzpPd+CewbTc6T3fgteRNQ7mXthOLbG4/UzwTyezGSAkxkOaAL2OotruUr8mbS86T3fgthRWxyuPhS/f3WPfJm0vOk934J8mbS86T3fgthRW7mXs0x75M2l50nu/BPkzaXnSe78FsKJ3MvZpg+0uxGO18bY6gUrg12ZpDmhwNrGxA3H+gWw7JwVEdHCyrLXTtYGvc03BtoDfibWv1updFW23yC+O3ab19RQMIo9h8dhq5qtvsrp5Scz3ODrXO5lxoLWHoFM+wbTc6T3fgteRRqLTPKeKyH2DabnSe78E9g2m50nu/Ba8iaie5l7ZD7BtNzpPd+CewbTc6T3fgteRNQ7mXtg1VsTj0lYysd7N3zG5WnM3LbXe232ipj5M2l50nu/BbCivMrPFUv35Y98mbS86T3fgnyZtLzpPd+C2FFPcy9mmPfJm0vOk934J8mbS86T3fgthRO5l7NMF2h2Fx2tMZmFNmidmY5rmtc3dxA3XAP3LbsGbKIIhUFpmEbRKW+UusMxHS67EVbbfILxrA/u393bvMpyZvLmtpfpdeyKBguBbC47SSzTRezGWckyPe5ribuLjYkaXJufQKc9g2m50nu/Ba8ijUWmeU8VkPsG03Ok934J7BtNzpPd+C15E1E9zL2yH2DabnSe78E9g2m50nu/Ba8iah3MvbCG7F4+Kw1n9m74syE5m5baDy26KW+TNpedJ7vwWworzKz6lUv35Y98mbS86T3fgnyZtLzpPd+C2FFPcy9mmPfJm0vOk934J8mbS86T3fgthRO5l7NMFxbYXHqmeGd/szZYSCx7HhpFjcXsNQDw6nmtctiHOm/c9TyKtu/IIigsaxEkyMYXNbE3NM5ljJuzCNnJxbqTvAItqQRAmJaljfM9rb7ruA/mvQG6peydbQV0Jmpo2vbmLHGSMF+YAeYuuToQbk8V47O4zT1Ekww/Mx0DssjcuWnkNyMtr2ubGzm2I0Oo0M6Rte0XPh9Y2aNsjbgHeDvaQSHNPUOBB6groUJERRm0eISU9O+aONsvdtL3NL8nha0ucQcpubDcgk0Ubs9XyTwMlkjEReA4ND8/hIBaSbDW3Bd/etvluM1r2uL+tkH7RfkSC5bcXGpF9R9ygtstoTQwxyNi750kzIGtzhuryQDcjmgn0VWotqpBUxU1ZSupnzh3cuErJI3lgBc27dWusb6hWlAREQERR2LVrmFkcdu9kvluLhrRbNI4XFwLgW4lzUHdLK1ou5waOZIA/ikcocLtIcOYII/gqFtRjlDhzmGsbJK+QEiR0fenQgG5OjNTuAA6Lo2Zr6SvY6aka+AscG52xiJ17XGm57bHc4EKdI2vCKPwmuMmZklhLGQHgbiDq17QdzXC+nAgjWykFCRERBXMKxeX5QqqSYggMZUUxtYmM+F7TpqWyaX5OavtDi0k2IzwsIEFNEwP01dK+7rA8MrALj7QUft8TTSUuIMY5/s8hjmDGlzjFILGw42kDD/Hgu3s+oXMpBLKLTVT3VUoO8OkOYN/ZZlbbgGgcEFlREQEREBERARFy4lWiGMvIJ3Na0b3ucQ1rR1LiByG86IOlzrb9F5w1DH+VzXejgf5KhbV7RUtE6L5RzyyS3cxrY88TbEDK1l7aXGpuT/AeGCbWYVWzCCMCKb6AdCYXnT6Dm7jbhcFTpG2koonD6pzJBDI7PmBMTz5iB5mP4Fw3g8R1BJllCRERBXMZxaWnrqRhI9mqQ+I+HVsoGePxfaaHC3ML7juLStrKOlhIBlc+WYkA5Yo268dMzy1oPU8l87QMLdUUUnd/9aK08B4iSM52W9SLfeo3YWY1k9RiDmOYHhlPCHtLXBjG53mxF7GV7h+yguqIiAiIgKv4Jq2UnVxqZ89+NpXNbf8A+MMHoArAoStiMEr5QCYpbGWwJLHBob3lhqWloaDbdlB3XImIrFIsW+Q6rFqa5aJYzLS77BxvktyIDrX4mMLQex/AvZMNizC0k/5Z+mvitkB46NA05kr22o2Eo8Vkjnke8ljbAwvZleL3Ga7XX+4jQqxS1jW2ihAfJYBsbTo0bgXkeRg5nfawudFZD12f81SB5RUG33xxOd7xJ9SVT62CTvH2psaIzu1ZXtDD4jqwe0CzeQsLCyvuFUQhjDL5jcue76znEue7pdxJtw3LrVFle2MY4RvzR1kXi3Vc4ledN7CHus3pfeura/8A7Cr/ANNN/wATlLrhxfCIKpnd1ETZmXzZXi4uNxQeWy//AGdN/kR/7AoDtGYGtgmiOWubKG0mUAukJ88ThxiLblx4WvvVlwnCYaWPu6eNsTLl2VgsLneV6Ow+MytmLAZWtLGvI8TWkgkDlewQVrs27t9O+bMX1Mkjva3PaBI2VuhiIucrWbmtva2vElcfa+HGlpgwhrjX0+UkXAOY2JFxcX4XCuFPh0TJJJWMa2SW3eOAsX5RZubmQNLpiGHRThrZWNkDXiRocL2c3yuHUIKPG2VmKwDE5GSEMd7BJHH3cJe4ASte0ucRLa2XxEEXtqtCXJiWGxVDO7mjbIy4dZwuAQbgjkRzXUAg+oiICgna1st+EEWX0L5s1vUgX9Ap1ReLUbszJoxmewFpb9djrEtF9MwIBF+RGl1MKo/beP8A+TL+vH/yBWDYRtsNotP/AEsP/G1R202zFNi4ZnnnaGXBjikDNbg2lY9hIcLbiBZdWz2DQYXEYmzzShzhkbK8SSaNsI4mtaDaw3AKyqXg0rhbjTOz/dI3u7/ik/iufbNji2PLHWy6nSjnERGn0yZGXHLepLCKNzS+WQWklyjLe+Rrb5GXGhPicT1ceFlJKtWZ1hkMnfR3psYaM7bmSua6MeIavb35u3mLG4votFRFAjaySqzERxwOZpYvmka46a3AiIGvUr1oH1BJ75kTRbTu5XvP3h0bbLP9pWUb8ae2umbFEKGMsz1Bhbm76QGxzNubKb7N5HFtUGySS0gntSSSuc5zmZW5sr3avjD7hrjfTiUFyREQEREBERAUNj5/K0o4d8f3iKSymVx4rRd9HlByvBD2O+q5pu0kcRwI4gkIMa7bnOFdhZY0PeHktaTYOPeRWBPAErmwyR+JY9GKxkdHLRi4hbculLTmFnaX4O9OavuObO01fUU76h0kNRSuzNiD2gHxNdfxNOdl2izmnobG4H72v2PpaqWKpmlfTSwatljkYw6G4zF7SDY7vUqyqaxfzUxHmFSzL97Xh/uFy69p2k0z8rJ5D4fDTSCOY+IeVxc23XXddeOHwGaRkzgQyMHusws55IymUiwyjKSANPM42Gim1FTGYmCX/wBrjn/2DP8A9C0ijH5Nmjh4Ro83cNPpG+p5leyKEuPEHzi3csifvzd5I5lt1rZY3X48l4UslXmAkjp2s+kWTyOcNOAMQB16hdWI0LJ43RytzMO8XI3a8FWOyela3DKd4BzSxh8ji4kuduublBcEREBERAREQR82CU7nFzoIy47zkFz68100lJHE3LGxrG8mtAH8F7ogIiICIiAiIgIiICIiAiIgIiIOOrwuGUgyRMeRuLmgn96+0eGQxEmOJjCd5a0An711ogIiICIiCqvwBz8Vlnkja+B9EyEF2U3cJXucMu/ynevuy2FVFFK+m/6tFbNTPLhng5wOubuaPou1IGhVpRAREQEREBERAREQeFZRRyjLIxsg5OaCP4rngwWnY4ObDGHDccguPQ8F3ogIiICIiDmxGZ7Iy6OIzPG5ge1pP3u0Cguzujnp6GKnqIe6fC0M/wCox4f9oZTp6FWZEBERARE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8680" name="AutoShape 8" descr="data:image/jpeg;base64,/9j/4AAQSkZJRgABAQAAAQABAAD/2wCEAAkGBxQSEhUUExQWExUWFhwWFhcXExcaFxcgIBgYGhoYGBwbHCgiGx0oHCAdIzEhJSkrLi4uGh8zODMsNystLisBCgoKDg0OGhAQGy0kICQsLCwsLCw0LCwsLDQsLCwsLCwsLCwsKywsLCwsLCwsLCwsLCwsLCwsLCwsLCwsLCwsLP/AABEIAIwBaQMBIgACEQEDEQH/xAAcAAEAAwEBAQEBAAAAAAAAAAAABQYHBAMBAgj/xABJEAABAwIDBQUDBwkHAwUBAAABAAIDBBEFEiEGMUFRYQcTIjJxFKLRFRZCUmKBkiM2VXKCkaGxwSQ1Q3N0srMzNPBEVIOV1CX/xAAZAQEAAwEBAAAAAAAAAAAAAAAAAQIDBAX/xAAkEQEBAAIBBAMAAwEBAAAAAAAAAQIRAxITMVEEITJBYZFCIv/aAAwDAQACEQMRAD8A3FERAREQF8Jsvqzftj2ofFGygpbmqrCIwG72MccpPQu8o6ZjwQUfbHa6vrKuWqw8u9lw4jVpdkk1Ac5wHnB104MF9Lratlcejr6WKpi3Pbq29yx30mHqDoq5shR0WHUbaQzROdY9+cwOdzh483IcAOQCpmytcMExR1NnDsPrXZqd4cHNY69gCeFiQw/sErLDk6rpOm2IiLVAiIgIiICIiAiIgIiIC/E0oY0ucQ1rQSSdwA1JK/ayvthx6SZ8WD0hvPUkd6R9Fm+xPC4BcfsjrqFNxjbXEJqqTFaYPNFSyiEMzEMew3uXDjfQk28OZm+y3nBsUjqoI54TmjkaHNPrwPIg6H0UZguy8FPRNogwOi7sseD/AIlx43O6k3PTgs87Pax+D4jJhFQ8mGY95SPd1vYdM1rW3ZmnmsuPlmVsTY2NERaoEREBERAREQEREBERAXPiFayCJ8srgxkbS5zjuAAuV0LI+1HE5MRrIsGpXWuQ+reNzWixyn0HiI5lo5qLdCpw7b4gKoYy5sgoHT+zmO5yiP8AV3XH1/rgjov6CoqpksbJI3B7HtDmuBuCCLghQ82zNO6iNDktB3fdgcQLaOv9a+t+aoXZTi8lDVS4LVu8UZLqVx3PafEWj1HiH7Q4LPj5evabGtoiLVAiIgIiICIiAiIgj8exeOjp5KiY2ZG0uPM8mjmSdB6rGtjKMVbqnHcRzFni7uNoLg1g0cbDUsAu23EB5Oh1kduap2N4mzC4HH2and3lU9vMaEX3aXyj7RPJXzZ+hjFJ3Aa0RjvYiy2ls72ltjwskst0V67PYvT1VO2amI7k3A8OQNykggtt4bW/dZU7F8ModoKeU0xLZInWbMIywZ7aB27OLbzwBFlQ6PaA4TS4rh7nESNflp7nU5zlcRpwZZ3Vaz2Z4H7Hh0EZFnuaJZBxDn+Kx6gWH3K/lV49ke1jqyndBUaVdKe6lBIu4DQP9dCD1HVX1YZtRSyYbVtxqmBdG6eSOpYNxb3hYD6OAA/WDTxW1YZXsqIo5onZo5Gh7TzBF/8AwLOWXws6URFIIiICIiAiIgIiIIXbDaFmH0ktTJY5G+Bt7Z3nysvwuePAXKzjs8pxSwTY3iRIlqSDmyE92xzg1psLkBxsByGXmufFn/ODFxTtJNBQnNKRukdexHXMQWg8g4jetTxzCWVNLLTOADJIzHblpYW5WNv3Ln5s/wDn/UyP1TYxDJTCqa8GEx97n+za5Nt+nJUTbahhxyg9poXF01O4ugflLS4ts5zGk236WO7MFnUe1b4cFnw039pbUmmDdb5CXF2/7TXNsN2ZvNbvshgooqOCnH+GwB3Vx1efxErG49H3/afKM7MNrvlGja5+lRF+TnbxzDc63Jw16G44K4LGdqYXYFirMRiB9jqnZKlgGjXHUkAcdM465hxstip5mva17CHNcA5rgbggi4I6WXZjlMpuKvRERWBERAREQEREBEXx7gASTYDUk7ggrXaHtW3DaN85sZD4IWE+Z53fcPMegVK2Ep4sIoziGIuc2orX3e9zHOc3Nme1hsLtJsXHrYcAuPDgdoMXNQdcPojljHCR+8H7zZx+yGjitD27wP22gnp7Xc5l2frN8TP4gLn5s5vp/wBTEhXYvDDTmpe8CFrBIX6kZTaxFt97j96zztGw0YhSQ4rh5PfU95I3hpDpGNcQ4AbzYguHMX5qiTbUurMIocNYfy8lQKd4tqGNLchOvHM3U/UdyX9BYXQNghjhYPBGxrAOgFljZ2/v+U+UbsFtQzEqOOdtg+2WVoPkeAMw9OI6EKxLFpT83sXz7sPrj4vqxOv/AAyk3/Vcd9ltDTfUahduOUym4q+oiKQREQEREBUvtU2u+TqM93rUTHu4GjU3O99vsj+JaFbqupZEx0kjgxjGlznE2DQBck/cv5/NDV4/WSV8Uop4oXhlMXtJsG6+Ec9cxPN1uCi1Mxtuo03sr2S+T6QGQXqZ7STuOrrm5DCeOW+vUuU7UxOge6RrS+N5zSNaLuY6wGdo4tIGoGt9Re5WcfNXGv0ufwn4J81ca/S5/CfgueY5TLq207WXpJY/sbhtfVisfUgObkD2NkiDXlh/xA4ZgbWaRpoArgK/v/BTEPvoZRrGzgSHbnu5AX132CxbaakxOnqqWCSv719QSGvMYOSxA1u2/HgrH82cZ/Sx/CfguqTkzn/mMrOm6rUqnBopKZ1K9uaJzO7IOpItvv8AWvrfffVZt2Y4jJhldLg1SbtuZKR53OB1yj9YXPRwcFzfNnGf0sfwn4KD2n2ExJ7RUyVvtMtOM8YDSHixDvCedxf7lTj+Ny4eS2P6DRVbs42sbidGya4ErfBM36rwN9uR3j16K0qwIiICIiAiIgLPu2Dat9LTtpqe5q6o93GB5mtOjnDqfKOpvwV1xfEo6aGSeV2WONpe49BwHMncBxJCwTC8Er8YqH4qycUpMhEBc0kta27QGcgNR1OZRbpOONyuo1zs92VbhtGyEWMh8czh9J5GuvIbh6KzLIfmrjX6XP4T8E+auNfpc/hPwXJeK27ta9vP0stR2X0j8R+UC6TP3gl7vw93mAGvlv5hm371eV/PldLi8WIx0BxJ5dIwPD7eEebS1r/R/irD82cZ/Sx/CfgtJ8Xkzm59s7dXVahtFgsdbTyU8ouyRtt2rTva4dQbFUDshxuWnlmwes0lpyTA6/nZxA6AWcOhI0so75s4z+lj+E/BV/abZDEoCMQdWComprPBDSH5Wm59QBe45XW3H8bkw8+FbZX9DooPYzaSPEaSOojt4hZ7eLHjzNP8/QgqcVgREQEREBERAWY9se0clo8MpPFU1hyusfIwm2vLNrrwa1yvW0uOR0NNJUSmzY23txcdzWjqTosN2e2WxKukdigqhTSzlxaS0l2U6DLybbQdAot1FscbldRtGyGzseH0sdNHuaLudxe4+Zx9T+4ADgplZD81ca/S5/CfgnzVxr9Ln8J+C5Lw2/e2nbz9LNhPZhSU9ea5jpC/O97Yzl7tpfe5aAL6XNhfRXhfz8x2LnEXUHym7M2PvM9vDuBta1+Kn/mzjP6WP4T8FpPi8mf35Z26uq0XbXZpmI0klO+wJF43EeR48rv6HoSqt2N7TSPZJh1XcVVIS2zt7mA2B65TpfiC0qD+bOM/pY/hPwVcx3Z7EMOlbipqBVSROb3hDSHFvlObTVpByn1W3H8fkwl34Vtlf0UijdncajraaOohN2SNv1adzmnqDcH0UkrAiIgIigNuNpo8OpJKh9iR4Y2387zfK0fzPQFBQ+2DHJKmaLB6Q+OUg1DhuY3Qhp6W8R6ADW6t+CYVHSQRwRCzI22HXiXHqTc/eqd2V4A9rH19Td1TVnPdw1a0nMPTNv8ATKFd8Qie+J7Y3909zCGPyh2QkaOsd9jrZZ5Xbt4cOmbdCLKNjq3EZ8Rnp5K8uZSP8f5CP8qA/KRpYsv6lauq2aa45dU2zPtH/vXCv1nf7mLRFnfaP/euFfrO/wBzFoi9D4v5cHP+6Isthrq+rxCsgir/AGaOA3beGNwtyuQCPXVSvZdtJUVRqYqhzZe4eGtmaAA+5cDu0O64twK2nJLdMdI+eU4DirahotQ1hyzAbmOuST0sTmHQuHBbjG8OAINwRcEbiOBVH2lwVlbTSQSbnjwutfK76Lh6FQ/YztG8CTC6o2qKW4jufOwHcOeW4t9kjkuXm4+m7i0rUkRFikREQERVPtL2vbhlG6QEGZ92QN5uI81uTRqfuHFBR+03En4pXx4TTn8kwiSreOFtcv7I/e5w5K5UZEbWwUsJe2MBmhDYmW0s553nmGhx5hVPYPZt9HTNzk+110g7x7tXsBBe4XOpcGB5ufpOVy2npp20hFFIynfGMwLm5hla0ktAtvKiTqbdV45qea+ukqW6vp2uHHuZs7h1yvYy/wBxJ6FdFNUNkbmabi9joQQRvBB1B6FUfshxqvrw6oqJ2Oha50Rj7sB2bKxwdcDdYq54szupY5RoHuEUvW4Pdv8AUOs30f0TLCa3FuPnvVrJmuP/AJzUv+QP5SrTFmeP/nNS/wCQP5SrTAuz4v4Yc37ovjhfQ6grI8BxLEa2ata3EfZ207zbNDGW2zPAubCwAbv1Vm7K9pZ62CX2izjE8MEoAAk0udBpcaHT6wWuPJLdM9IzBKo4FivdHSgrT4TwifuH7jofsuB4WW4LO9tdnG19K+E2D/NE63lcN33HcehXzsc2sdUwOo6gkVVJ+TeHeZzQcocb7yPKT6HiuTmw6atK0VERZJEREBEVF7W9rjQ0vdwm9VU3jhA8wvoXgdL2HUhBTtsaw43ijaCMk0dI7NUOB0e4aEAjr4B+2eC0qGIMaGtAa1oAaBuAAsAPuVa7PNmPYKRrHazSeOZ3Nx+j6NGnU3PFSu0dPNJTvFPN7PJ5hJkD7AakZTpqNFlbuu7iw6Md/wApNFmnZFiVbWtfUVFWZI2OdF3JiYLnKxwfmaBztay0tRZppjl1TbMIfzmk/wBN/Rq0CoqcpDQ0ve7ysbbMbbzqQABxJICz+H85pP8ATf0atAwUZoZp/pSGQNPFrGFzGAeti/1d0C7uLPp43ncv7oKCqOuaCP7OV7/eu3+S8KtrgDHUxtMb/Bnabxm+mV4IBYT941Gt9Fj2ztQ+eiqZ58aqaeaJzxHGax3jswOb4S/MbuOW4WodlWJVFbhodWDOXPfGHOGssdm2ceepcL8cqic2W1NK1sFXuwfEn4dM4+y1Jz0zjua4nQX6+U9Q08ddqWR7X7NGuo3xg/2ilkeIn8XZCcoJ+0zL+1Yqy9lG2HyjSWkNqmC0c7T5idwfb7VjfqCqcmOrueKmLuiIs0vhKxHEZzj+LZd+H0R3/Rldx9bn3W9VaO2Tal0ELKGmJNVWeBuXe1hOUnoXeUH9Y8F2bF7OsoKVkDbF3mkd9dx3n04DoAq5XTbhw6r/AEnAF4V9T3UT5Mrn5Gl2Vou51hezRxJXQizdzH9hq6WPFKqZ9JUtZVyEMJiIyZpM138hZbAiJbtTDHpmmZ9o/wDeuFfrO/3MWiLO+0f+9cK/Wd/uYtEXofF/Lh5/3WRQbFNrcRxEVEcjWnWGSzgA4/SHB3obqa7LnzUveUFRA5hjc4xyiMhkgvfVw0JtqDy03haGi2nHJdxjsWe9pmFSQvixWl0npiDJ9pm65HGwJB+yTyWhL8yMDgWuAIIsQdxB3hWzxmU0JLZXHo6+liqYvLI25HFjvpMPUHRSyxHZGtOCYo6jkP8AY6x2aAk6RuJsL33fUP7BW3LzrLLqriIigfiaUNaXOIDWgkk7gBqSViWFudjuKurJB/YqR2SnadzyDcE35+Y/shTXbLtA+R0eE0pvPUkd7Y+Vm/KSN1wLn7IPAqy7OYNHR08dPGPCxtieLj9Jx6k6quV024cOq7r94ocroJT5Ypbv6Ncx8ZcegLgT0BXttdibaelkc5kj8zTGBEwvddzXAaDh1XQ9oIIIuDoQdxXLFJNBYNb38Y0AL8srRyBd4Xj9YtPUphlJ9Vpz8Vt6ooPYPVGGGSllhmjkdK6YF0Lmsy5I2+Y8bg6LQtoHZjDEN7pWvPRsZEhd+IMb+0vjsWmdoyme085pI2sHX8m57j6WF+YSmpiCXvdnkdoXWsAODWj6Lf8Aw3Vss5rUZcfDlct1mmP/AJzUv+QP5SrTAszx/wDOal/yB/KVaYuv4v4Z837rE8A2D9skxETxvifnvTyODmgEvkJNtzgbNvv0OiuPZbVysiNHUU7oZICQ12QhkgvYnMNC4c+IsVe0WmPFMbuKbFm+31JJh9VFi9K25aQ2pZwe06XPQjwk8DlK0heNZSslY6ORocx7S1zTuIOhCtnh1TSIn8GxOOqgjnhdmjkaHNPrwPIjcu1Yv2Z4k7Cq+TCahxMUru8pXu5m9h0zWtbdmaea2hefZq6q4iIoHPX1rII3yyuDI42l73HcABclYxsZE/F8QkxWoaRFGe7pWHha9j1y3vfdmceS7+1nF5K+qjweldYkh9U8ahoGoabcAPERzyhXjC8Pjp4mQxDKyNoa0enE9TvVcq34OPd3XUovaTEfZ6d8ndyS/RyRtzPObS4HIbypRFm7KyvsUklgY+llp5o3Pe6YPdGRGBljblJP0rgrVERLdowx6ZpmEP5zSf6b+jVoGCaQzQfSYZC0fWa8uewj95b6tKz+H85pP9N/Rq0Cop8xDmuLHt8r27xzBB0c08QenEAru4sOrjedy/usz2X7LnT4dUx1UHs9UZi+CR1swGRtgS0nwE3BH3q89ndbVtpO7xCF0D4BYSHLkewDQ+EmzhuPPQqTFfVt0yU8n2jJJGfvaGP/AJr8PjklIM7mkA3EbAQy/AuJN32O69huNrgKJw5bU2/GFNOVz3CxlkfLY7wHO8IPUMyg9bqgbSh+D4lHiUIPs8zslWwbtTqbcz5gfrN666YuPGMNZUwyQyi7JGlp6ciOoOo9F058cuOkbWyjqmSxtkjcHMe0Oa4biCLgr2WRdkOOPpJ5cHqneKMl1M47nN8xYL9PEP2hwWurz7NLsQxPYnGjictdH7O55c4RF7wQ1nlblDh4Tk0+881I+wbTc6T3fgteRRpaZWeKyH2DabnSe78E9g2m50nu/Ba8iaie5l7ZD7BtNzpPd+CewbTc6T3fgteRNQ7mXthOLbG4/UzwTyezGSAkxkOaAL2OotruUr8mbS86T3fgthRWxyuPhS/f3WPfJm0vOk934J8mbS86T3fgthRW7mXs0x75M2l50nu/BPkzaXnSe78FsKJ3MvZpg+0uxGO18bY6gUrg12ZpDmhwNrGxA3H+gWw7JwVEdHCyrLXTtYGvc03BtoDfibWv1updFW23yC+O3ab19RQMIo9h8dhq5qtvsrp5Scz3ODrXO5lxoLWHoFM+wbTc6T3fgteRRqLTPKeKyH2DabnSe78E9g2m50nu/Ba8iaie5l7ZD7BtNzpPd+CewbTc6T3fgteRNQ7mXtg1VsTj0lYysd7N3zG5WnM3LbXe232ipj5M2l50nu/BbCivMrPFUv35Y98mbS86T3fgnyZtLzpPd+C2FFPcy9mmPfJm0vOk934J8mbS86T3fgthRO5l7NMF2h2Fx2tMZmFNmidmY5rmtc3dxA3XAP3LbsGbKIIhUFpmEbRKW+UusMxHS67EVbbfILxrA/u393bvMpyZvLmtpfpdeyKBguBbC47SSzTRezGWckyPe5ribuLjYkaXJufQKc9g2m50nu/Ba8ijUWmeU8VkPsG03Ok934J7BtNzpPd+C15E1E9zL2yH2DabnSe78E9g2m50nu/Ba8iah3MvbCG7F4+Kw1n9m74syE5m5baDy26KW+TNpedJ7vwWworzKz6lUv35Y98mbS86T3fgnyZtLzpPd+C2FFPcy9mmPfJm0vOk934J8mbS86T3fgthRO5l7NMFxbYXHqmeGd/szZYSCx7HhpFjcXsNQDw6nmtctiHOm/c9TyKtu/IIigsaxEkyMYXNbE3NM5ljJuzCNnJxbqTvAItqQRAmJaljfM9rb7ruA/mvQG6peydbQV0Jmpo2vbmLHGSMF+YAeYuuToQbk8V47O4zT1Ekww/Mx0DssjcuWnkNyMtr2ubGzm2I0Oo0M6Rte0XPh9Y2aNsjbgHeDvaQSHNPUOBB6groUJERRm0eISU9O+aONsvdtL3NL8nha0ucQcpubDcgk0Ubs9XyTwMlkjEReA4ND8/hIBaSbDW3Bd/etvluM1r2uL+tkH7RfkSC5bcXGpF9R9ygtstoTQwxyNi750kzIGtzhuryQDcjmgn0VWotqpBUxU1ZSupnzh3cuErJI3lgBc27dWusb6hWlAREQERR2LVrmFkcdu9kvluLhrRbNI4XFwLgW4lzUHdLK1ou5waOZIA/ikcocLtIcOYII/gqFtRjlDhzmGsbJK+QEiR0fenQgG5OjNTuAA6Lo2Zr6SvY6aka+AscG52xiJ17XGm57bHc4EKdI2vCKPwmuMmZklhLGQHgbiDq17QdzXC+nAgjWykFCRERBXMKxeX5QqqSYggMZUUxtYmM+F7TpqWyaX5OavtDi0k2IzwsIEFNEwP01dK+7rA8MrALj7QUft8TTSUuIMY5/s8hjmDGlzjFILGw42kDD/Hgu3s+oXMpBLKLTVT3VUoO8OkOYN/ZZlbbgGgcEFlREQEREBERARFy4lWiGMvIJ3Na0b3ucQ1rR1LiByG86IOlzrb9F5w1DH+VzXejgf5KhbV7RUtE6L5RzyyS3cxrY88TbEDK1l7aXGpuT/AeGCbWYVWzCCMCKb6AdCYXnT6Dm7jbhcFTpG2koonD6pzJBDI7PmBMTz5iB5mP4Fw3g8R1BJllCRERBXMZxaWnrqRhI9mqQ+I+HVsoGePxfaaHC3ML7juLStrKOlhIBlc+WYkA5Yo268dMzy1oPU8l87QMLdUUUnd/9aK08B4iSM52W9SLfeo3YWY1k9RiDmOYHhlPCHtLXBjG53mxF7GV7h+yguqIiAiIgKv4Jq2UnVxqZ89+NpXNbf8A+MMHoArAoStiMEr5QCYpbGWwJLHBob3lhqWloaDbdlB3XImIrFIsW+Q6rFqa5aJYzLS77BxvktyIDrX4mMLQex/AvZMNizC0k/5Z+mvitkB46NA05kr22o2Eo8Vkjnke8ljbAwvZleL3Ga7XX+4jQqxS1jW2ihAfJYBsbTo0bgXkeRg5nfawudFZD12f81SB5RUG33xxOd7xJ9SVT62CTvH2psaIzu1ZXtDD4jqwe0CzeQsLCyvuFUQhjDL5jcue76znEue7pdxJtw3LrVFle2MY4RvzR1kXi3Vc4ledN7CHus3pfeura/8A7Cr/ANNN/wATlLrhxfCIKpnd1ETZmXzZXi4uNxQeWy//AGdN/kR/7AoDtGYGtgmiOWubKG0mUAukJ88ThxiLblx4WvvVlwnCYaWPu6eNsTLl2VgsLneV6Ow+MytmLAZWtLGvI8TWkgkDlewQVrs27t9O+bMX1Mkjva3PaBI2VuhiIucrWbmtva2vElcfa+HGlpgwhrjX0+UkXAOY2JFxcX4XCuFPh0TJJJWMa2SW3eOAsX5RZubmQNLpiGHRThrZWNkDXiRocL2c3yuHUIKPG2VmKwDE5GSEMd7BJHH3cJe4ASte0ucRLa2XxEEXtqtCXJiWGxVDO7mjbIy4dZwuAQbgjkRzXUAg+oiICgna1st+EEWX0L5s1vUgX9Ap1ReLUbszJoxmewFpb9djrEtF9MwIBF+RGl1MKo/beP8A+TL+vH/yBWDYRtsNotP/AEsP/G1R202zFNi4ZnnnaGXBjikDNbg2lY9hIcLbiBZdWz2DQYXEYmzzShzhkbK8SSaNsI4mtaDaw3AKyqXg0rhbjTOz/dI3u7/ik/iufbNji2PLHWy6nSjnERGn0yZGXHLepLCKNzS+WQWklyjLe+Rrb5GXGhPicT1ceFlJKtWZ1hkMnfR3psYaM7bmSua6MeIavb35u3mLG4votFRFAjaySqzERxwOZpYvmka46a3AiIGvUr1oH1BJ75kTRbTu5XvP3h0bbLP9pWUb8ae2umbFEKGMsz1Bhbm76QGxzNubKb7N5HFtUGySS0gntSSSuc5zmZW5sr3avjD7hrjfTiUFyREQEREBERAUNj5/K0o4d8f3iKSymVx4rRd9HlByvBD2O+q5pu0kcRwI4gkIMa7bnOFdhZY0PeHktaTYOPeRWBPAErmwyR+JY9GKxkdHLRi4hbculLTmFnaX4O9OavuObO01fUU76h0kNRSuzNiD2gHxNdfxNOdl2izmnobG4H72v2PpaqWKpmlfTSwatljkYw6G4zF7SDY7vUqyqaxfzUxHmFSzL97Xh/uFy69p2k0z8rJ5D4fDTSCOY+IeVxc23XXddeOHwGaRkzgQyMHusws55IymUiwyjKSANPM42Gim1FTGYmCX/wBrjn/2DP8A9C0ijH5Nmjh4Ro83cNPpG+p5leyKEuPEHzi3csifvzd5I5lt1rZY3X48l4UslXmAkjp2s+kWTyOcNOAMQB16hdWI0LJ43RytzMO8XI3a8FWOyela3DKd4BzSxh8ji4kuduublBcEREBERAREQR82CU7nFzoIy47zkFz68100lJHE3LGxrG8mtAH8F7ogIiICIiAiIgIiICIiAiIgIiIOOrwuGUgyRMeRuLmgn96+0eGQxEmOJjCd5a0An711ogIiICIiCqvwBz8Vlnkja+B9EyEF2U3cJXucMu/ynevuy2FVFFK+m/6tFbNTPLhng5wOubuaPou1IGhVpRAREQEREBERAREQeFZRRyjLIxsg5OaCP4rngwWnY4ObDGHDccguPQ8F3ogIiICIiDmxGZ7Iy6OIzPG5ge1pP3u0Cguzujnp6GKnqIe6fC0M/wCox4f9oZTp6FWZEBERARE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28683" name="Picture 11"/>
          <p:cNvPicPr>
            <a:picLocks noChangeAspect="1" noChangeArrowheads="1"/>
          </p:cNvPicPr>
          <p:nvPr/>
        </p:nvPicPr>
        <p:blipFill>
          <a:blip r:embed="rId2" cstate="print"/>
          <a:srcRect/>
          <a:stretch>
            <a:fillRect/>
          </a:stretch>
        </p:blipFill>
        <p:spPr bwMode="auto">
          <a:xfrm>
            <a:off x="838200" y="1905001"/>
            <a:ext cx="7543800" cy="4267200"/>
          </a:xfrm>
          <a:prstGeom prst="rect">
            <a:avLst/>
          </a:prstGeom>
          <a:noFill/>
          <a:ln w="9525">
            <a:noFill/>
            <a:miter lim="800000"/>
            <a:headEnd/>
            <a:tailEnd/>
          </a:ln>
        </p:spPr>
      </p:pic>
      <p:sp>
        <p:nvSpPr>
          <p:cNvPr id="13" name="Rectangle 12"/>
          <p:cNvSpPr/>
          <p:nvPr/>
        </p:nvSpPr>
        <p:spPr>
          <a:xfrm>
            <a:off x="5638800" y="1828800"/>
            <a:ext cx="3505200" cy="369332"/>
          </a:xfrm>
          <a:prstGeom prst="rect">
            <a:avLst/>
          </a:prstGeom>
        </p:spPr>
        <p:txBody>
          <a:bodyPr wrap="square">
            <a:spAutoFit/>
          </a:bodyPr>
          <a:lstStyle/>
          <a:p>
            <a:r>
              <a:rPr lang="mr-IN" b="1" dirty="0" smtClean="0">
                <a:solidFill>
                  <a:schemeClr val="tx1">
                    <a:lumMod val="75000"/>
                    <a:lumOff val="25000"/>
                  </a:schemeClr>
                </a:solidFill>
              </a:rPr>
              <a:t> </a:t>
            </a:r>
            <a:r>
              <a:rPr lang="mr-IN" dirty="0" smtClean="0">
                <a:solidFill>
                  <a:srgbClr val="FF0000"/>
                </a:solidFill>
              </a:rPr>
              <a:t>माझे नांव आहे </a:t>
            </a:r>
            <a:r>
              <a:rPr lang="mr-IN" b="1" dirty="0" smtClean="0">
                <a:solidFill>
                  <a:srgbClr val="FF0000"/>
                </a:solidFill>
              </a:rPr>
              <a:t>विद्युतरोध</a:t>
            </a:r>
            <a:r>
              <a:rPr lang="en-IN" b="1" dirty="0" smtClean="0">
                <a:solidFill>
                  <a:srgbClr val="FF0000"/>
                </a:solidFill>
              </a:rPr>
              <a:t> </a:t>
            </a:r>
            <a:r>
              <a:rPr lang="mr-IN" b="1" dirty="0" smtClean="0">
                <a:solidFill>
                  <a:srgbClr val="FF0000"/>
                </a:solidFill>
              </a:rPr>
              <a:t>(</a:t>
            </a:r>
            <a:r>
              <a:rPr lang="el-GR" dirty="0" smtClean="0">
                <a:solidFill>
                  <a:srgbClr val="FF0000"/>
                </a:solidFill>
              </a:rPr>
              <a:t>Ω</a:t>
            </a:r>
            <a:r>
              <a:rPr lang="mr-IN" b="1" dirty="0" smtClean="0">
                <a:solidFill>
                  <a:srgbClr val="FF0000"/>
                </a:solidFill>
              </a:rPr>
              <a:t>) </a:t>
            </a:r>
            <a:endParaRPr lang="en-IN" dirty="0">
              <a:solidFill>
                <a:srgbClr val="FF0000"/>
              </a:solidFill>
            </a:endParaRPr>
          </a:p>
        </p:txBody>
      </p:sp>
      <p:cxnSp>
        <p:nvCxnSpPr>
          <p:cNvPr id="16" name="Straight Arrow Connector 15"/>
          <p:cNvCxnSpPr/>
          <p:nvPr/>
        </p:nvCxnSpPr>
        <p:spPr>
          <a:xfrm flipH="1" flipV="1">
            <a:off x="4419600" y="5105400"/>
            <a:ext cx="381000" cy="6096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352800" y="5867400"/>
            <a:ext cx="3657600" cy="369332"/>
          </a:xfrm>
          <a:prstGeom prst="rect">
            <a:avLst/>
          </a:prstGeom>
        </p:spPr>
        <p:txBody>
          <a:bodyPr wrap="square">
            <a:spAutoFit/>
          </a:bodyPr>
          <a:lstStyle/>
          <a:p>
            <a:r>
              <a:rPr lang="mr-IN" b="1" dirty="0" smtClean="0">
                <a:solidFill>
                  <a:schemeClr val="tx1">
                    <a:lumMod val="75000"/>
                    <a:lumOff val="25000"/>
                  </a:schemeClr>
                </a:solidFill>
              </a:rPr>
              <a:t> </a:t>
            </a:r>
            <a:r>
              <a:rPr lang="mr-IN" dirty="0" smtClean="0">
                <a:solidFill>
                  <a:srgbClr val="FF0000"/>
                </a:solidFill>
              </a:rPr>
              <a:t>माझे नांव आहे </a:t>
            </a:r>
            <a:r>
              <a:rPr lang="mr-IN" b="1" dirty="0" smtClean="0">
                <a:solidFill>
                  <a:srgbClr val="FF0000"/>
                </a:solidFill>
              </a:rPr>
              <a:t>विद्युत प्रवाह (</a:t>
            </a:r>
            <a:r>
              <a:rPr lang="en-IN" b="1" dirty="0" smtClean="0">
                <a:solidFill>
                  <a:srgbClr val="FF0000"/>
                </a:solidFill>
              </a:rPr>
              <a:t>A</a:t>
            </a:r>
            <a:r>
              <a:rPr lang="mr-IN" b="1" dirty="0" smtClean="0">
                <a:solidFill>
                  <a:srgbClr val="FF0000"/>
                </a:solidFill>
              </a:rPr>
              <a:t>) </a:t>
            </a:r>
            <a:endParaRPr lang="en-IN" dirty="0">
              <a:solidFill>
                <a:srgbClr val="FF0000"/>
              </a:solidFill>
            </a:endParaRPr>
          </a:p>
        </p:txBody>
      </p:sp>
      <p:cxnSp>
        <p:nvCxnSpPr>
          <p:cNvPr id="19" name="Straight Arrow Connector 18"/>
          <p:cNvCxnSpPr/>
          <p:nvPr/>
        </p:nvCxnSpPr>
        <p:spPr>
          <a:xfrm flipH="1">
            <a:off x="5562600" y="2209800"/>
            <a:ext cx="1752600" cy="6858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24" idx="2"/>
          </p:cNvCxnSpPr>
          <p:nvPr/>
        </p:nvCxnSpPr>
        <p:spPr>
          <a:xfrm>
            <a:off x="1667284" y="3341132"/>
            <a:ext cx="390116" cy="107846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0" y="2971800"/>
            <a:ext cx="3334567" cy="369332"/>
          </a:xfrm>
          <a:prstGeom prst="rect">
            <a:avLst/>
          </a:prstGeom>
        </p:spPr>
        <p:txBody>
          <a:bodyPr wrap="none">
            <a:spAutoFit/>
          </a:bodyPr>
          <a:lstStyle/>
          <a:p>
            <a:r>
              <a:rPr lang="mr-IN" dirty="0" smtClean="0">
                <a:solidFill>
                  <a:srgbClr val="FF0000"/>
                </a:solidFill>
              </a:rPr>
              <a:t>माझे नांव आहे </a:t>
            </a:r>
            <a:r>
              <a:rPr lang="mr-IN" b="1" dirty="0" smtClean="0">
                <a:solidFill>
                  <a:srgbClr val="FF0000"/>
                </a:solidFill>
              </a:rPr>
              <a:t>विद्युत दाब </a:t>
            </a:r>
            <a:r>
              <a:rPr lang="en-IN" dirty="0" smtClean="0">
                <a:solidFill>
                  <a:srgbClr val="FF0000"/>
                </a:solidFill>
              </a:rPr>
              <a:t>(V</a:t>
            </a:r>
            <a:r>
              <a:rPr lang="en-IN" dirty="0" smtClean="0"/>
              <a:t>) </a:t>
            </a:r>
            <a:endParaRPr lang="en-IN" dirty="0"/>
          </a:p>
        </p:txBody>
      </p:sp>
      <p:sp>
        <p:nvSpPr>
          <p:cNvPr id="26" name="TextBox 25"/>
          <p:cNvSpPr txBox="1"/>
          <p:nvPr/>
        </p:nvSpPr>
        <p:spPr>
          <a:xfrm>
            <a:off x="762000" y="1676400"/>
            <a:ext cx="3962400" cy="1200329"/>
          </a:xfrm>
          <a:prstGeom prst="rect">
            <a:avLst/>
          </a:prstGeom>
          <a:noFill/>
        </p:spPr>
        <p:txBody>
          <a:bodyPr wrap="square" rtlCol="0">
            <a:spAutoFit/>
          </a:bodyPr>
          <a:lstStyle/>
          <a:p>
            <a:r>
              <a:rPr lang="mr-IN" b="1" dirty="0" smtClean="0">
                <a:solidFill>
                  <a:schemeClr val="accent4">
                    <a:lumMod val="50000"/>
                  </a:schemeClr>
                </a:solidFill>
              </a:rPr>
              <a:t>ह्या तीन नांवातील माझे नांव ओळखा पाहू</a:t>
            </a:r>
            <a:r>
              <a:rPr lang="en-IN" b="1" dirty="0" smtClean="0">
                <a:solidFill>
                  <a:schemeClr val="accent4">
                    <a:lumMod val="50000"/>
                  </a:schemeClr>
                </a:solidFill>
              </a:rPr>
              <a:t>?</a:t>
            </a:r>
            <a:r>
              <a:rPr lang="mr-IN" b="1" dirty="0" smtClean="0">
                <a:solidFill>
                  <a:schemeClr val="accent4">
                    <a:lumMod val="50000"/>
                  </a:schemeClr>
                </a:solidFill>
              </a:rPr>
              <a:t> </a:t>
            </a:r>
            <a:r>
              <a:rPr lang="en-IN" b="1" dirty="0" smtClean="0">
                <a:solidFill>
                  <a:schemeClr val="accent4">
                    <a:lumMod val="50000"/>
                  </a:schemeClr>
                </a:solidFill>
              </a:rPr>
              <a:t>( </a:t>
            </a:r>
            <a:r>
              <a:rPr lang="mr-IN" b="1" dirty="0" smtClean="0">
                <a:solidFill>
                  <a:schemeClr val="accent4">
                    <a:lumMod val="50000"/>
                  </a:schemeClr>
                </a:solidFill>
              </a:rPr>
              <a:t>विद्युत प्रवाह (</a:t>
            </a:r>
            <a:r>
              <a:rPr lang="en-IN" b="1" dirty="0" smtClean="0">
                <a:solidFill>
                  <a:schemeClr val="accent4">
                    <a:lumMod val="50000"/>
                  </a:schemeClr>
                </a:solidFill>
              </a:rPr>
              <a:t>A</a:t>
            </a:r>
            <a:r>
              <a:rPr lang="mr-IN" b="1" dirty="0" smtClean="0">
                <a:solidFill>
                  <a:schemeClr val="accent4">
                    <a:lumMod val="50000"/>
                  </a:schemeClr>
                </a:solidFill>
              </a:rPr>
              <a:t>) विद्युत दाब </a:t>
            </a:r>
            <a:r>
              <a:rPr lang="en-IN" b="1" dirty="0" smtClean="0">
                <a:solidFill>
                  <a:schemeClr val="accent4">
                    <a:lumMod val="50000"/>
                  </a:schemeClr>
                </a:solidFill>
              </a:rPr>
              <a:t>(V)</a:t>
            </a:r>
            <a:r>
              <a:rPr lang="mr-IN" b="1" dirty="0" smtClean="0">
                <a:solidFill>
                  <a:schemeClr val="accent4">
                    <a:lumMod val="50000"/>
                  </a:schemeClr>
                </a:solidFill>
              </a:rPr>
              <a:t> का विद्युतरोध (</a:t>
            </a:r>
            <a:r>
              <a:rPr lang="el-GR" b="1" dirty="0" smtClean="0">
                <a:solidFill>
                  <a:schemeClr val="accent4">
                    <a:lumMod val="50000"/>
                  </a:schemeClr>
                </a:solidFill>
              </a:rPr>
              <a:t>Ω</a:t>
            </a:r>
            <a:r>
              <a:rPr lang="mr-IN" b="1" dirty="0" smtClean="0">
                <a:solidFill>
                  <a:schemeClr val="accent4">
                    <a:lumMod val="50000"/>
                  </a:schemeClr>
                </a:solidFill>
              </a:rPr>
              <a:t>) ? </a:t>
            </a:r>
            <a:r>
              <a:rPr lang="en-IN" b="1" dirty="0" smtClean="0">
                <a:solidFill>
                  <a:schemeClr val="accent4">
                    <a:lumMod val="50000"/>
                  </a:schemeClr>
                </a:solidFill>
              </a:rPr>
              <a:t>)</a:t>
            </a:r>
          </a:p>
          <a:p>
            <a:r>
              <a:rPr lang="mr-IN" b="1" dirty="0" smtClean="0">
                <a:solidFill>
                  <a:schemeClr val="accent4">
                    <a:lumMod val="50000"/>
                  </a:schemeClr>
                </a:solidFill>
              </a:rPr>
              <a:t> </a:t>
            </a:r>
            <a:endParaRPr lang="en-IN" b="1" dirty="0">
              <a:solidFill>
                <a:schemeClr val="accent4">
                  <a:lumMod val="50000"/>
                </a:schemeClr>
              </a:solidFill>
            </a:endParaRPr>
          </a:p>
        </p:txBody>
      </p:sp>
      <p:pic>
        <p:nvPicPr>
          <p:cNvPr id="28685" name="Picture 13" descr="C:\Users\Mandar\AppData\Local\Microsoft\Windows\Temporary Internet Files\Content.IE5\XSU8D7SG\MC900441428[1].png"/>
          <p:cNvPicPr>
            <a:picLocks noChangeAspect="1" noChangeArrowheads="1"/>
          </p:cNvPicPr>
          <p:nvPr/>
        </p:nvPicPr>
        <p:blipFill>
          <a:blip r:embed="rId3" cstate="print"/>
          <a:srcRect/>
          <a:stretch>
            <a:fillRect/>
          </a:stretch>
        </p:blipFill>
        <p:spPr bwMode="auto">
          <a:xfrm>
            <a:off x="4876800" y="2590800"/>
            <a:ext cx="838200" cy="838200"/>
          </a:xfrm>
          <a:prstGeom prst="rect">
            <a:avLst/>
          </a:prstGeom>
          <a:noFill/>
        </p:spPr>
      </p:pic>
      <p:pic>
        <p:nvPicPr>
          <p:cNvPr id="29" name="Picture 13" descr="C:\Users\Mandar\AppData\Local\Microsoft\Windows\Temporary Internet Files\Content.IE5\XSU8D7SG\MC900441428[1].png"/>
          <p:cNvPicPr>
            <a:picLocks noChangeAspect="1" noChangeArrowheads="1"/>
          </p:cNvPicPr>
          <p:nvPr/>
        </p:nvPicPr>
        <p:blipFill>
          <a:blip r:embed="rId3" cstate="print"/>
          <a:srcRect/>
          <a:stretch>
            <a:fillRect/>
          </a:stretch>
        </p:blipFill>
        <p:spPr bwMode="auto">
          <a:xfrm>
            <a:off x="5562600" y="4572000"/>
            <a:ext cx="838200" cy="838200"/>
          </a:xfrm>
          <a:prstGeom prst="rect">
            <a:avLst/>
          </a:prstGeom>
          <a:noFill/>
        </p:spPr>
      </p:pic>
      <p:pic>
        <p:nvPicPr>
          <p:cNvPr id="30" name="Picture 13" descr="C:\Users\Mandar\AppData\Local\Microsoft\Windows\Temporary Internet Files\Content.IE5\XSU8D7SG\MC900441428[1].png"/>
          <p:cNvPicPr>
            <a:picLocks noChangeAspect="1" noChangeArrowheads="1"/>
          </p:cNvPicPr>
          <p:nvPr/>
        </p:nvPicPr>
        <p:blipFill>
          <a:blip r:embed="rId3" cstate="print"/>
          <a:srcRect/>
          <a:stretch>
            <a:fillRect/>
          </a:stretch>
        </p:blipFill>
        <p:spPr bwMode="auto">
          <a:xfrm>
            <a:off x="1219200" y="4572000"/>
            <a:ext cx="838200" cy="838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8683"/>
                                        </p:tgtEl>
                                        <p:attrNameLst>
                                          <p:attrName>style.visibility</p:attrName>
                                        </p:attrNameLst>
                                      </p:cBhvr>
                                      <p:to>
                                        <p:strVal val="visible"/>
                                      </p:to>
                                    </p:set>
                                    <p:animEffect transition="in" filter="box(in)">
                                      <p:cBhvr>
                                        <p:cTn id="7" dur="500"/>
                                        <p:tgtEl>
                                          <p:spTgt spid="2868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checkerboard(across)">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28685"/>
                                        </p:tgtEl>
                                        <p:attrNameLst>
                                          <p:attrName>style.visibility</p:attrName>
                                        </p:attrNameLst>
                                      </p:cBhvr>
                                      <p:to>
                                        <p:strVal val="visible"/>
                                      </p:to>
                                    </p:set>
                                    <p:animEffect transition="in" filter="diamond(in)">
                                      <p:cBhvr>
                                        <p:cTn id="17" dur="2000"/>
                                        <p:tgtEl>
                                          <p:spTgt spid="28685"/>
                                        </p:tgtEl>
                                      </p:cBhvr>
                                    </p:animEffect>
                                  </p:childTnLst>
                                </p:cTn>
                              </p:par>
                              <p:par>
                                <p:cTn id="18" presetID="8" presetClass="entr" presetSubtype="16" fill="hold" nodeType="with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diamond(in)">
                                      <p:cBhvr>
                                        <p:cTn id="20" dur="2000"/>
                                        <p:tgtEl>
                                          <p:spTgt spid="30"/>
                                        </p:tgtEl>
                                      </p:cBhvr>
                                    </p:animEffect>
                                  </p:childTnLst>
                                </p:cTn>
                              </p:par>
                              <p:par>
                                <p:cTn id="21" presetID="8" presetClass="entr" presetSubtype="16"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diamond(in)">
                                      <p:cBhvr>
                                        <p:cTn id="23" dur="2000"/>
                                        <p:tgtEl>
                                          <p:spTgt spid="29"/>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500" fill="hold"/>
                                        <p:tgtEl>
                                          <p:spTgt spid="19"/>
                                        </p:tgtEl>
                                        <p:attrNameLst>
                                          <p:attrName>ppt_x</p:attrName>
                                        </p:attrNameLst>
                                      </p:cBhvr>
                                      <p:tavLst>
                                        <p:tav tm="0">
                                          <p:val>
                                            <p:strVal val="#ppt_x"/>
                                          </p:val>
                                        </p:tav>
                                        <p:tav tm="100000">
                                          <p:val>
                                            <p:strVal val="#ppt_x"/>
                                          </p:val>
                                        </p:tav>
                                      </p:tavLst>
                                    </p:anim>
                                    <p:anim calcmode="lin" valueType="num">
                                      <p:cBhvr additive="base">
                                        <p:cTn id="3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0" nodeType="click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diamond(in)">
                                      <p:cBhvr>
                                        <p:cTn id="38" dur="2000"/>
                                        <p:tgtEl>
                                          <p:spTgt spid="24"/>
                                        </p:tgtEl>
                                      </p:cBhvr>
                                    </p:animEffect>
                                  </p:childTnLst>
                                </p:cTn>
                              </p:par>
                              <p:par>
                                <p:cTn id="39" presetID="8" presetClass="entr" presetSubtype="16" fill="hold"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diamond(in)">
                                      <p:cBhvr>
                                        <p:cTn id="41" dur="2000"/>
                                        <p:tgtEl>
                                          <p:spTgt spid="21"/>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500" fill="hold"/>
                                        <p:tgtEl>
                                          <p:spTgt spid="18"/>
                                        </p:tgtEl>
                                        <p:attrNameLst>
                                          <p:attrName>ppt_x</p:attrName>
                                        </p:attrNameLst>
                                      </p:cBhvr>
                                      <p:tavLst>
                                        <p:tav tm="0">
                                          <p:val>
                                            <p:strVal val="#ppt_x"/>
                                          </p:val>
                                        </p:tav>
                                        <p:tav tm="100000">
                                          <p:val>
                                            <p:strVal val="#ppt_x"/>
                                          </p:val>
                                        </p:tav>
                                      </p:tavLst>
                                    </p:anim>
                                    <p:anim calcmode="lin" valueType="num">
                                      <p:cBhvr additive="base">
                                        <p:cTn id="47" dur="500" fill="hold"/>
                                        <p:tgtEl>
                                          <p:spTgt spid="18"/>
                                        </p:tgtEl>
                                        <p:attrNameLst>
                                          <p:attrName>ppt_y</p:attrName>
                                        </p:attrNameLst>
                                      </p:cBhvr>
                                      <p:tavLst>
                                        <p:tav tm="0">
                                          <p:val>
                                            <p:strVal val="1+#ppt_h/2"/>
                                          </p:val>
                                        </p:tav>
                                        <p:tav tm="100000">
                                          <p:val>
                                            <p:strVal val="#ppt_y"/>
                                          </p:val>
                                        </p:tav>
                                      </p:tavLst>
                                    </p:anim>
                                  </p:childTnLst>
                                </p:cTn>
                              </p:par>
                              <p:par>
                                <p:cTn id="48" presetID="2" presetClass="entr" presetSubtype="4" fill="hold" nodeType="with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additive="base">
                                        <p:cTn id="50" dur="500" fill="hold"/>
                                        <p:tgtEl>
                                          <p:spTgt spid="16"/>
                                        </p:tgtEl>
                                        <p:attrNameLst>
                                          <p:attrName>ppt_x</p:attrName>
                                        </p:attrNameLst>
                                      </p:cBhvr>
                                      <p:tavLst>
                                        <p:tav tm="0">
                                          <p:val>
                                            <p:strVal val="#ppt_x"/>
                                          </p:val>
                                        </p:tav>
                                        <p:tav tm="100000">
                                          <p:val>
                                            <p:strVal val="#ppt_x"/>
                                          </p:val>
                                        </p:tav>
                                      </p:tavLst>
                                    </p:anim>
                                    <p:anim calcmode="lin" valueType="num">
                                      <p:cBhvr additive="base">
                                        <p:cTn id="5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P spid="24"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विद्युत शक्ती</a:t>
            </a:r>
            <a:endParaRPr lang="en-IN" dirty="0" smtClean="0"/>
          </a:p>
        </p:txBody>
      </p:sp>
      <p:sp>
        <p:nvSpPr>
          <p:cNvPr id="3" name="Content Placeholder 2"/>
          <p:cNvSpPr>
            <a:spLocks noGrp="1"/>
          </p:cNvSpPr>
          <p:nvPr>
            <p:ph idx="1"/>
          </p:nvPr>
        </p:nvSpPr>
        <p:spPr>
          <a:xfrm>
            <a:off x="494840" y="1772816"/>
            <a:ext cx="6972760" cy="1198984"/>
          </a:xfrm>
        </p:spPr>
        <p:txBody>
          <a:bodyPr/>
          <a:lstStyle/>
          <a:p>
            <a:pPr marL="0">
              <a:buNone/>
            </a:pPr>
            <a:r>
              <a:rPr lang="mr-IN" sz="2400" dirty="0" smtClean="0">
                <a:solidFill>
                  <a:schemeClr val="tx1"/>
                </a:solidFill>
              </a:rPr>
              <a:t>विद्युत मंडळात विरोधाजवळ कार्य घडण्याच्या गतीला  </a:t>
            </a:r>
            <a:r>
              <a:rPr lang="mr-IN" sz="2400" b="1" dirty="0" smtClean="0">
                <a:solidFill>
                  <a:schemeClr val="tx1"/>
                </a:solidFill>
              </a:rPr>
              <a:t>विद्युत शक्ती </a:t>
            </a:r>
            <a:r>
              <a:rPr lang="mr-IN" sz="2400" dirty="0" smtClean="0">
                <a:solidFill>
                  <a:schemeClr val="tx1"/>
                </a:solidFill>
              </a:rPr>
              <a:t>असे म्हणतात</a:t>
            </a:r>
            <a:endParaRPr lang="en-IN" sz="2400" dirty="0" smtClean="0">
              <a:solidFill>
                <a:schemeClr val="tx1"/>
              </a:solidFill>
            </a:endParaRPr>
          </a:p>
          <a:p>
            <a:pPr>
              <a:buNone/>
            </a:pPr>
            <a:endParaRPr lang="en-IN" dirty="0"/>
          </a:p>
        </p:txBody>
      </p:sp>
      <p:sp>
        <p:nvSpPr>
          <p:cNvPr id="4" name="Footer Placeholder 3"/>
          <p:cNvSpPr>
            <a:spLocks noGrp="1"/>
          </p:cNvSpPr>
          <p:nvPr>
            <p:ph type="ftr" sz="quarter" idx="11"/>
          </p:nvPr>
        </p:nvSpPr>
        <p:spPr/>
        <p:txBody>
          <a:bodyPr/>
          <a:lstStyle/>
          <a:p>
            <a:r>
              <a:rPr lang="en-IN" dirty="0" smtClean="0"/>
              <a:t>| </a:t>
            </a:r>
            <a:r>
              <a:rPr lang="en-IN" dirty="0" err="1" smtClean="0"/>
              <a:t>Vigyan</a:t>
            </a:r>
            <a:r>
              <a:rPr lang="en-IN" dirty="0" smtClean="0"/>
              <a:t> Ashram | INDUSA PTI |</a:t>
            </a:r>
            <a:endParaRPr lang="en-IN" dirty="0"/>
          </a:p>
        </p:txBody>
      </p:sp>
      <p:sp>
        <p:nvSpPr>
          <p:cNvPr id="5" name="Slide Number Placeholder 4"/>
          <p:cNvSpPr>
            <a:spLocks noGrp="1"/>
          </p:cNvSpPr>
          <p:nvPr>
            <p:ph type="sldNum" sz="quarter" idx="12"/>
          </p:nvPr>
        </p:nvSpPr>
        <p:spPr/>
        <p:txBody>
          <a:bodyPr/>
          <a:lstStyle/>
          <a:p>
            <a:fld id="{1F68CD27-F250-44A2-BCBA-F6217D121699}" type="slidenum">
              <a:rPr lang="en-IN" smtClean="0"/>
              <a:pPr/>
              <a:t>9</a:t>
            </a:fld>
            <a:endParaRPr lang="en-IN" dirty="0"/>
          </a:p>
        </p:txBody>
      </p:sp>
      <p:pic>
        <p:nvPicPr>
          <p:cNvPr id="1026" name="Picture 2"/>
          <p:cNvPicPr>
            <a:picLocks noChangeAspect="1" noChangeArrowheads="1"/>
          </p:cNvPicPr>
          <p:nvPr/>
        </p:nvPicPr>
        <p:blipFill>
          <a:blip r:embed="rId2" cstate="print"/>
          <a:srcRect/>
          <a:stretch>
            <a:fillRect/>
          </a:stretch>
        </p:blipFill>
        <p:spPr bwMode="auto">
          <a:xfrm>
            <a:off x="1752600" y="3886200"/>
            <a:ext cx="3686175" cy="1809750"/>
          </a:xfrm>
          <a:prstGeom prst="rect">
            <a:avLst/>
          </a:prstGeom>
          <a:noFill/>
          <a:ln w="9525">
            <a:noFill/>
            <a:miter lim="800000"/>
            <a:headEnd/>
            <a:tailEnd/>
          </a:ln>
        </p:spPr>
      </p:pic>
      <p:sp>
        <p:nvSpPr>
          <p:cNvPr id="7" name="Rectangle 6"/>
          <p:cNvSpPr/>
          <p:nvPr/>
        </p:nvSpPr>
        <p:spPr>
          <a:xfrm>
            <a:off x="4648200" y="4038600"/>
            <a:ext cx="2831224" cy="369332"/>
          </a:xfrm>
          <a:prstGeom prst="rect">
            <a:avLst/>
          </a:prstGeom>
        </p:spPr>
        <p:txBody>
          <a:bodyPr wrap="none">
            <a:spAutoFit/>
          </a:bodyPr>
          <a:lstStyle/>
          <a:p>
            <a:r>
              <a:rPr lang="mr-IN" b="1" dirty="0" smtClean="0"/>
              <a:t>पाइपचा व्यास = विद्युतरोध</a:t>
            </a:r>
            <a:endParaRPr lang="en-IN" dirty="0"/>
          </a:p>
        </p:txBody>
      </p:sp>
      <p:sp>
        <p:nvSpPr>
          <p:cNvPr id="8" name="Rectangle 7"/>
          <p:cNvSpPr/>
          <p:nvPr/>
        </p:nvSpPr>
        <p:spPr>
          <a:xfrm>
            <a:off x="381000" y="3581400"/>
            <a:ext cx="2863284" cy="369332"/>
          </a:xfrm>
          <a:prstGeom prst="rect">
            <a:avLst/>
          </a:prstGeom>
        </p:spPr>
        <p:txBody>
          <a:bodyPr wrap="none">
            <a:spAutoFit/>
          </a:bodyPr>
          <a:lstStyle/>
          <a:p>
            <a:r>
              <a:rPr lang="mr-IN" b="1" dirty="0" smtClean="0"/>
              <a:t>पाण्याचा दाब= विद्युत दाब </a:t>
            </a:r>
            <a:endParaRPr lang="en-IN" dirty="0"/>
          </a:p>
        </p:txBody>
      </p:sp>
      <p:sp>
        <p:nvSpPr>
          <p:cNvPr id="9" name="Rectangle 8"/>
          <p:cNvSpPr/>
          <p:nvPr/>
        </p:nvSpPr>
        <p:spPr>
          <a:xfrm>
            <a:off x="457200" y="5181600"/>
            <a:ext cx="3241593" cy="369332"/>
          </a:xfrm>
          <a:prstGeom prst="rect">
            <a:avLst/>
          </a:prstGeom>
        </p:spPr>
        <p:txBody>
          <a:bodyPr wrap="none">
            <a:spAutoFit/>
          </a:bodyPr>
          <a:lstStyle/>
          <a:p>
            <a:r>
              <a:rPr lang="mr-IN" b="1" dirty="0" smtClean="0"/>
              <a:t>पाण्याचा प्रवाह = विद्युत प्रवाह</a:t>
            </a:r>
            <a:endParaRPr lang="en-IN" b="1" dirty="0" smtClean="0"/>
          </a:p>
        </p:txBody>
      </p:sp>
      <p:sp>
        <p:nvSpPr>
          <p:cNvPr id="10" name="Rectangle 9"/>
          <p:cNvSpPr/>
          <p:nvPr/>
        </p:nvSpPr>
        <p:spPr>
          <a:xfrm>
            <a:off x="5029200" y="5105400"/>
            <a:ext cx="3733800" cy="646331"/>
          </a:xfrm>
          <a:prstGeom prst="rect">
            <a:avLst/>
          </a:prstGeom>
        </p:spPr>
        <p:txBody>
          <a:bodyPr wrap="square">
            <a:spAutoFit/>
          </a:bodyPr>
          <a:lstStyle/>
          <a:p>
            <a:r>
              <a:rPr lang="mr-IN" b="1" dirty="0" smtClean="0">
                <a:solidFill>
                  <a:srgbClr val="FF0000"/>
                </a:solidFill>
              </a:rPr>
              <a:t>निर्माण झालेली शक्ती = विद्युत शक्ती </a:t>
            </a:r>
            <a:endParaRPr lang="en-IN" dirty="0">
              <a:solidFill>
                <a:srgbClr val="FF0000"/>
              </a:solidFill>
            </a:endParaRPr>
          </a:p>
        </p:txBody>
      </p:sp>
      <p:sp>
        <p:nvSpPr>
          <p:cNvPr id="11" name="Rectangle 10"/>
          <p:cNvSpPr/>
          <p:nvPr/>
        </p:nvSpPr>
        <p:spPr>
          <a:xfrm>
            <a:off x="685800" y="2895600"/>
            <a:ext cx="5250155" cy="369332"/>
          </a:xfrm>
          <a:prstGeom prst="rect">
            <a:avLst/>
          </a:prstGeom>
        </p:spPr>
        <p:txBody>
          <a:bodyPr wrap="none">
            <a:spAutoFit/>
          </a:bodyPr>
          <a:lstStyle/>
          <a:p>
            <a:r>
              <a:rPr lang="mr-IN" dirty="0" smtClean="0"/>
              <a:t>ह्या </a:t>
            </a:r>
            <a:r>
              <a:rPr lang="mr-IN" dirty="0" smtClean="0"/>
              <a:t>पाण्याच्या उदाहरणावरून </a:t>
            </a:r>
            <a:r>
              <a:rPr lang="mr-IN" dirty="0" smtClean="0"/>
              <a:t>हे अधिक स्पष्ट होइल :</a:t>
            </a:r>
            <a:endParaRPr lang="en-IN" dirty="0"/>
          </a:p>
        </p:txBody>
      </p:sp>
      <p:sp>
        <p:nvSpPr>
          <p:cNvPr id="12" name="Rectangle 11"/>
          <p:cNvSpPr/>
          <p:nvPr/>
        </p:nvSpPr>
        <p:spPr>
          <a:xfrm>
            <a:off x="0" y="5791200"/>
            <a:ext cx="7620000" cy="369332"/>
          </a:xfrm>
          <a:prstGeom prst="rect">
            <a:avLst/>
          </a:prstGeom>
        </p:spPr>
        <p:txBody>
          <a:bodyPr wrap="square">
            <a:spAutoFit/>
          </a:bodyPr>
          <a:lstStyle/>
          <a:p>
            <a:r>
              <a:rPr lang="mr-IN" b="1" dirty="0" smtClean="0"/>
              <a:t>विद्युत शक्ती </a:t>
            </a:r>
            <a:r>
              <a:rPr lang="mr-IN" b="1" dirty="0" smtClean="0">
                <a:solidFill>
                  <a:schemeClr val="tx1">
                    <a:lumMod val="75000"/>
                    <a:lumOff val="25000"/>
                  </a:schemeClr>
                </a:solidFill>
              </a:rPr>
              <a:t>मोजण्याचे एकक ओहम </a:t>
            </a:r>
            <a:r>
              <a:rPr lang="en-IN" b="1" dirty="0" smtClean="0">
                <a:solidFill>
                  <a:schemeClr val="tx1">
                    <a:lumMod val="75000"/>
                    <a:lumOff val="25000"/>
                  </a:schemeClr>
                </a:solidFill>
              </a:rPr>
              <a:t>(W</a:t>
            </a:r>
            <a:r>
              <a:rPr lang="mr-IN" b="1" dirty="0" smtClean="0">
                <a:solidFill>
                  <a:schemeClr val="tx1">
                    <a:lumMod val="75000"/>
                    <a:lumOff val="25000"/>
                  </a:schemeClr>
                </a:solidFill>
              </a:rPr>
              <a:t>) आहे. </a:t>
            </a:r>
            <a:r>
              <a:rPr lang="mr-IN" dirty="0" smtClean="0"/>
              <a:t>उदाहरणार्थ – 100</a:t>
            </a:r>
            <a:r>
              <a:rPr lang="en-IN" dirty="0" smtClean="0"/>
              <a:t>W</a:t>
            </a:r>
            <a:r>
              <a:rPr lang="mr-IN" dirty="0" smtClean="0"/>
              <a:t>, </a:t>
            </a:r>
            <a:r>
              <a:rPr lang="en-IN" dirty="0" smtClean="0"/>
              <a:t>20W</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par>
                                <p:cTn id="13" presetID="5" presetClass="entr" presetSubtype="1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checkerboard(across)">
                                      <p:cBhvr>
                                        <p:cTn id="15" dur="500"/>
                                        <p:tgtEl>
                                          <p:spTgt spid="1026"/>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heckerboard(across)">
                                      <p:cBhvr>
                                        <p:cTn id="18" dur="500"/>
                                        <p:tgtEl>
                                          <p:spTgt spid="8"/>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500"/>
                                        <p:tgtEl>
                                          <p:spTgt spid="7"/>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checkerboard(across)">
                                      <p:cBhvr>
                                        <p:cTn id="24" dur="500"/>
                                        <p:tgtEl>
                                          <p:spTgt spid="10"/>
                                        </p:tgtEl>
                                      </p:cBhvr>
                                    </p:animEffect>
                                  </p:childTnLst>
                                </p:cTn>
                              </p:par>
                              <p:par>
                                <p:cTn id="25" presetID="5" presetClass="entr" presetSubtype="10" fill="hold" grpId="1"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heckerboard(across)">
                                      <p:cBhvr>
                                        <p:cTn id="27" dur="500"/>
                                        <p:tgtEl>
                                          <p:spTgt spid="12"/>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checkerboard(across)">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checkerboard(across)">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P spid="9" grpId="0"/>
      <p:bldP spid="10" grpId="0"/>
      <p:bldP spid="11" grpId="0"/>
      <p:bldP spid="12" grpId="0"/>
      <p:bldP spid="12" grpId="1"/>
    </p:bldLst>
  </p:timing>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 Ppt</Template>
  <TotalTime>879</TotalTime>
  <Words>757</Words>
  <Application>Microsoft Office PowerPoint</Application>
  <PresentationFormat>On-screen Show (4:3)</PresentationFormat>
  <Paragraphs>101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OER Ppt</vt:lpstr>
      <vt:lpstr>वायरींग - 1</vt:lpstr>
      <vt:lpstr>उद्देश</vt:lpstr>
      <vt:lpstr>वीज निर्मीती </vt:lpstr>
      <vt:lpstr>महत्वाच्या संज्ञा</vt:lpstr>
      <vt:lpstr>वीज प्रवाह (I)</vt:lpstr>
      <vt:lpstr>विद्युत दाब (V) </vt:lpstr>
      <vt:lpstr>विद्युतरोध (R) </vt:lpstr>
      <vt:lpstr>माझे नांव ओळखा पाहू ?</vt:lpstr>
      <vt:lpstr>विद्युत शक्ती</vt:lpstr>
      <vt:lpstr>विद्युत वाहक (कंडक्टर)</vt:lpstr>
      <vt:lpstr>विद्युत अवरोधक (इन्शुलेटर)</vt:lpstr>
      <vt:lpstr>ए.सी. व डी.सी. करंट</vt:lpstr>
      <vt:lpstr>विद्युत सर्किट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 O H I T</dc:creator>
  <cp:lastModifiedBy>Mandar</cp:lastModifiedBy>
  <cp:revision>121</cp:revision>
  <dcterms:created xsi:type="dcterms:W3CDTF">2014-01-14T17:55:13Z</dcterms:created>
  <dcterms:modified xsi:type="dcterms:W3CDTF">2014-11-17T11:08:01Z</dcterms:modified>
</cp:coreProperties>
</file>