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4" r:id="rId6"/>
    <p:sldId id="259" r:id="rId7"/>
    <p:sldId id="260" r:id="rId8"/>
    <p:sldId id="266" r:id="rId9"/>
    <p:sldId id="261" r:id="rId10"/>
    <p:sldId id="263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D0C9-BFE4-40CF-8A17-B016BC8D3B4A}" type="datetimeFigureOut">
              <a:rPr lang="en-IN" smtClean="0"/>
              <a:pPr/>
              <a:t>24-03-2020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59DA-08F0-42F8-B991-A1EE24BCCBD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3226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D0C9-BFE4-40CF-8A17-B016BC8D3B4A}" type="datetimeFigureOut">
              <a:rPr lang="en-IN" smtClean="0"/>
              <a:pPr/>
              <a:t>24-03-2020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59DA-08F0-42F8-B991-A1EE24BCCBD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901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D0C9-BFE4-40CF-8A17-B016BC8D3B4A}" type="datetimeFigureOut">
              <a:rPr lang="en-IN" smtClean="0"/>
              <a:pPr/>
              <a:t>24-03-2020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59DA-08F0-42F8-B991-A1EE24BCCBD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6051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D0C9-BFE4-40CF-8A17-B016BC8D3B4A}" type="datetimeFigureOut">
              <a:rPr lang="en-IN" smtClean="0"/>
              <a:pPr/>
              <a:t>24-03-2020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59DA-08F0-42F8-B991-A1EE24BCCBD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6701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D0C9-BFE4-40CF-8A17-B016BC8D3B4A}" type="datetimeFigureOut">
              <a:rPr lang="en-IN" smtClean="0"/>
              <a:pPr/>
              <a:t>24-03-2020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59DA-08F0-42F8-B991-A1EE24BCCBD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7294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D0C9-BFE4-40CF-8A17-B016BC8D3B4A}" type="datetimeFigureOut">
              <a:rPr lang="en-IN" smtClean="0"/>
              <a:pPr/>
              <a:t>24-03-2020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59DA-08F0-42F8-B991-A1EE24BCCBD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3170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D0C9-BFE4-40CF-8A17-B016BC8D3B4A}" type="datetimeFigureOut">
              <a:rPr lang="en-IN" smtClean="0"/>
              <a:pPr/>
              <a:t>24-03-2020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59DA-08F0-42F8-B991-A1EE24BCCBD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8017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D0C9-BFE4-40CF-8A17-B016BC8D3B4A}" type="datetimeFigureOut">
              <a:rPr lang="en-IN" smtClean="0"/>
              <a:pPr/>
              <a:t>24-03-2020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59DA-08F0-42F8-B991-A1EE24BCCBD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7842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D0C9-BFE4-40CF-8A17-B016BC8D3B4A}" type="datetimeFigureOut">
              <a:rPr lang="en-IN" smtClean="0"/>
              <a:pPr/>
              <a:t>24-03-2020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59DA-08F0-42F8-B991-A1EE24BCCBD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5351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D0C9-BFE4-40CF-8A17-B016BC8D3B4A}" type="datetimeFigureOut">
              <a:rPr lang="en-IN" smtClean="0"/>
              <a:pPr/>
              <a:t>24-03-2020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59DA-08F0-42F8-B991-A1EE24BCCBD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8806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D0C9-BFE4-40CF-8A17-B016BC8D3B4A}" type="datetimeFigureOut">
              <a:rPr lang="en-IN" smtClean="0"/>
              <a:pPr/>
              <a:t>24-03-2020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59DA-08F0-42F8-B991-A1EE24BCCBD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0521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ED0C9-BFE4-40CF-8A17-B016BC8D3B4A}" type="datetimeFigureOut">
              <a:rPr lang="en-IN" smtClean="0"/>
              <a:pPr/>
              <a:t>24-03-2020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059DA-08F0-42F8-B991-A1EE24BCCBD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5572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3452" y="2537422"/>
            <a:ext cx="35541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8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स्मार्ट समई </a:t>
            </a:r>
            <a:endParaRPr kumimoji="0" lang="en-IN" sz="8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9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097" y="-191633"/>
            <a:ext cx="2978675" cy="1588127"/>
          </a:xfrm>
        </p:spPr>
        <p:txBody>
          <a:bodyPr wrap="square">
            <a:spAutoFit/>
          </a:bodyPr>
          <a:lstStyle/>
          <a:p>
            <a:r>
              <a:rPr lang="en-IN" sz="54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                             </a:t>
            </a:r>
            <a:r>
              <a:rPr lang="mr-IN" sz="54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कॉस्टिंग </a:t>
            </a:r>
            <a:endParaRPr lang="en-IN" sz="5400" b="1" kern="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4021937"/>
              </p:ext>
            </p:extLst>
          </p:nvPr>
        </p:nvGraphicFramePr>
        <p:xfrm>
          <a:off x="1159329" y="1600200"/>
          <a:ext cx="6629402" cy="4573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5264"/>
                <a:gridCol w="4750472"/>
                <a:gridCol w="1063666"/>
              </a:tblGrid>
              <a:tr h="57165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 dirty="0">
                          <a:effectLst/>
                        </a:rPr>
                        <a:t>Sr</a:t>
                      </a:r>
                      <a:r>
                        <a:rPr lang="en-IN" sz="2400" b="1" u="none" strike="noStrike" dirty="0" smtClean="0">
                          <a:effectLst/>
                        </a:rPr>
                        <a:t>. No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 dirty="0">
                          <a:effectLst/>
                        </a:rPr>
                        <a:t>Required component list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 dirty="0">
                          <a:effectLst/>
                        </a:rPr>
                        <a:t>price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57165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Resistor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57165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Arduino 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500</a:t>
                      </a:r>
                      <a:endParaRPr lang="en-IN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</a:tr>
              <a:tr h="57165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Connecting wire's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5716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LED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57165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LDR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57165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Plastic Samai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571659">
                <a:tc>
                  <a:txBody>
                    <a:bodyPr/>
                    <a:lstStyle/>
                    <a:p>
                      <a:pPr algn="ctr" fontAlgn="b"/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 dirty="0">
                          <a:effectLst/>
                        </a:rPr>
                        <a:t>Total Cost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755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486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3140" y="2515359"/>
            <a:ext cx="26404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80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धन्यवाद</a:t>
            </a:r>
          </a:p>
        </p:txBody>
      </p:sp>
    </p:spTree>
    <p:extLst>
      <p:ext uri="{BB962C8B-B14F-4D97-AF65-F5344CB8AC3E}">
        <p14:creationId xmlns:p14="http://schemas.microsoft.com/office/powerpoint/2010/main" xmlns="" val="244679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inauguration with lightning sam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774" y="2062879"/>
            <a:ext cx="2354576" cy="235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453" y="1716167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mart samai + instructabl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05" r="21431"/>
          <a:stretch/>
        </p:blipFill>
        <p:spPr bwMode="auto">
          <a:xfrm>
            <a:off x="6326556" y="1525666"/>
            <a:ext cx="197046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531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9355" y="160339"/>
            <a:ext cx="1858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60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साहित्य</a:t>
            </a:r>
            <a:endParaRPr lang="en-IN" sz="6000" b="1" kern="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okila" panose="020B0604020202020204" pitchFamily="34" charset="0"/>
              <a:ea typeface="+mj-ea"/>
              <a:cs typeface="Kokila" panose="020B060402020202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747" y="1268626"/>
            <a:ext cx="2693773" cy="2519549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0142" y="1002742"/>
            <a:ext cx="2040921" cy="2721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2239" y="3955040"/>
            <a:ext cx="1784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ARDUINO </a:t>
            </a:r>
            <a:r>
              <a:rPr lang="en-IN" sz="2400" b="1" dirty="0" smtClean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UNO</a:t>
            </a:r>
            <a:endParaRPr lang="en-IN" sz="2400" b="1" dirty="0">
              <a:solidFill>
                <a:srgbClr val="002060"/>
              </a:solidFill>
              <a:latin typeface="Utsaah" pitchFamily="34" charset="0"/>
              <a:cs typeface="Utsaah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2525" y="3916899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2400" b="1" dirty="0" smtClean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एल इ डी</a:t>
            </a:r>
            <a:r>
              <a:rPr lang="en-IN" sz="2400" b="1" dirty="0" smtClean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 - 5</a:t>
            </a:r>
            <a:endParaRPr lang="en-IN" sz="2400" b="1" dirty="0">
              <a:solidFill>
                <a:srgbClr val="002060"/>
              </a:solidFill>
              <a:latin typeface="Utsaah" pitchFamily="34" charset="0"/>
              <a:cs typeface="Utsaah" pitchFamily="34" charset="0"/>
            </a:endParaRPr>
          </a:p>
        </p:txBody>
      </p:sp>
      <p:sp>
        <p:nvSpPr>
          <p:cNvPr id="10" name="AutoShape 4" descr="Image result for ldr sensor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9234" y="4447961"/>
            <a:ext cx="1466377" cy="19551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2722" y="5833140"/>
            <a:ext cx="1478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2400" b="1" dirty="0" smtClean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एल डी आर </a:t>
            </a:r>
            <a:r>
              <a:rPr lang="en-IN" sz="2400" b="1" dirty="0" smtClean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- 5</a:t>
            </a:r>
            <a:endParaRPr lang="en-IN" sz="2400" dirty="0">
              <a:latin typeface="Utsaah" pitchFamily="34" charset="0"/>
              <a:cs typeface="Utsaah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9585" y="4790024"/>
            <a:ext cx="1985963" cy="17240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98595" y="5931168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2400" b="1" dirty="0" smtClean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विद्युतरोधक </a:t>
            </a:r>
            <a:r>
              <a:rPr lang="en-IN" sz="2400" b="1" dirty="0" smtClean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1k</a:t>
            </a:r>
            <a:r>
              <a:rPr lang="el-GR" sz="2400" b="1" dirty="0" smtClean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Ω</a:t>
            </a:r>
            <a:r>
              <a:rPr lang="en-IN" sz="2400" b="1" dirty="0" smtClean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 - 5</a:t>
            </a:r>
            <a:endParaRPr lang="en-IN" sz="2400" b="1" dirty="0">
              <a:solidFill>
                <a:srgbClr val="002060"/>
              </a:solidFill>
              <a:latin typeface="Utsaah" pitchFamily="34" charset="0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38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9975" y="1212206"/>
            <a:ext cx="1657640" cy="21088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0893" y="168928"/>
            <a:ext cx="1858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60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साहित्य</a:t>
            </a:r>
            <a:endParaRPr lang="en-IN" sz="7200" b="1" kern="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okila" panose="020B0604020202020204" pitchFamily="34" charset="0"/>
              <a:ea typeface="+mj-ea"/>
              <a:cs typeface="Kokil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6357" y="3244333"/>
            <a:ext cx="1527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2400" b="1" dirty="0" smtClean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कनेक्टिंग वायर </a:t>
            </a:r>
            <a:endParaRPr lang="en-IN" sz="2400" b="1" dirty="0">
              <a:solidFill>
                <a:srgbClr val="002060"/>
              </a:solidFill>
              <a:latin typeface="Utsaah" pitchFamily="34" charset="0"/>
              <a:cs typeface="Utsaah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481" y="1006047"/>
            <a:ext cx="24003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6787" y="2680772"/>
            <a:ext cx="1167893" cy="158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4036" y="5031000"/>
            <a:ext cx="1742171" cy="180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630769" y="4068940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2400" b="1" dirty="0" smtClean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सोल्डेरिंग</a:t>
            </a:r>
            <a:endParaRPr lang="en-IN" sz="2400" b="1" dirty="0">
              <a:solidFill>
                <a:srgbClr val="002060"/>
              </a:solidFill>
              <a:latin typeface="Utsaah" pitchFamily="34" charset="0"/>
              <a:cs typeface="Utsaah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/>
          <a:srcRect l="66036" t="60180" r="3063" b="1502"/>
          <a:stretch/>
        </p:blipFill>
        <p:spPr>
          <a:xfrm>
            <a:off x="781811" y="3856458"/>
            <a:ext cx="2119185" cy="26278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26028" y="5437686"/>
            <a:ext cx="1768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2400" b="1" dirty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अडॉप्टर ९ व्होल्ट </a:t>
            </a:r>
            <a:endParaRPr lang="en-IN" sz="2400" b="1" dirty="0">
              <a:solidFill>
                <a:srgbClr val="002060"/>
              </a:solidFill>
              <a:latin typeface="Utsaah" pitchFamily="34" charset="0"/>
              <a:cs typeface="Utsaah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/>
          <a:srcRect l="36065" t="55616" r="38560"/>
          <a:stretch/>
        </p:blipFill>
        <p:spPr>
          <a:xfrm>
            <a:off x="3680148" y="1407025"/>
            <a:ext cx="1740209" cy="30438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06368" y="4600219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2400" b="1" dirty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समई</a:t>
            </a:r>
            <a:endParaRPr lang="en-IN" sz="2400" b="1" dirty="0">
              <a:solidFill>
                <a:srgbClr val="002060"/>
              </a:solidFill>
              <a:latin typeface="Utsaah" pitchFamily="34" charset="0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2869" y="1134248"/>
            <a:ext cx="64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mr-IN" sz="2400" dirty="0" smtClean="0">
                <a:latin typeface="Kokila" panose="020B0604020202020204" pitchFamily="34" charset="0"/>
                <a:cs typeface="Kokila" panose="020B0604020202020204" pitchFamily="34" charset="0"/>
              </a:rPr>
              <a:t>ईलेक्ट्रॉनिक समई मध्ये </a:t>
            </a:r>
            <a:r>
              <a:rPr lang="en-IN" sz="2400" dirty="0" smtClean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IN" sz="2400" dirty="0">
                <a:latin typeface="Kokila" panose="020B0604020202020204" pitchFamily="34" charset="0"/>
                <a:cs typeface="Kokila" panose="020B0604020202020204" pitchFamily="34" charset="0"/>
              </a:rPr>
              <a:t>एलडीआर सेन्सर (लाइट डिपेंडेंट रेझिस्टर) इनपुट म्हणून वापरतात जे लॅक्समीटर </a:t>
            </a:r>
            <a:r>
              <a:rPr lang="mr-IN" sz="2400" dirty="0" smtClean="0">
                <a:latin typeface="Kokila" panose="020B0604020202020204" pitchFamily="34" charset="0"/>
                <a:cs typeface="Kokila" panose="020B0604020202020204" pitchFamily="34" charset="0"/>
              </a:rPr>
              <a:t>(प्रकाशाची तीव्रता मापण्याचे यंत्र )</a:t>
            </a:r>
            <a:r>
              <a:rPr lang="en-IN" sz="2400" dirty="0" smtClean="0">
                <a:latin typeface="Kokila" panose="020B0604020202020204" pitchFamily="34" charset="0"/>
                <a:cs typeface="Kokila" panose="020B0604020202020204" pitchFamily="34" charset="0"/>
              </a:rPr>
              <a:t>वापरुन </a:t>
            </a:r>
            <a:r>
              <a:rPr lang="en-IN" sz="2400" dirty="0">
                <a:latin typeface="Kokila" panose="020B0604020202020204" pitchFamily="34" charset="0"/>
                <a:cs typeface="Kokila" panose="020B0604020202020204" pitchFamily="34" charset="0"/>
              </a:rPr>
              <a:t>मोजल्या जाणार्‍या या नैसर्गिक प्रकाशावर अवलंबून असतात. </a:t>
            </a:r>
            <a:endParaRPr lang="en-IN" sz="2400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Kokila" panose="020B0604020202020204" pitchFamily="34" charset="0"/>
                <a:cs typeface="Kokila" panose="020B0604020202020204" pitchFamily="34" charset="0"/>
              </a:rPr>
              <a:t>सकाळी 10 वाजता सामान्य नैसर्गिक प्रकाशाचे मूल्य 300 लक्स ते 500 लक्स आहे </a:t>
            </a:r>
            <a:r>
              <a:rPr lang="en-IN" sz="2400" dirty="0" smtClean="0">
                <a:latin typeface="Kokila" panose="020B0604020202020204" pitchFamily="34" charset="0"/>
                <a:cs typeface="Kokila" panose="020B0604020202020204" pitchFamily="34" charset="0"/>
              </a:rPr>
              <a:t>(</a:t>
            </a:r>
            <a:r>
              <a:rPr lang="mr-IN" sz="2400" dirty="0" smtClean="0">
                <a:latin typeface="Kokila" panose="020B0604020202020204" pitchFamily="34" charset="0"/>
                <a:cs typeface="Kokila" panose="020B0604020202020204" pitchFamily="34" charset="0"/>
              </a:rPr>
              <a:t>हे </a:t>
            </a:r>
            <a:r>
              <a:rPr lang="en-IN" sz="2400" dirty="0" smtClean="0">
                <a:latin typeface="Kokila" panose="020B0604020202020204" pitchFamily="34" charset="0"/>
                <a:cs typeface="Kokila" panose="020B0604020202020204" pitchFamily="34" charset="0"/>
              </a:rPr>
              <a:t>मूल्य </a:t>
            </a:r>
            <a:r>
              <a:rPr lang="en-IN" sz="2400" dirty="0">
                <a:latin typeface="Kokila" panose="020B0604020202020204" pitchFamily="34" charset="0"/>
                <a:cs typeface="Kokila" panose="020B0604020202020204" pitchFamily="34" charset="0"/>
              </a:rPr>
              <a:t>सूर्य प्रकाशावर अवलंबून असते</a:t>
            </a:r>
            <a:r>
              <a:rPr lang="en-IN" sz="2400" dirty="0" smtClean="0">
                <a:latin typeface="Kokila" panose="020B0604020202020204" pitchFamily="34" charset="0"/>
                <a:cs typeface="Kokila" panose="020B0604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Kokila" panose="020B0604020202020204" pitchFamily="34" charset="0"/>
                <a:cs typeface="Kokila" panose="020B0604020202020204" pitchFamily="34" charset="0"/>
              </a:rPr>
              <a:t>लाईट डिपेंडेंट रेझिस्टर (एलडीआर) याला </a:t>
            </a:r>
            <a:r>
              <a:rPr lang="en-IN" sz="2400" dirty="0" smtClean="0">
                <a:latin typeface="Kokila" panose="020B0604020202020204" pitchFamily="34" charset="0"/>
                <a:cs typeface="Kokila" panose="020B0604020202020204" pitchFamily="34" charset="0"/>
              </a:rPr>
              <a:t>Photoresistor किंवा </a:t>
            </a:r>
            <a:r>
              <a:rPr lang="en-IN" sz="2400" dirty="0">
                <a:latin typeface="Kokila" panose="020B0604020202020204" pitchFamily="34" charset="0"/>
                <a:cs typeface="Kokila" panose="020B0604020202020204" pitchFamily="34" charset="0"/>
              </a:rPr>
              <a:t>कॅडमियम सल्फाइड (सीडीएस) सेल </a:t>
            </a:r>
            <a:r>
              <a:rPr lang="en-IN" sz="2400" dirty="0" smtClean="0">
                <a:latin typeface="Kokila" panose="020B0604020202020204" pitchFamily="34" charset="0"/>
                <a:cs typeface="Kokila" panose="020B0604020202020204" pitchFamily="34" charset="0"/>
              </a:rPr>
              <a:t>देखील </a:t>
            </a:r>
            <a:r>
              <a:rPr lang="en-IN" sz="2400" dirty="0">
                <a:latin typeface="Kokila" panose="020B0604020202020204" pitchFamily="34" charset="0"/>
                <a:cs typeface="Kokila" panose="020B0604020202020204" pitchFamily="34" charset="0"/>
              </a:rPr>
              <a:t>म्हणतात. </a:t>
            </a:r>
            <a:endParaRPr lang="en-IN" sz="2400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Kokila" panose="020B0604020202020204" pitchFamily="34" charset="0"/>
                <a:cs typeface="Kokila" panose="020B0604020202020204" pitchFamily="34" charset="0"/>
              </a:rPr>
              <a:t>हे मुळात एक फोटोसेल आहे जो फोटोकॉन्डक्टिव्हिटीच्या तत्त्वावर कार्य करतो. </a:t>
            </a:r>
            <a:endParaRPr lang="en-IN" sz="2400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Kokila" panose="020B0604020202020204" pitchFamily="34" charset="0"/>
                <a:cs typeface="Kokila" panose="020B0604020202020204" pitchFamily="34" charset="0"/>
              </a:rPr>
              <a:t>एलडीआरचा प्रतिरोध कमी होतो जेव्हा एलडीआरवर प्रकाश पडतो आणि जेव्हा एलडीआरवर अंधार असतो तेव्हा प्रतिरोध वाढविला जातो.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97799" y="167444"/>
            <a:ext cx="5606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एलडीआरचे कार्यकारी तत्त्व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573333" y="5330040"/>
            <a:ext cx="1367985" cy="3055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Image result for working of ld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81" y="2056390"/>
            <a:ext cx="2015896" cy="238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78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2978" y="205253"/>
            <a:ext cx="20617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कनेक्शन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610" y="1141646"/>
            <a:ext cx="3072199" cy="5461686"/>
          </a:xfrm>
          <a:prstGeom prst="rect">
            <a:avLst/>
          </a:prstGeom>
        </p:spPr>
      </p:pic>
      <p:pic>
        <p:nvPicPr>
          <p:cNvPr id="4" name="Picture 2" descr="Image result for ld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536" y="1062694"/>
            <a:ext cx="1374179" cy="18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1 k resis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908" y="3833300"/>
            <a:ext cx="1612307" cy="214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L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3791" y="2299497"/>
            <a:ext cx="1495982" cy="199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64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8514" y="1640820"/>
            <a:ext cx="58381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एलडीआर चे एक टर्मिनल रेझिस्टरच्या पहिल्या टर्मिनलला जोडणे आणि रेझिस्टरचे दुसरे टर्मिनल एलईडीच्या निगेटिव्ह टर्मिनलला सोल्डरिंग मशीनच्या साहाय्याने  जोडणे.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 smtClean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त्यानंतर २ काळ्या रंगाच्या आणि २ लाल रंगाच्या वायर घ्यायच्या. पहिले लाल वायर एलडीआरच्या पहिल्या टर्मिनलशी जोडावे, दुसरे लाल वायर एलईडीच्या पॉझिटिव्ह टर्मिनल (एनोड) शी कनेक्ट करावे.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 smtClean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आणि २ काळ्या  वायर प्रतिरोधकच्या (रेसिस्टर ) दोन्ही टर्मिनलला जोडावे . </a:t>
            </a:r>
            <a:endParaRPr lang="en-IN" sz="2400" dirty="0"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3658" y="295836"/>
            <a:ext cx="20617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कनेक्शन </a:t>
            </a:r>
          </a:p>
        </p:txBody>
      </p:sp>
    </p:spTree>
    <p:extLst>
      <p:ext uri="{BB962C8B-B14F-4D97-AF65-F5344CB8AC3E}">
        <p14:creationId xmlns:p14="http://schemas.microsoft.com/office/powerpoint/2010/main" xmlns="" val="195181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7524" y="1581500"/>
            <a:ext cx="65046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प्रत्येक 5 एलडीआरच्या पहिल्या टर्मिनलची लाल रंगाची वायर एकत्रित करून अर्डिनो बोर्डच्या पिन ५V शी कनेक्ट करावी.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प्रत्येक 5 एलडीआरच्या दुसर्या टर्मिनलचे काळ्या रंगाचे वायर अर्डिनो बोर्डशी एक-एक करून अनालॉग इनपुट </a:t>
            </a:r>
            <a:r>
              <a:rPr lang="en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 A0, A1, A2, A3, A4 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शी कनेक्ट करावे.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दुसर्‍या काळ्या रंगाचे वायर एकत्रित करून अर्डिनो बोर्डच्या GND पिनसोबत कनेक्ट करावे.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प्रत्येक 5 एलईडीचा दुसरा लाल रंगाचा वायर अर्डिनो बोर्डशी एक-एक करून डिजिटल पिन 2,3,4,5,6 वर कनेक्ट करावे.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3658" y="295836"/>
            <a:ext cx="20617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कनेक्शन </a:t>
            </a:r>
          </a:p>
        </p:txBody>
      </p:sp>
    </p:spTree>
    <p:extLst>
      <p:ext uri="{BB962C8B-B14F-4D97-AF65-F5344CB8AC3E}">
        <p14:creationId xmlns:p14="http://schemas.microsoft.com/office/powerpoint/2010/main" xmlns="" val="70838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8357" y="1464276"/>
            <a:ext cx="4429125" cy="4495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675678" y="282405"/>
            <a:ext cx="21515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54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असेम्ब्ली </a:t>
            </a:r>
            <a:endParaRPr lang="en-IN" sz="5400" b="1" kern="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okila" panose="020B0604020202020204" pitchFamily="34" charset="0"/>
              <a:ea typeface="+mj-ea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16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306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                              कॉस्टिंग 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Swapnil</dc:creator>
  <cp:lastModifiedBy>admin</cp:lastModifiedBy>
  <cp:revision>22</cp:revision>
  <dcterms:created xsi:type="dcterms:W3CDTF">2019-09-17T14:56:06Z</dcterms:created>
  <dcterms:modified xsi:type="dcterms:W3CDTF">2020-03-24T07:26:12Z</dcterms:modified>
</cp:coreProperties>
</file>