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75" r:id="rId2"/>
    <p:sldId id="314" r:id="rId3"/>
    <p:sldId id="324" r:id="rId4"/>
    <p:sldId id="327" r:id="rId5"/>
    <p:sldId id="338" r:id="rId6"/>
    <p:sldId id="332" r:id="rId7"/>
    <p:sldId id="334" r:id="rId8"/>
    <p:sldId id="335" r:id="rId9"/>
    <p:sldId id="341" r:id="rId10"/>
    <p:sldId id="342" r:id="rId11"/>
    <p:sldId id="343" r:id="rId12"/>
    <p:sldId id="344" r:id="rId13"/>
    <p:sldId id="345" r:id="rId14"/>
    <p:sldId id="346" r:id="rId15"/>
    <p:sldId id="347" r:id="rId16"/>
    <p:sldId id="348" r:id="rId17"/>
    <p:sldId id="349" r:id="rId18"/>
    <p:sldId id="351" r:id="rId19"/>
    <p:sldId id="35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>
        <p:scale>
          <a:sx n="57" d="100"/>
          <a:sy n="57" d="100"/>
        </p:scale>
        <p:origin x="-153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68CBD-DC0E-4B84-ACF2-A9B7CEDB3AB7}" type="datetimeFigureOut">
              <a:rPr lang="en-IN" smtClean="0"/>
              <a:pPr/>
              <a:t>29-10-2014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9519A-4D23-4412-87E0-0D425E31224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47B12-B2A1-454E-B349-9F071E36071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6884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47B12-B2A1-454E-B349-9F071E36071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6884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33D-9ACE-487B-87E5-1DA5A5C68387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0DB8FC7C-229B-4A12-B5BF-C4E42E931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33D-9ACE-487B-87E5-1DA5A5C68387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FC7C-229B-4A12-B5BF-C4E42E931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33D-9ACE-487B-87E5-1DA5A5C68387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FC7C-229B-4A12-B5BF-C4E42E931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33D-9ACE-487B-87E5-1DA5A5C68387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0DB8FC7C-229B-4A12-B5BF-C4E42E931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33D-9ACE-487B-87E5-1DA5A5C68387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FC7C-229B-4A12-B5BF-C4E42E931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33D-9ACE-487B-87E5-1DA5A5C68387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FC7C-229B-4A12-B5BF-C4E42E931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33D-9ACE-487B-87E5-1DA5A5C68387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FC7C-229B-4A12-B5BF-C4E42E931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33D-9ACE-487B-87E5-1DA5A5C68387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FC7C-229B-4A12-B5BF-C4E42E931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33D-9ACE-487B-87E5-1DA5A5C68387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FC7C-229B-4A12-B5BF-C4E42E931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33D-9ACE-487B-87E5-1DA5A5C68387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FC7C-229B-4A12-B5BF-C4E42E931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33D-9ACE-487B-87E5-1DA5A5C68387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8FC7C-229B-4A12-B5BF-C4E42E931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A33D-9ACE-487B-87E5-1DA5A5C68387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0DB8FC7C-229B-4A12-B5BF-C4E42E93144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132856"/>
            <a:ext cx="7272808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IN" dirty="0" smtClean="0"/>
              <a:t>Electric </a:t>
            </a:r>
            <a:r>
              <a:rPr lang="en-IN" dirty="0" smtClean="0"/>
              <a:t>AC Motor </a:t>
            </a:r>
            <a:r>
              <a:rPr lang="en-IN" dirty="0" smtClean="0"/>
              <a:t/>
            </a:r>
            <a:br>
              <a:rPr lang="en-IN" dirty="0" smtClean="0"/>
            </a:br>
            <a:endParaRPr lang="en-US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2411413" y="4508500"/>
            <a:ext cx="5329237" cy="720725"/>
          </a:xfrm>
        </p:spPr>
        <p:txBody>
          <a:bodyPr/>
          <a:lstStyle/>
          <a:p>
            <a:r>
              <a:rPr lang="en-US" dirty="0" err="1" smtClean="0"/>
              <a:t>Vigyan</a:t>
            </a:r>
            <a:r>
              <a:rPr lang="en-US" smtClean="0"/>
              <a:t> Ashram, Pabal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</p:spPr>
        <p:txBody>
          <a:bodyPr>
            <a:noAutofit/>
          </a:bodyPr>
          <a:lstStyle/>
          <a:p>
            <a:r>
              <a:rPr lang="en-US" dirty="0" smtClean="0"/>
              <a:t>Working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486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An AC Current </a:t>
            </a:r>
            <a:r>
              <a:rPr lang="en-US" sz="2800" dirty="0"/>
              <a:t>flowing through conductors energize the magnets and develop N and S poles.</a:t>
            </a:r>
          </a:p>
          <a:p>
            <a:r>
              <a:rPr lang="en-US" sz="2800" dirty="0"/>
              <a:t>The strength of electromagnets depends on current.</a:t>
            </a:r>
          </a:p>
          <a:p>
            <a:r>
              <a:rPr lang="en-US" sz="2800" dirty="0"/>
              <a:t>First half cycle current flows in one direction.</a:t>
            </a:r>
          </a:p>
          <a:p>
            <a:r>
              <a:rPr lang="en-US" sz="2800" dirty="0"/>
              <a:t>Second half cycle it flows in opposite direction.</a:t>
            </a:r>
          </a:p>
        </p:txBody>
      </p:sp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297" y="4270154"/>
            <a:ext cx="4942703" cy="2054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4735436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609600"/>
          </a:xfrm>
        </p:spPr>
        <p:txBody>
          <a:bodyPr>
            <a:noAutofit/>
          </a:bodyPr>
          <a:lstStyle/>
          <a:p>
            <a:r>
              <a:rPr lang="en-US" dirty="0" smtClean="0"/>
              <a:t>Working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6482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Consider </a:t>
            </a:r>
            <a:r>
              <a:rPr lang="en-US" sz="2800" dirty="0"/>
              <a:t>the AC voltage at 0 degrees, then, no current will flow, and there is no magnetism.</a:t>
            </a:r>
          </a:p>
          <a:p>
            <a:endParaRPr lang="en-US" sz="28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0"/>
            <a:ext cx="5634935" cy="1495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191000" y="4037884"/>
            <a:ext cx="2663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Initial position of the rotor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81200" y="3706362"/>
            <a:ext cx="1735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Supplied voltage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103837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09600"/>
          </a:xfrm>
        </p:spPr>
        <p:txBody>
          <a:bodyPr>
            <a:noAutofit/>
          </a:bodyPr>
          <a:lstStyle/>
          <a:p>
            <a:r>
              <a:rPr lang="en-US" dirty="0" smtClean="0"/>
              <a:t>Working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534400" cy="4572000"/>
          </a:xfrm>
        </p:spPr>
        <p:txBody>
          <a:bodyPr>
            <a:normAutofit/>
          </a:bodyPr>
          <a:lstStyle/>
          <a:p>
            <a:r>
              <a:rPr lang="en-US" sz="2800" dirty="0"/>
              <a:t>As voltage increases, current starts to flow and electromagnets gain strength and North and South poles appear.                                                          </a:t>
            </a:r>
          </a:p>
          <a:p>
            <a:r>
              <a:rPr lang="en-US" sz="2800" dirty="0" smtClean="0"/>
              <a:t>The </a:t>
            </a:r>
            <a:r>
              <a:rPr lang="en-US" sz="2800" dirty="0"/>
              <a:t>rotor magnet is pushed CW, and the rotor and motor starts to rotate.</a:t>
            </a:r>
          </a:p>
          <a:p>
            <a:endParaRPr lang="en-US" sz="2800" dirty="0"/>
          </a:p>
        </p:txBody>
      </p:sp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191000"/>
            <a:ext cx="529590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685477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Working</a:t>
            </a:r>
            <a:r>
              <a:rPr lang="en-US" dirty="0" smtClean="0"/>
              <a:t>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720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When </a:t>
            </a:r>
            <a:r>
              <a:rPr lang="en-US" sz="2800" dirty="0"/>
              <a:t>voltage decreases, the current decreases also, the electromagnet loses the strength, and when V=0 there is no magnetism.</a:t>
            </a:r>
          </a:p>
          <a:p>
            <a:endParaRPr lang="en-US" sz="28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191000"/>
            <a:ext cx="4200525" cy="13763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659410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229600" cy="609600"/>
          </a:xfrm>
        </p:spPr>
        <p:txBody>
          <a:bodyPr>
            <a:noAutofit/>
          </a:bodyPr>
          <a:lstStyle/>
          <a:p>
            <a:r>
              <a:rPr lang="en-US" dirty="0" smtClean="0"/>
              <a:t>Working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534400" cy="5486400"/>
          </a:xfrm>
        </p:spPr>
        <p:txBody>
          <a:bodyPr>
            <a:normAutofit/>
          </a:bodyPr>
          <a:lstStyle/>
          <a:p>
            <a:r>
              <a:rPr lang="en-US" sz="2800" dirty="0"/>
              <a:t>Now, AC voltage builds up as part of the negative cycle.</a:t>
            </a:r>
          </a:p>
          <a:p>
            <a:r>
              <a:rPr lang="en-US" sz="2800" dirty="0" smtClean="0"/>
              <a:t>Then</a:t>
            </a:r>
            <a:r>
              <a:rPr lang="en-US" sz="2800" dirty="0"/>
              <a:t>, current flows in opposite direction, and the magnets reverse polarity.</a:t>
            </a:r>
          </a:p>
          <a:p>
            <a:r>
              <a:rPr lang="en-US" sz="2800" dirty="0" smtClean="0"/>
              <a:t>Therefore</a:t>
            </a:r>
            <a:r>
              <a:rPr lang="en-US" sz="2800" dirty="0"/>
              <a:t>, the CW rotation continues.</a:t>
            </a:r>
          </a:p>
          <a:p>
            <a:endParaRPr lang="en-US" sz="2800" dirty="0"/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038600"/>
            <a:ext cx="5334000" cy="1909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647307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8229600" cy="609600"/>
          </a:xfrm>
        </p:spPr>
        <p:txBody>
          <a:bodyPr>
            <a:noAutofit/>
          </a:bodyPr>
          <a:lstStyle/>
          <a:p>
            <a:r>
              <a:rPr lang="en-US" dirty="0"/>
              <a:t>AC Motor </a:t>
            </a:r>
            <a:r>
              <a:rPr lang="en-US" dirty="0" smtClean="0"/>
              <a:t>Rotation</a:t>
            </a:r>
            <a:endParaRPr lang="en-US" dirty="0"/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295400"/>
            <a:ext cx="4876800" cy="529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851190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8077200" cy="838200"/>
          </a:xfrm>
        </p:spPr>
        <p:txBody>
          <a:bodyPr>
            <a:noAutofit/>
          </a:bodyPr>
          <a:lstStyle/>
          <a:p>
            <a:r>
              <a:rPr lang="en-US" dirty="0"/>
              <a:t>Limitation of the Elementary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7924800" cy="4419600"/>
          </a:xfrm>
        </p:spPr>
        <p:txBody>
          <a:bodyPr>
            <a:normAutofit/>
          </a:bodyPr>
          <a:lstStyle/>
          <a:p>
            <a:r>
              <a:rPr lang="en-US" sz="2800" dirty="0"/>
              <a:t>The initial position of the rotor determines the direction of the motor rotation.</a:t>
            </a:r>
            <a:endParaRPr lang="en-US" sz="2800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895600"/>
            <a:ext cx="5257800" cy="18986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572000"/>
            <a:ext cx="3390900" cy="16383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317827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>
            <a:noAutofit/>
          </a:bodyPr>
          <a:lstStyle/>
          <a:p>
            <a:r>
              <a:rPr lang="en-US" dirty="0"/>
              <a:t>Practical AC Motor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47244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By adding another pair of electromagnets  the limitation mentioned before is removed.</a:t>
            </a:r>
          </a:p>
          <a:p>
            <a:r>
              <a:rPr lang="en-US" sz="2800" dirty="0" smtClean="0"/>
              <a:t>Example: Two </a:t>
            </a:r>
            <a:r>
              <a:rPr lang="en-US" sz="2800" dirty="0"/>
              <a:t>electromagnets = Vertical &amp; </a:t>
            </a:r>
            <a:r>
              <a:rPr lang="en-US" sz="2800" dirty="0" smtClean="0"/>
              <a:t>Horizontal</a:t>
            </a:r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b="1" dirty="0"/>
              <a:t>Three phase system has three electromagnets 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124201"/>
            <a:ext cx="4724400" cy="25746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712328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09600"/>
          </a:xfrm>
        </p:spPr>
        <p:txBody>
          <a:bodyPr>
            <a:noAutofit/>
          </a:bodyPr>
          <a:lstStyle/>
          <a:p>
            <a:r>
              <a:rPr lang="en-US" dirty="0" smtClean="0"/>
              <a:t>Induction Motor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449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Most AC motors are induction motors</a:t>
            </a:r>
          </a:p>
          <a:p>
            <a:r>
              <a:rPr lang="en-US" sz="2400" dirty="0" smtClean="0"/>
              <a:t>Induction motors are favored due to their ruggedness (no brush), simplicity and cheap.</a:t>
            </a:r>
          </a:p>
          <a:p>
            <a:r>
              <a:rPr lang="en-US" sz="2400" dirty="0" smtClean="0"/>
              <a:t>90% of industrial motors are induction motor.</a:t>
            </a:r>
          </a:p>
          <a:p>
            <a:r>
              <a:rPr lang="en-US" sz="2400" b="1" dirty="0" smtClean="0"/>
              <a:t>Applications 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(1-phase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): washing machines, refrigerators, blenders, juice mixers, stereo turntables, etc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(2-phase) induction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motors are used primarily as servomotors in a control system. 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(3-phase): pumps,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compressors, paper mills, textile mills, etc.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2506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8229600" cy="609600"/>
          </a:xfrm>
        </p:spPr>
        <p:txBody>
          <a:bodyPr>
            <a:noAutofit/>
          </a:bodyPr>
          <a:lstStyle/>
          <a:p>
            <a:r>
              <a:rPr lang="en-US" dirty="0" smtClean="0"/>
              <a:t>Induction Motor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914400"/>
          </a:xfrm>
        </p:spPr>
        <p:txBody>
          <a:bodyPr>
            <a:normAutofit/>
          </a:bodyPr>
          <a:lstStyle/>
          <a:p>
            <a:r>
              <a:rPr lang="en-US" sz="2400" b="1" dirty="0"/>
              <a:t>The single-phase induction motor is the most frequently used motor in the </a:t>
            </a:r>
            <a:r>
              <a:rPr lang="en-US" sz="2400" b="1" dirty="0" smtClean="0"/>
              <a:t>world</a:t>
            </a:r>
            <a:endParaRPr lang="en-US" sz="2400" b="1" dirty="0"/>
          </a:p>
        </p:txBody>
      </p:sp>
      <p:pic>
        <p:nvPicPr>
          <p:cNvPr id="4" name="Picture 9" descr="Fig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7765" y="3200400"/>
            <a:ext cx="3846235" cy="2886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41361" y="2590800"/>
            <a:ext cx="4716439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Most appliances, such as washing machines and refrigerators, use a single-phase induction machine 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Highly reliable and economical</a:t>
            </a:r>
          </a:p>
        </p:txBody>
      </p:sp>
    </p:spTree>
    <p:extLst>
      <p:ext uri="{BB962C8B-B14F-4D97-AF65-F5344CB8AC3E}">
        <p14:creationId xmlns="" xmlns:p14="http://schemas.microsoft.com/office/powerpoint/2010/main" val="33030526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5889848" cy="1143000"/>
          </a:xfrm>
        </p:spPr>
        <p:txBody>
          <a:bodyPr/>
          <a:lstStyle/>
          <a:p>
            <a:r>
              <a:rPr lang="en-IN" dirty="0" smtClean="0"/>
              <a:t>Objective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Objective of this presentation:</a:t>
            </a:r>
          </a:p>
          <a:p>
            <a:pPr lvl="1"/>
            <a:r>
              <a:rPr lang="en-IN" dirty="0" smtClean="0"/>
              <a:t>Fundamentals of Motors</a:t>
            </a:r>
          </a:p>
          <a:p>
            <a:pPr lvl="1"/>
            <a:r>
              <a:rPr lang="en-IN" dirty="0" smtClean="0"/>
              <a:t>Basics of AC </a:t>
            </a:r>
            <a:r>
              <a:rPr lang="en-IN" dirty="0" smtClean="0"/>
              <a:t>motor </a:t>
            </a:r>
            <a:endParaRPr lang="en-IN" dirty="0" smtClean="0"/>
          </a:p>
          <a:p>
            <a:pPr lvl="1"/>
            <a:r>
              <a:rPr lang="en-IN" dirty="0" smtClean="0"/>
              <a:t>How it works?</a:t>
            </a:r>
          </a:p>
          <a:p>
            <a:pPr lvl="1"/>
            <a:r>
              <a:rPr lang="en-IN" dirty="0" smtClean="0"/>
              <a:t>Uses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Electric Motor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6210760" cy="5085184"/>
          </a:xfrm>
        </p:spPr>
        <p:txBody>
          <a:bodyPr>
            <a:normAutofit fontScale="32500" lnSpcReduction="20000"/>
          </a:bodyPr>
          <a:lstStyle/>
          <a:p>
            <a:endParaRPr lang="en-IN" sz="7400" dirty="0" smtClean="0"/>
          </a:p>
          <a:p>
            <a:r>
              <a:rPr lang="en-IN" sz="7400" dirty="0" smtClean="0"/>
              <a:t> Energy comes in many forms. Electric energy can be converted into useful </a:t>
            </a:r>
            <a:r>
              <a:rPr lang="en-IN" sz="7400" b="1" dirty="0" smtClean="0"/>
              <a:t>work,</a:t>
            </a:r>
            <a:r>
              <a:rPr lang="en-IN" sz="7400" dirty="0" smtClean="0"/>
              <a:t> or mechanical energy, by machines called electric motors.</a:t>
            </a:r>
          </a:p>
          <a:p>
            <a:r>
              <a:rPr lang="en-IN" sz="7400" dirty="0" smtClean="0"/>
              <a:t>Basically, motors take the electrical energy from an electricity source, such as an outlet or battery, and change that energy into something that spins, moves or does some sort of work</a:t>
            </a:r>
          </a:p>
          <a:p>
            <a:r>
              <a:rPr lang="en-IN" sz="7400" dirty="0" smtClean="0"/>
              <a:t> Electric motors work due to </a:t>
            </a:r>
            <a:r>
              <a:rPr lang="en-IN" sz="7400" b="1" dirty="0" smtClean="0"/>
              <a:t>electromagnetic interactions</a:t>
            </a:r>
            <a:r>
              <a:rPr lang="en-IN" sz="7400" dirty="0" smtClean="0"/>
              <a:t>: the interaction of </a:t>
            </a:r>
            <a:r>
              <a:rPr lang="en-IN" sz="7400" b="1" dirty="0" smtClean="0"/>
              <a:t>current</a:t>
            </a:r>
            <a:r>
              <a:rPr lang="en-IN" sz="7400" dirty="0" smtClean="0"/>
              <a:t> (the flow of electrons) and a </a:t>
            </a:r>
            <a:r>
              <a:rPr lang="en-IN" sz="7400" b="1" dirty="0" smtClean="0"/>
              <a:t>magnetic field</a:t>
            </a:r>
            <a:r>
              <a:rPr lang="en-IN" sz="7400" dirty="0" smtClean="0"/>
              <a:t>.</a:t>
            </a:r>
          </a:p>
          <a:p>
            <a:endParaRPr lang="en-IN" dirty="0" smtClean="0"/>
          </a:p>
          <a:p>
            <a:endParaRPr lang="en-IN" dirty="0" smtClean="0"/>
          </a:p>
        </p:txBody>
      </p:sp>
      <p:sp>
        <p:nvSpPr>
          <p:cNvPr id="11266" name="AutoShape 2" descr="data:image/jpeg;base64,/9j/4AAQSkZJRgABAQAAAQABAAD/2wCEAAkGBxQTEhUUExQUFBUXFRcaFxcXGBcVFRUaFx0WFxUYFxgYHyggGx0mHhYdITIiJSktLi4uGB8zODQsNygtLisBCgoKDg0OGBAQGDAcHBwsLCwsLCwsLCwsLCwsLCwsLCwsLCwsLCwsLCwsLCssLCwsLiwsLCwsKywsLCwsLDcsLP/AABEIAMYA/gMBIgACEQEDEQH/xAAcAAABBQEBAQAAAAAAAAAAAAAAAwQFBgcCAQj/xABLEAACAQIDAwkDCgIHBgcBAAABAgMAEQQSIQUxQQYTIlFhcYGRoTJCsQcUI1JicoKSosGy0SQzY6OzwuEVNFOD8PEWQ1Rzk8PSRP/EABgBAQEBAQEAAAAAAAAAAAAAAAABAgME/8QAIREBAQACAgICAwEAAAAAAAAAAAECESExAxJh8BNBUTL/2gAMAwEAAhEDEQA/ANxooooCiiigKKKKArwGq18oeIZMGSv10DDrBO7TXfaqjsnb0bKIyzIdbBmJViTc5Tu8LA9lVjLPVahJOq+0yjvIFNZdsQrvkB+7dv4Qap2XuFeAi1xc68Bf/Tzppn8lWl+UMPDO3ctv4rUg/KQe7GT3kD4XqvWOvRJ9PjXWQ6WA7b3/AOvhV0nvTzae2p3A5phFbjYNfda9+HdbfvFTGB28jaP0D171Pjw8fOqxzT66jyBtQ0BPvMNb2FgPK3jTSTOr+rAi41B417VLwk7x+wxHZvB7x+++pzB7cB0kGU9Y1X+Y9e+pp0mcqYormNwRcEEHcRqDXVRsUUUUBRRRQFFFFAUUUUBRRRQFFFFAUUUUBRRRQFFFFAUUUUFd+UCHNgJuwI35XUn0BrGW1/63/wA63PlXFmweJHHmZLd4UkfCsJBo4+XtKbL29LBYX5xPqsTp91t48bjuq6bH2xDiBZTZrao2jeHBh2is2vXa8DuINwRvB6+w9o1q7c9ta5uvRHVDwHKqVVySm4uLSe8BcXva3DS+/tNW3B4vKCrM0pBNiFIH5tb668N9VdpDmqOapscax3JbvII9CD6UhLipeBVe4ZvRh+9F2kebrxltUDJJId8rfhuvpciuY8IXOmZj16/5abTaVbaJiuY3QN1ZuiT9oa+e+pjkvt4z5kcqZFuboCFy6DW/G58R41Q8UtmyspB4Zgde4nfVp+T6PWZuxAP1k/tUrWGV3pc6KKKjuKKKKAooooCiiigKKKKAooooCiiigKKKKAooooCiiiga7U/qZeP0b6dfRNfPY0A+NfRGNW8bjrRh6GvnmM6Duo4+X9PL16K5y9Xl/KvaORRDqPvL8RWlYmQIzE6DNbs1NhfsrNIx0l+8v8QrQ9vJmWULvzNbwNVYVXEwyRFwxY68QiKBoWdjcKPPxtpAbP5QxtMYhMkl/Zs+YjxIUsvbrUBipS8SplbLmN01FyuWwYfi1HGwoXkq4khmeMRhTmBsFJvoFIHWTax1teirliXsD2A0xwnKJ4xKWJCjQKmjEL0bAnddj595NLSPVenwlmfpGzWtfXLrc94Pn30ZlRG2dt4gHnFiw4AIJjUEPbj9IN7dvod1bP8AJ+n9GLcXkJ8gq/sfOs5w8eCWMLfnpr3IvdRbgQNy8SNSfhNYLasqRBFkYKL+zYHUkknLrxo6Y5arU68zDrrI5dp59C5kP3szD8Lm9InHZR2faJjPkwAPnUa/J8NZl2jEu+RAerML+Vcf7WhtfnE8Dc+Q1rF8Xg4ZbtlyOdechzxyA2tcvDmDfiuKSXbOIwh+lY4rD8ZAF+cQjrdQbuvWbA6Huovu2WTlBCNxLdwP72ppLynX3UJ7yB8L1T8Ni1kRXRgysLqy6giuzVYvkqwy8p5PdVB5mmknKCY+/buA/lURXlGfa/1Jjbc3/Ean+D5TuCBIM46wLN/I1Xq9AoTKxo2DxaSrmQ3HqOwjhS9Z9gMU8TBkNuscGHUavGz8YsqBl8RxB6jUdsM9nNFFFGxRRRQFFFFAUUUUBWAbWAM8pW1jLIQN1gWJFv5Vt+39pjDYeWci/NoWt1n3R4mwrCDfjRy8tIg0rh4TI6xg2zkgHqOViD5gUm63/nT3k+P6VDf6za9yP5UcYi8LjCkiidSAHW7AXtlYE3Ud3CrTjeWsGZioke7E9FbbyfrkU92rshHbMFJJ36W9TYVHjk/1RgfeIHwvRpB4jlVc9CA34FiPDSxFeScpcZIRogtuupNu4XsPKrCmwOsqO4XPmT+1KDYyDezHyHwoisPLin9qZwPs2T+ECo7G4LosWcsbHexY1d3wEQ3gd51PrUJt5EaNkDprYeo4ChtHcllsGKjLoNwCk2vvzlans+Y6ZSR1AF/0xk/qpnsnZpjGgkc29pYgo8HOYD0qUaFzowJH25iR/ckfCqEGVjvzdzdA/wB7Jb9NcRZb2UpfqDMW8oUX405GE6zEvdGJD5vlPrXpK+y0srdgYKPy2b40CBiJ9xj96NEPg07EnypVJCBbMLdTyMf8JQtdjDJ/wie1i4+LBT5UtFEd6pEnacoP5kU/GgisNilwj51/3aRvpQAcsLsQBIo16H1urTTquBTTTX9+6oqbCFwQ75gQQVylgQdLXLbvCkeRszRtJgpDcwgNCTveAmy8dSh6PcVoutpsJXvNU8WKxt17v3H7+dLCCiaR4irtYqfiCjmaGjRYqkdlYkxPf3T7Q7OvvG/z66TEVdrHRZxyt4N69qM2JPdSh3ru+6d3lYjwFSdR6JdwUUUUUUUUUHjGqHyY5WSYlJGLFXVjdAoOVTcplFr7ujxvlvxqz8p9sjCwNJYM18qL9Zjuv2CxJ7AaxcSvmLh3Rib9Bigv2KunnRy8mWlk2vtzG4q6tFzcN1ssilCxFtSDu1F7a2vvprg4FkDo8UfOKL5BoXA9opoTcdh1p7sTlJKfopWzE+y5tdvst1Ht49lJba2cwYTISCuckjQ6qf3sf+9Vz3tC7Q2MUXnE6UdrnW5W+4395D17xx41xycX+lw/8z/DepnkebJaRSJHBPSv01BYC2bz7bmuTs/mMYjAfR5JmH2egbr4X8iKIk8ZtEKcoBZupRc6b91Mnxkp3Iq9rMPgtzTHCS3Jci7SHojjlvZAPvML/hWpRsKBoWY9djZb8bWF7eNAwk5075VXsVS3qxWmTlb2Z5GPVmAB8AL+tTQw6D3VPf0/4r17IRa24dQ0HkKaEOIBwhJ7WDEHxlJFOsMsm5FVD1Ahf8MEVM7Dy6odSwLDuU5WHwPnRIjJ0s+iknLlBufe13kEXNu2mhGy4ZhrJLGn3rfEt+1M58bhVvmxGfrC3b1UD41XOUuDyYqRD7JOZTpqrC4seO8jwqHcAEi9vX4UFwbb2EXdE7/ey282uatGySssQZVAva4ve1wGHofjWVqAes+B07+FXzkLtG0vNHTNGg/Eqgj0J9KCZ2jgSY2yjW1xbrXpAeNreNZPy7SaSSNVVmjyEqFBa59+4tvta3fprW9FBVHxOzYlmdWZgA11ALWytqAAu+27wosuqbbDZkw0KTODIqKGudb9XaRoL9lSXzIlknGjREEGx6SPZZE7QV8mCnhS+z9nqpvHFJfrCBfVyDUviIiY2DqVzAre9zYi19OINUN8TjQD7VuKDSznWwB330tp11NRAMARuIuPGoTk/EHjyygc5GQrWJAYWBUkA2Isba/Vqcg0uO247m1+N/Kg65ujm6UoqBPm66CV1evL0CmEfLIp7cp7m0+Nj4VP1Wn1BHXVgws2dFbrAPd10dfHf0VoooqOgooooM2+UrGZ50iG5EufvP8A6AeZqhc/m9gZuky3uRqqNJoOohSKtHKxg+LxBJyjMQW35QoCE2HVaoSHAGKVUDK4aUEMosCrYeexGp6t96PNlzabYHECRVNrEqGsd9jqDfiO2r3sLF87Hr7S6N29TePxFZ/icOwihZNHWHBW7nMiMD2G4qc5L7TCyI9+g/RbsB017VPwNVOlr2tgiyZk9tOkvbbePEVzBIsyAkAhh7wBAPEa9tSWNzrG5W2ZQbX1Gm+qnsjGAwy+68bBzuvYkZ1I3ezrb7Qqq7wuBfni5QgKCVUa66JHoN1gb9604mgcC5U/E69m+vNi4hucxEMjZmR86HS5ik9gG3VuqZSBjuBoiD+byHch8SFHqb+lers2Q7zGvizelh8am1wUx4xp4Fz8QK6/2U3vSufu5UHmov60Fex6fN2gkBLBSQ2ltD7WnarHyqT2vCb3SZIr6ksR2DcdCCAO3SlcTgoSpQte/wBou4PXqSfCoLbMEC4dlMoglKgCV2VQCLe7KV0IFtNddKKZcotmRzc0Q6u6LkJXS68N54G/H3uNe4TkSSATYE8b2PlY/GmeC5Y4TDxLHNiYppBfM0cbG/SJXRFy6CwvmubXpLEfKuh0hhxEnUQqRg+ec+lThfWrNheRyDefIW+JPwp3JyeiVlcMI3VgQSQt7WsCN3DgKzyblztCXSPDIl/+I8jn8oZV/TSKx7Xm054x34QxrGfzKFPrQ18tLnwim5eZmHYJGH5lIXzFQmO2rgYGB5+NWU6hni170iu179YqlYvkU5s2NxRHbPMF8s5/em42dsmE9PEo56o1eX1sV9aLqLfiflVwy+y7yHqjiY/4hSo6b5TpX0iwkzjrdljHkEP8VRcW2MEmkOCxUp4FgsKnyzaeFPINqY1yPm+z8PH2vnlbzWw9KGp/EzyH25iJMcxnRY1mgAVQSQGhJYak6krI58BWil7MD1gj9x+9ZLzeLhxWExGNdcwnCIgVY7Cb6Ngqrqd9yTwWtHnxPoaJUqZ6TbE1Cy42msmPoiwNixSZxoqtPj+2kTj6bFp+e1Y+T02aHuZh5nN/mrNFx1XbkJiMySjqcHzFv8tG/H2tNFFFR2FFFFBj+2T/AEjFErnUSSZlBIOUuQSCOIAv4VHbLg5ngbZsyBr6DpqCpPXdt2l79RqV5Roq4nEBiADKPJn1PgGv4VHbEh+ctI8c/OxocgsVa3EDKDpcljewvfTiaPNUlNg1kjDC4tzfeRE5cKe7MfCqzEgjcx/XaZh+GRlI8svrVq2S5WXmmHtaKdbFgLr5jS3b2VDcqcNGZlZCVaEs2QrlzRydJmS+jAag5b2teqi/bFxfOwI532yt95dD5ix8aofKHCtHiCqh8mYu5XTo6Aa92uvEDqAqxciMT/WRnscfwt8V8qndrQCSGRCAcyEWO49QNBUJdgssrthp3jkEYyswEpdCTob9RAPc1V88p9p4ctnw8eIAPtQsVY966m/Zlq5cm8I7ZmaUsGTKi2tzQGlgePsjyqt7Ui2hEbxyxYheK4mMEL92aMA+ZBo1EfiflQxbdFMFIpt/5jZdfBF+NRr7d2viN3Nxg9Sc4fN89Sk+3NoWsuzoFP1jI8yd6qHzDxJrjmdsza84uHX+yjRQPxt0h50Xj4MP/C+0sQPpcRiCvEBiqeQNh5U1PIvBw/7xioFPENKGb8qEH0rrH7Fh1+e7UVyN6tOZyOzIl2B7KShXZUdubTEYk9aQ2X80pBHlReXaT7Ii9gyzt1Qwn4yZacrygTdh9ms3UZpAP0AX9aWwuOkbTDbLHYZpGkHeVjAt507nXaYF5JsLgV49GKMfmmJaicEoMRtaUfRRQQD+zhzEeMt6bY7ZuIP++bUydaHELH/dqf2pnjRhmJGJ2pLiSf8Ay4zNMD2DKAg864w4wS/1GAxM7f2nNwDv99qKRjweykueclxLcRFFI9z3yWFSGFxsYIGG2ZI/bJIE80QH41IwR486xYHC4dPrSB5CO3NIQvpTTFYmUAjEbYjj1sVw5UEdmXDKTQ7Ph/tMi6xYTBr9YoLjvM5t6VHY2b/1W2r9aQOzA8LZMOLUzGGwJa5XG4x/rFMqn8UzX/TUvh8JMq3g2ZDAPrYiRmFvwhF9aCv4gYSNXOGjxMsoswkkTInRIa92Jcno7rDW1adPib+P71RNqbQZo3STHYUKyFeYwqIxa4PRzRhjr2uBU/HjOgh+wh81BomR7NiaaSYmmuIn1PeaatNRg9aek+fpmZa8z0Egk1aF8mT3WfvT4NWXLJWm/JSPoZm65FHkt/8ANRvD/S90hicZHGLyOiDrZgo9azjljtaUbTihMjLCSkeXM6oxYBiWyEX9oceA4XqwpyfRTmJRTxKxxqfzS5m9aadLmkn5V4b3HaY9UKPN6opHrTPE8rGG7DOo+tPJDh1PgWL/AKaa4vHYOIfS4hSOppWb9IIWoN+XmzoyRCvON/ZRi58gTTTNzpttrZ0mMd2LxrzlriGOfE2sANHARb6Xv11xyY2O+AdAecMecJd1jSyP7HRRiQLq3tEm6j6xAMd8o01rxYUqODTMIx/eFarO1OWU09hJNAoJUZYznJIdHQEqLXuptrwNOGFy5U4GSPECSJgqMVLi1ybWZbdXSjHr10lysijlQIR0s5MR3Xz5XVA3Brt0dQbjTWltp4/ng996c2PNh/M03xJV1VJEzq8cakAXIy3UEDiezjrRkw5H4nLLHv1BQ333sQb/AIhV3nk0NZ7s6IxTAE5ssoIa5NwSGBu2u48as8u0ekRfjQj3YkuWSVOqQkdzAMPiapvKWHCrMQMVLhJCx+kVpIlkPEM4BjY94B0HCrNhpLYhj9ZYz6Ov7Uz5TxznVIYZ0O+Ml1Y8LkgFT+JfGrVnauyR4nm9dswrEdzq2GRz/wA6MlifXuqExOH2cx/pGOxGNccEE0x8Gay0/MGHsLbIlaXiA0QjB6s8eh/KDT4JjFW6YPBYNPrTXYjxlZV9KjaJwcmGFhhtlzSn60rLEfFUBPhepXm9pWJEGCwS8HZAWHe2INvSmWJ2gT0Z9sb/AHMID5f0dbW72pjHhMI7EphMdjJOuS0Yb85dreFD792dYzE3t8520T9jDszA/gw65fWmUGGwGY83hcZimPFgsase+QsfSphcPiIluuEwOCT607ZmH/yMi+lNZtp+7JtZr/UwUZHgDCgH6qB5DDiVF4tnYXDJ9bEM727QWKJ6U1n2o4GWXa8UYO5MGi5h2A4dCfEtTOHBwSNmjwONxbne07BL9pB5xqfsJotDHs3AjhzhEkg/DK3wWgjzDhZGvzO0MdINzSHIp8ZGc/pqUXCzxDMuBwWDS3tYhySO3pMielMZNpqw6e0MXPwyYSN40P5RGnqaMLslD0otmyScTLiZbC/WcoY+bUCkm0j7L7VtxyYGKxt1ZoUA7NXpKLBQytmTB47GP9adwg8QTI1vKlXxzJo2J2fhfswIMRJ3X+kN/AUm7LNdWbaWN+zrDEewBmGn4KBTG85EjKUwGCFjZb85iLcQqux6XVZN9qWV7Kg6kT+Fajdo4UwRMRhcNhTla2eTnMSdNyL0Lt25TUqsf0gX7QHkbUS9DGHpv95viaQvXbm5J6yT514Fow5r2uxGaWTDmgbgVsPya4XJglPGR3b1yD0SsxwuALEKBckgAdZOgFbhs3CCKKOMbkRV77C16jp45yy75XcIEnjfKSZMpRrkZWj6L6DQnKUte/HTiKfihipWN4sTMASA8uIEER4XAGUlerpXtW+bW2TDiUCTIHUMGF7ggjcQRYg6206zSWD5PYaL2IIx2lQzfma5qxq4W1hWE5NYmQ9FMGnakcmLkHiwcetT+G+T3GyaST4q32ebw0f5QxP6K2gCvabJ4/ljmN+TOPDRNNJHHIVIuHeWbebXNsg3kcKqO0opFkQRx4dIXCk5I1jYZSGN73J4bje2nf8AQ+1MIJYZIz76Fe4kaHwOtYPt6XJhxdWzxzdIDeFNwT4En8tNsZY6vCY2ViucMoHv2OvDKdP+uyvNo7TWKRUY2sAL8L3z69WhpLZUgjiDoBIHFmbMFCe0Mxt9U2NuseUZHtYmVpPm7YiFmKMbDoWsQQx6Kta28637aMJ2RryluBII8eNM9o4y0zjqcj1NGykTXm2LIW6NwVKiy9EofZIN9Bpx41GbVf6aX/3H+JoLJg350M8ehjUBla9iL3urW4FtdOO+mHKRIygaWCclWZeegN3BU20GZWI7r91N8Lt6KEvozs6ZbBcoJ6AFyfu7x2V3tXHgRiZpcThS7M2dQzw6ncwCsCO0qO+iztETbShKhDtXH6bowkxmA6mORT+s00hwmHc3iwGMxTne07qnjb6RqkW2tIY7DaWzgB75ihEh7cguL/gBpi+OSW2bGbQxl9MmHSRIvI82B5GjofsMRFvj2dgV4GQh3HhMwue5aZYjaSsLSbTxM1t6YSN1U/kVF9a7w+xWUZotlpGOEmNmsO85QlvzV6+0ihGbaGDh4BMJCJn8HCuf1UQjg9lxsbw7Nnm4mTESBRfrIUOf1UvLPLHo82zcERwULNKB3MXa/wCGmkgimNjHtLHtfTnn5lCewMWNvw05+ayw/wD82z8CDuM7Xk8pWVT4KaBGXFJKbNiNpYy49mJWii7hmKW/LXcezDGMybPw+HA9/GTXNuuw5seppN9ogiz7RxEtt6YKIop7DkWND+Y15FspdXj2c7g6mXFy2UnrIAJH56BQ7VsSDj4109jBYfMw7BIFN/z1wmDExBGExuMP18TLlA71+kPwofaZSwOLwWHG7JhoxO1+x7SkeYpGQLN0Sm0Mcb6c65hjPaMxbTsyCh9+9HbM0N1aTZ2C7FAmlHZlYsb/AIKTbFCTQzbQxWnsxqYIT2b0/hNI3MOmXAYLS/SPOzDtKkgH8lcf7RElv6RjcRwy4dPm8J77ZLetB7Ng8jRIMJHh+ckUdN+cxDAHM+4KAMoNzY9XGrDFCbluwnx4epqF5ObNHzgt835gRJuLc47PJxZuxL6cM/bVp01ozlUauFpZMJTvOK9ElGdk0wlOI8OBXcILEW/1qy7F5KSSEGUGNOo6O3YBw7zRZLeivIjZGZ+eYdFPZ+03X3D4nsq+Unh4FRQqgKqiwA4ClKjvjNQUUUUaFFFFAVlvLXZ/MYstb6OdST1AnR/WzfirUqhuVexvnUDIPbXpRn7Q4dxGnj2UZzm4+fsVyVdXZGzFHE5DgdG4QSJfWx9k1Pxc5EHlgAOdsMzxtqkiyxKCCOGqjXeNe0GxbF2mqKYZ1OUEjd0ltcFWHVvHZSmKMSKyw651RSbHRUBUWvxKm1Vw2jcAgzaDKLk2ve1ze1+yq/KhZi31iT561YZOgjHiRYd50HxvUfZRrcWA8gKISxsKrGNBm6Avx3M51/GK72ljhHHCq4psMxXdPHnw0l9dCykKfFa7xkebKOO8jjrYAeSimWN2ozMY4sXh2YDKcPi1yWPUr3U28eNFnbiKLEEGVY9kHXWe4YW/E+UHx8Kby7UY9GTatv7PBR206s0CEeb17JsqTVjsnDA/8Xnfob9YVRe3jTSXaboLNi8Fhbb1w8ayt3X6bA0bexbNikOePA43FtxfEMIx3m5kNvKl5JXhBBOzMEOq4nlH4WJ1/BUZNPHLox2jjexiY4j3FjoPw0vHg5UGZMHhcMvFp3zMPHor50Cj7SSSwbFY/FAj2IEMEP8A9Y/SaSjwfNi6bPghHCTFzFtOvTIPWkJ8eBpJtEm/uYVMp7s0YsfFqaosLG8eDxGIY+/MwS/gc1/MVBISbYPsnHKmnsYKEBvCRFJP56QXDiZgy4TFYlvrYmTKfyksTTuLDY2wCphcKDusoLW6vpSR5VJR8jMTNrPNiZQd69KKMjsz5Ut3NVNohjLFoXwODHUoV5APuuSfJaaTYuGQWefGYsH3Y1ZYu7KcoHgDV7wPIaGM6RxL2m8jeIAt5PXvKzZ7QYN5IGPOJlNljSxGZQ1gwZhYG+jcKaTamYDByn/dtnxx/blYyED8AFvG9Lyc7myz7QjiJIHN4fKrC/AmEFvzVH4GHGYh153nshYZnkzFUW+pCHU2HACtT5I8idkGQ6zzSnX6cmMN91VChgPqm+6os5VqDAHDxIqEvnZrAFnd2OpJIBzHuJNSmA5O4yWxXDyAHjJaId5DkN5CtW2TsSHD35pbE7ySzG2+wzHQdgqRos8f9Zxgvk+mP9bLGnYgaQ+bZbeRqewPITDJbOZJT9pso8o8unYb1aaKNzCQ3weBjiFo0RB9lQL99t9OKKKNCiiigKKKKAooooCiiigqXKzkpzxM0NhJ7y7g9uIPBvj8acsRQkOMpXeG0I771r1Z18oHIySeU4iBc7uFVluBuAW/SIFrceyjlnh+4pO1dqiRskXStxG650vfuPrUxyNW7TQvcqyIfvBgVY+ObdwCCpzk58lqRrJ86k5xmyhebLKIwL5tT7V7jeNMvaahdvYPE7NSzCSSMFlTERhQET2hzwN+bIuVzWIso3EgVWPSwy23s+SLERxiTWUNlYZVKldLWJ4dHXtFQG04caotisLh8bGNzLZJLcOmvRv4E0jiNoMziSUsVDDPmYuUR+jmBY6AMCrAC11A468Y9psPJdJGUHcymwNt97b/APseNEl0jGhwI0GAx2feEZrIPxW3fhp9goMSdcPgIIR9Z80jDtJWw8xTTafLLFBcqzBRxyJGpPaSFvfutTTY2y5cW6yYuWQx5hlEjszSHgBmNwO3/vRvvtYoNk42bQ4w2BsVwqag9ROHUnzqRwnyfR3zSI0j8WmkHS8izeaVbtmMI8NEosFVmS3ADOwXTsuKfVdM7QeC5Mxx7ubUdSJc/nJA80p/DsyJeDNbiWK371iyKfEGpBIGO5TSy7PY77LRNmcACXyKsd9+RVS/eVAJrpm66d/Nox7T37v9L0jNtTDx/V8Tc+Wp9KITRSdwJr3H4U83YjVlfz0t+1R2M5aKukaPIbGwRd9rcToN/Gm+ytvyTylJUCdEsBcsbDLv0AG/0oK7gcVLIzKInQg21Fr9dr66W41Ix8n5WkVhMRZgSqpmJ7A1xbvtparOI1BLZVud5sNe+lSSdPIfyFNCb2FtV1CxzHNqFDEgvc6AMBv79/fVkqn4DZ0pdCEYAOpJbo6BgTv1O6rhUrvhbrkUUUVGxRRRQFFFFAUUUUBRRRQFFFFAUUUUBXjKCCCLg7xwNe0UFY2ryCwU5LGIoSHBMbFM2cANdfZO4HdvAPCqnyk5A4aJIojLMVIygsy70AAJIUcCBfTQVqdVbl9s6SWFWjGbmyxKjeQQNQONrbqMZYzTO8dyRweGCu0BsDbN7QTtZnPHrJoHJ4SCLERO2USLdZBYkBgCFtp5XBqV5O7fIIie5BNlO8jqHaKm5HBN7E9+vpWnE2fBWiyMbXu1+q5zKT4AGvZuUEEQJuug1tru36j+ddYvBPifogdXIvrbQHMbkdgqf2NyOw8SjPGsj8SbsB2AH96bWY2qavK55WywwyPr7VrDjutcn0308jwG0Jt0fNjrchfQkn0rRoYVQWVQo6gAB6UpU23PGoMXISZ/6/E27EBPq38ql8FyEwie0rSn7bG3kLCrPRUbmEiF/wDC2GzZhHYWtlBITvsKSxHJOAyCVBzb5cpy7ium8Hjpv+NT9FF9Yi4NgQrvBbvP/wCbU/hw6p7KqvcAPhStFCSQUUUUUUUUUBRRRQFFFFAUUUUBRRRQFFFFAUUUUBRRRQFFFFBVNt8jUlmSaEiNg4Zxbova+otuPxp3BybHvv4KP3N/hRRTbPrEnhNlxxm6r0uskk/yHhT2iijQooooCiiigKKKKAooooCiiigKKKKAooooCiiig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1268" name="AutoShape 4" descr="data:image/jpeg;base64,/9j/4AAQSkZJRgABAQAAAQABAAD/2wCEAAkGBxQTEhUUExQUFBUXFRcaFxcXGBcVFRUaFx0WFxUYFxgYHyggGx0mHhYdITIiJSktLi4uGB8zODQsNygtLisBCgoKDg0OGBAQGDAcHBwsLCwsLCwsLCwsLCwsLCwsLCwsLCwsLCwsLCwsLCssLCwsLiwsLCwsKywsLCwsLDcsLP/AABEIAMYA/gMBIgACEQEDEQH/xAAcAAABBQEBAQAAAAAAAAAAAAAAAwQFBgcCAQj/xABLEAACAQIDAwkDCgIHBgcBAAABAgMAEQQSIQUxQQYTIlFhcYGRoTJCsQcUI1JicoKSosGy0SQzY6OzwuEVNFOD8PEWQ1Rzk8PSRP/EABgBAQEBAQEAAAAAAAAAAAAAAAABAgME/8QAIREBAQACAgICAwEAAAAAAAAAAAECESExAxJh8BNBUTL/2gAMAwEAAhEDEQA/ANxooooCiiigKKKKArwGq18oeIZMGSv10DDrBO7TXfaqjsnb0bKIyzIdbBmJViTc5Tu8LA9lVjLPVahJOq+0yjvIFNZdsQrvkB+7dv4Qap2XuFeAi1xc68Bf/Tzppn8lWl+UMPDO3ctv4rUg/KQe7GT3kD4XqvWOvRJ9PjXWQ6WA7b3/AOvhV0nvTzae2p3A5phFbjYNfda9+HdbfvFTGB28jaP0D171Pjw8fOqxzT66jyBtQ0BPvMNb2FgPK3jTSTOr+rAi41B417VLwk7x+wxHZvB7x+++pzB7cB0kGU9Y1X+Y9e+pp0mcqYormNwRcEEHcRqDXVRsUUUUBRRRQFFFFAUUUUBRRRQFFFFAUUUUBRRRQFFFFAUUUUFd+UCHNgJuwI35XUn0BrGW1/63/wA63PlXFmweJHHmZLd4UkfCsJBo4+XtKbL29LBYX5xPqsTp91t48bjuq6bH2xDiBZTZrao2jeHBh2is2vXa8DuINwRvB6+w9o1q7c9ta5uvRHVDwHKqVVySm4uLSe8BcXva3DS+/tNW3B4vKCrM0pBNiFIH5tb668N9VdpDmqOapscax3JbvII9CD6UhLipeBVe4ZvRh+9F2kebrxltUDJJId8rfhuvpciuY8IXOmZj16/5abTaVbaJiuY3QN1ZuiT9oa+e+pjkvt4z5kcqZFuboCFy6DW/G58R41Q8UtmyspB4Zgde4nfVp+T6PWZuxAP1k/tUrWGV3pc6KKKjuKKKKAooooCiiigKKKKAooooCiiigKKKKAooooCiiiga7U/qZeP0b6dfRNfPY0A+NfRGNW8bjrRh6GvnmM6Duo4+X9PL16K5y9Xl/KvaORRDqPvL8RWlYmQIzE6DNbs1NhfsrNIx0l+8v8QrQ9vJmWULvzNbwNVYVXEwyRFwxY68QiKBoWdjcKPPxtpAbP5QxtMYhMkl/Zs+YjxIUsvbrUBipS8SplbLmN01FyuWwYfi1HGwoXkq4khmeMRhTmBsFJvoFIHWTax1teirliXsD2A0xwnKJ4xKWJCjQKmjEL0bAnddj595NLSPVenwlmfpGzWtfXLrc94Pn30ZlRG2dt4gHnFiw4AIJjUEPbj9IN7dvod1bP8AJ+n9GLcXkJ8gq/sfOs5w8eCWMLfnpr3IvdRbgQNy8SNSfhNYLasqRBFkYKL+zYHUkknLrxo6Y5arU68zDrrI5dp59C5kP3szD8Lm9InHZR2faJjPkwAPnUa/J8NZl2jEu+RAerML+Vcf7WhtfnE8Dc+Q1rF8Xg4ZbtlyOdechzxyA2tcvDmDfiuKSXbOIwh+lY4rD8ZAF+cQjrdQbuvWbA6Huovu2WTlBCNxLdwP72ppLynX3UJ7yB8L1T8Ni1kRXRgysLqy6giuzVYvkqwy8p5PdVB5mmknKCY+/buA/lURXlGfa/1Jjbc3/Ean+D5TuCBIM46wLN/I1Xq9AoTKxo2DxaSrmQ3HqOwjhS9Z9gMU8TBkNuscGHUavGz8YsqBl8RxB6jUdsM9nNFFFGxRRRQFFFFAUUUUBWAbWAM8pW1jLIQN1gWJFv5Vt+39pjDYeWci/NoWt1n3R4mwrCDfjRy8tIg0rh4TI6xg2zkgHqOViD5gUm63/nT3k+P6VDf6za9yP5UcYi8LjCkiidSAHW7AXtlYE3Ud3CrTjeWsGZioke7E9FbbyfrkU92rshHbMFJJ36W9TYVHjk/1RgfeIHwvRpB4jlVc9CA34FiPDSxFeScpcZIRogtuupNu4XsPKrCmwOsqO4XPmT+1KDYyDezHyHwoisPLin9qZwPs2T+ECo7G4LosWcsbHexY1d3wEQ3gd51PrUJt5EaNkDprYeo4ChtHcllsGKjLoNwCk2vvzlans+Y6ZSR1AF/0xk/qpnsnZpjGgkc29pYgo8HOYD0qUaFzowJH25iR/ckfCqEGVjvzdzdA/wB7Jb9NcRZb2UpfqDMW8oUX405GE6zEvdGJD5vlPrXpK+y0srdgYKPy2b40CBiJ9xj96NEPg07EnypVJCBbMLdTyMf8JQtdjDJ/wie1i4+LBT5UtFEd6pEnacoP5kU/GgisNilwj51/3aRvpQAcsLsQBIo16H1urTTquBTTTX9+6oqbCFwQ75gQQVylgQdLXLbvCkeRszRtJgpDcwgNCTveAmy8dSh6PcVoutpsJXvNU8WKxt17v3H7+dLCCiaR4irtYqfiCjmaGjRYqkdlYkxPf3T7Q7OvvG/z66TEVdrHRZxyt4N69qM2JPdSh3ru+6d3lYjwFSdR6JdwUUUUUUUUUHjGqHyY5WSYlJGLFXVjdAoOVTcplFr7ujxvlvxqz8p9sjCwNJYM18qL9Zjuv2CxJ7AaxcSvmLh3Rib9Bigv2KunnRy8mWlk2vtzG4q6tFzcN1ssilCxFtSDu1F7a2vvprg4FkDo8UfOKL5BoXA9opoTcdh1p7sTlJKfopWzE+y5tdvst1Ht49lJba2cwYTISCuckjQ6qf3sf+9Vz3tC7Q2MUXnE6UdrnW5W+4395D17xx41xycX+lw/8z/DepnkebJaRSJHBPSv01BYC2bz7bmuTs/mMYjAfR5JmH2egbr4X8iKIk8ZtEKcoBZupRc6b91Mnxkp3Iq9rMPgtzTHCS3Jci7SHojjlvZAPvML/hWpRsKBoWY9djZb8bWF7eNAwk5075VXsVS3qxWmTlb2Z5GPVmAB8AL+tTQw6D3VPf0/4r17IRa24dQ0HkKaEOIBwhJ7WDEHxlJFOsMsm5FVD1Ahf8MEVM7Dy6odSwLDuU5WHwPnRIjJ0s+iknLlBufe13kEXNu2mhGy4ZhrJLGn3rfEt+1M58bhVvmxGfrC3b1UD41XOUuDyYqRD7JOZTpqrC4seO8jwqHcAEi9vX4UFwbb2EXdE7/ey282uatGySssQZVAva4ve1wGHofjWVqAes+B07+FXzkLtG0vNHTNGg/Eqgj0J9KCZ2jgSY2yjW1xbrXpAeNreNZPy7SaSSNVVmjyEqFBa59+4tvta3fprW9FBVHxOzYlmdWZgA11ALWytqAAu+27wosuqbbDZkw0KTODIqKGudb9XaRoL9lSXzIlknGjREEGx6SPZZE7QV8mCnhS+z9nqpvHFJfrCBfVyDUviIiY2DqVzAre9zYi19OINUN8TjQD7VuKDSznWwB330tp11NRAMARuIuPGoTk/EHjyygc5GQrWJAYWBUkA2Isba/Vqcg0uO247m1+N/Kg65ujm6UoqBPm66CV1evL0CmEfLIp7cp7m0+Nj4VP1Wn1BHXVgws2dFbrAPd10dfHf0VoooqOgooooM2+UrGZ50iG5EufvP8A6AeZqhc/m9gZuky3uRqqNJoOohSKtHKxg+LxBJyjMQW35QoCE2HVaoSHAGKVUDK4aUEMosCrYeexGp6t96PNlzabYHECRVNrEqGsd9jqDfiO2r3sLF87Hr7S6N29TePxFZ/icOwihZNHWHBW7nMiMD2G4qc5L7TCyI9+g/RbsB017VPwNVOlr2tgiyZk9tOkvbbePEVzBIsyAkAhh7wBAPEa9tSWNzrG5W2ZQbX1Gm+qnsjGAwy+68bBzuvYkZ1I3ezrb7Qqq7wuBfni5QgKCVUa66JHoN1gb9604mgcC5U/E69m+vNi4hucxEMjZmR86HS5ik9gG3VuqZSBjuBoiD+byHch8SFHqb+lers2Q7zGvizelh8am1wUx4xp4Fz8QK6/2U3vSufu5UHmov60Fex6fN2gkBLBSQ2ltD7WnarHyqT2vCb3SZIr6ksR2DcdCCAO3SlcTgoSpQte/wBou4PXqSfCoLbMEC4dlMoglKgCV2VQCLe7KV0IFtNddKKZcotmRzc0Q6u6LkJXS68N54G/H3uNe4TkSSATYE8b2PlY/GmeC5Y4TDxLHNiYppBfM0cbG/SJXRFy6CwvmubXpLEfKuh0hhxEnUQqRg+ec+lThfWrNheRyDefIW+JPwp3JyeiVlcMI3VgQSQt7WsCN3DgKzyblztCXSPDIl/+I8jn8oZV/TSKx7Xm054x34QxrGfzKFPrQ18tLnwim5eZmHYJGH5lIXzFQmO2rgYGB5+NWU6hni170iu179YqlYvkU5s2NxRHbPMF8s5/em42dsmE9PEo56o1eX1sV9aLqLfiflVwy+y7yHqjiY/4hSo6b5TpX0iwkzjrdljHkEP8VRcW2MEmkOCxUp4FgsKnyzaeFPINqY1yPm+z8PH2vnlbzWw9KGp/EzyH25iJMcxnRY1mgAVQSQGhJYak6krI58BWil7MD1gj9x+9ZLzeLhxWExGNdcwnCIgVY7Cb6Ngqrqd9yTwWtHnxPoaJUqZ6TbE1Cy42msmPoiwNixSZxoqtPj+2kTj6bFp+e1Y+T02aHuZh5nN/mrNFx1XbkJiMySjqcHzFv8tG/H2tNFFFR2FFFFBj+2T/AEjFErnUSSZlBIOUuQSCOIAv4VHbLg5ngbZsyBr6DpqCpPXdt2l79RqV5Roq4nEBiADKPJn1PgGv4VHbEh+ctI8c/OxocgsVa3EDKDpcljewvfTiaPNUlNg1kjDC4tzfeRE5cKe7MfCqzEgjcx/XaZh+GRlI8svrVq2S5WXmmHtaKdbFgLr5jS3b2VDcqcNGZlZCVaEs2QrlzRydJmS+jAag5b2teqi/bFxfOwI532yt95dD5ix8aofKHCtHiCqh8mYu5XTo6Aa92uvEDqAqxciMT/WRnscfwt8V8qndrQCSGRCAcyEWO49QNBUJdgssrthp3jkEYyswEpdCTob9RAPc1V88p9p4ctnw8eIAPtQsVY966m/Zlq5cm8I7ZmaUsGTKi2tzQGlgePsjyqt7Ui2hEbxyxYheK4mMEL92aMA+ZBo1EfiflQxbdFMFIpt/5jZdfBF+NRr7d2viN3Nxg9Sc4fN89Sk+3NoWsuzoFP1jI8yd6qHzDxJrjmdsza84uHX+yjRQPxt0h50Xj4MP/C+0sQPpcRiCvEBiqeQNh5U1PIvBw/7xioFPENKGb8qEH0rrH7Fh1+e7UVyN6tOZyOzIl2B7KShXZUdubTEYk9aQ2X80pBHlReXaT7Ii9gyzt1Qwn4yZacrygTdh9ms3UZpAP0AX9aWwuOkbTDbLHYZpGkHeVjAt507nXaYF5JsLgV49GKMfmmJaicEoMRtaUfRRQQD+zhzEeMt6bY7ZuIP++bUydaHELH/dqf2pnjRhmJGJ2pLiSf8Ay4zNMD2DKAg864w4wS/1GAxM7f2nNwDv99qKRjweykueclxLcRFFI9z3yWFSGFxsYIGG2ZI/bJIE80QH41IwR486xYHC4dPrSB5CO3NIQvpTTFYmUAjEbYjj1sVw5UEdmXDKTQ7Ph/tMi6xYTBr9YoLjvM5t6VHY2b/1W2r9aQOzA8LZMOLUzGGwJa5XG4x/rFMqn8UzX/TUvh8JMq3g2ZDAPrYiRmFvwhF9aCv4gYSNXOGjxMsoswkkTInRIa92Jcno7rDW1adPib+P71RNqbQZo3STHYUKyFeYwqIxa4PRzRhjr2uBU/HjOgh+wh81BomR7NiaaSYmmuIn1PeaatNRg9aek+fpmZa8z0Egk1aF8mT3WfvT4NWXLJWm/JSPoZm65FHkt/8ANRvD/S90hicZHGLyOiDrZgo9azjljtaUbTihMjLCSkeXM6oxYBiWyEX9oceA4XqwpyfRTmJRTxKxxqfzS5m9aadLmkn5V4b3HaY9UKPN6opHrTPE8rGG7DOo+tPJDh1PgWL/AKaa4vHYOIfS4hSOppWb9IIWoN+XmzoyRCvON/ZRi58gTTTNzpttrZ0mMd2LxrzlriGOfE2sANHARb6Xv11xyY2O+AdAecMecJd1jSyP7HRRiQLq3tEm6j6xAMd8o01rxYUqODTMIx/eFarO1OWU09hJNAoJUZYznJIdHQEqLXuptrwNOGFy5U4GSPECSJgqMVLi1ybWZbdXSjHr10lysijlQIR0s5MR3Xz5XVA3Brt0dQbjTWltp4/ng996c2PNh/M03xJV1VJEzq8cakAXIy3UEDiezjrRkw5H4nLLHv1BQ333sQb/AIhV3nk0NZ7s6IxTAE5ssoIa5NwSGBu2u48as8u0ekRfjQj3YkuWSVOqQkdzAMPiapvKWHCrMQMVLhJCx+kVpIlkPEM4BjY94B0HCrNhpLYhj9ZYz6Ov7Uz5TxznVIYZ0O+Ml1Y8LkgFT+JfGrVnauyR4nm9dswrEdzq2GRz/wA6MlifXuqExOH2cx/pGOxGNccEE0x8Gay0/MGHsLbIlaXiA0QjB6s8eh/KDT4JjFW6YPBYNPrTXYjxlZV9KjaJwcmGFhhtlzSn60rLEfFUBPhepXm9pWJEGCwS8HZAWHe2INvSmWJ2gT0Z9sb/AHMID5f0dbW72pjHhMI7EphMdjJOuS0Yb85dreFD792dYzE3t8520T9jDszA/gw65fWmUGGwGY83hcZimPFgsase+QsfSphcPiIluuEwOCT607ZmH/yMi+lNZtp+7JtZr/UwUZHgDCgH6qB5DDiVF4tnYXDJ9bEM727QWKJ6U1n2o4GWXa8UYO5MGi5h2A4dCfEtTOHBwSNmjwONxbne07BL9pB5xqfsJotDHs3AjhzhEkg/DK3wWgjzDhZGvzO0MdINzSHIp8ZGc/pqUXCzxDMuBwWDS3tYhySO3pMielMZNpqw6e0MXPwyYSN40P5RGnqaMLslD0otmyScTLiZbC/WcoY+bUCkm0j7L7VtxyYGKxt1ZoUA7NXpKLBQytmTB47GP9adwg8QTI1vKlXxzJo2J2fhfswIMRJ3X+kN/AUm7LNdWbaWN+zrDEewBmGn4KBTG85EjKUwGCFjZb85iLcQqux6XVZN9qWV7Kg6kT+Fajdo4UwRMRhcNhTla2eTnMSdNyL0Lt25TUqsf0gX7QHkbUS9DGHpv95viaQvXbm5J6yT514Fow5r2uxGaWTDmgbgVsPya4XJglPGR3b1yD0SsxwuALEKBckgAdZOgFbhs3CCKKOMbkRV77C16jp45yy75XcIEnjfKSZMpRrkZWj6L6DQnKUte/HTiKfihipWN4sTMASA8uIEER4XAGUlerpXtW+bW2TDiUCTIHUMGF7ggjcQRYg6206zSWD5PYaL2IIx2lQzfma5qxq4W1hWE5NYmQ9FMGnakcmLkHiwcetT+G+T3GyaST4q32ebw0f5QxP6K2gCvabJ4/ljmN+TOPDRNNJHHIVIuHeWbebXNsg3kcKqO0opFkQRx4dIXCk5I1jYZSGN73J4bje2nf8AQ+1MIJYZIz76Fe4kaHwOtYPt6XJhxdWzxzdIDeFNwT4En8tNsZY6vCY2ViucMoHv2OvDKdP+uyvNo7TWKRUY2sAL8L3z69WhpLZUgjiDoBIHFmbMFCe0Mxt9U2NuseUZHtYmVpPm7YiFmKMbDoWsQQx6Kta28637aMJ2RryluBII8eNM9o4y0zjqcj1NGykTXm2LIW6NwVKiy9EofZIN9Bpx41GbVf6aX/3H+JoLJg350M8ehjUBla9iL3urW4FtdOO+mHKRIygaWCclWZeegN3BU20GZWI7r91N8Lt6KEvozs6ZbBcoJ6AFyfu7x2V3tXHgRiZpcThS7M2dQzw6ncwCsCO0qO+iztETbShKhDtXH6bowkxmA6mORT+s00hwmHc3iwGMxTne07qnjb6RqkW2tIY7DaWzgB75ihEh7cguL/gBpi+OSW2bGbQxl9MmHSRIvI82B5GjofsMRFvj2dgV4GQh3HhMwue5aZYjaSsLSbTxM1t6YSN1U/kVF9a7w+xWUZotlpGOEmNmsO85QlvzV6+0ihGbaGDh4BMJCJn8HCuf1UQjg9lxsbw7Nnm4mTESBRfrIUOf1UvLPLHo82zcERwULNKB3MXa/wCGmkgimNjHtLHtfTnn5lCewMWNvw05+ayw/wD82z8CDuM7Xk8pWVT4KaBGXFJKbNiNpYy49mJWii7hmKW/LXcezDGMybPw+HA9/GTXNuuw5seppN9ogiz7RxEtt6YKIop7DkWND+Y15FspdXj2c7g6mXFy2UnrIAJH56BQ7VsSDj4109jBYfMw7BIFN/z1wmDExBGExuMP18TLlA71+kPwofaZSwOLwWHG7JhoxO1+x7SkeYpGQLN0Sm0Mcb6c65hjPaMxbTsyCh9+9HbM0N1aTZ2C7FAmlHZlYsb/AIKTbFCTQzbQxWnsxqYIT2b0/hNI3MOmXAYLS/SPOzDtKkgH8lcf7RElv6RjcRwy4dPm8J77ZLetB7Ng8jRIMJHh+ckUdN+cxDAHM+4KAMoNzY9XGrDFCbluwnx4epqF5ObNHzgt835gRJuLc47PJxZuxL6cM/bVp01ozlUauFpZMJTvOK9ElGdk0wlOI8OBXcILEW/1qy7F5KSSEGUGNOo6O3YBw7zRZLeivIjZGZ+eYdFPZ+03X3D4nsq+Unh4FRQqgKqiwA4ClKjvjNQUUUUaFFFFAVlvLXZ/MYstb6OdST1AnR/WzfirUqhuVexvnUDIPbXpRn7Q4dxGnj2UZzm4+fsVyVdXZGzFHE5DgdG4QSJfWx9k1Pxc5EHlgAOdsMzxtqkiyxKCCOGqjXeNe0GxbF2mqKYZ1OUEjd0ltcFWHVvHZSmKMSKyw651RSbHRUBUWvxKm1Vw2jcAgzaDKLk2ve1ze1+yq/KhZi31iT561YZOgjHiRYd50HxvUfZRrcWA8gKISxsKrGNBm6Avx3M51/GK72ljhHHCq4psMxXdPHnw0l9dCykKfFa7xkebKOO8jjrYAeSimWN2ozMY4sXh2YDKcPi1yWPUr3U28eNFnbiKLEEGVY9kHXWe4YW/E+UHx8Kby7UY9GTatv7PBR206s0CEeb17JsqTVjsnDA/8Xnfob9YVRe3jTSXaboLNi8Fhbb1w8ayt3X6bA0bexbNikOePA43FtxfEMIx3m5kNvKl5JXhBBOzMEOq4nlH4WJ1/BUZNPHLox2jjexiY4j3FjoPw0vHg5UGZMHhcMvFp3zMPHor50Cj7SSSwbFY/FAj2IEMEP8A9Y/SaSjwfNi6bPghHCTFzFtOvTIPWkJ8eBpJtEm/uYVMp7s0YsfFqaosLG8eDxGIY+/MwS/gc1/MVBISbYPsnHKmnsYKEBvCRFJP56QXDiZgy4TFYlvrYmTKfyksTTuLDY2wCphcKDusoLW6vpSR5VJR8jMTNrPNiZQd69KKMjsz5Ut3NVNohjLFoXwODHUoV5APuuSfJaaTYuGQWefGYsH3Y1ZYu7KcoHgDV7wPIaGM6RxL2m8jeIAt5PXvKzZ7QYN5IGPOJlNljSxGZQ1gwZhYG+jcKaTamYDByn/dtnxx/blYyED8AFvG9Lyc7myz7QjiJIHN4fKrC/AmEFvzVH4GHGYh153nshYZnkzFUW+pCHU2HACtT5I8idkGQ6zzSnX6cmMN91VChgPqm+6os5VqDAHDxIqEvnZrAFnd2OpJIBzHuJNSmA5O4yWxXDyAHjJaId5DkN5CtW2TsSHD35pbE7ySzG2+wzHQdgqRos8f9Zxgvk+mP9bLGnYgaQ+bZbeRqewPITDJbOZJT9pso8o8unYb1aaKNzCQ3weBjiFo0RB9lQL99t9OKKKNCiiigKKKKAooooCiiigqXKzkpzxM0NhJ7y7g9uIPBvj8acsRQkOMpXeG0I771r1Z18oHIySeU4iBc7uFVluBuAW/SIFrceyjlnh+4pO1dqiRskXStxG650vfuPrUxyNW7TQvcqyIfvBgVY+ObdwCCpzk58lqRrJ86k5xmyhebLKIwL5tT7V7jeNMvaahdvYPE7NSzCSSMFlTERhQET2hzwN+bIuVzWIso3EgVWPSwy23s+SLERxiTWUNlYZVKldLWJ4dHXtFQG04caotisLh8bGNzLZJLcOmvRv4E0jiNoMziSUsVDDPmYuUR+jmBY6AMCrAC11A468Y9psPJdJGUHcymwNt97b/APseNEl0jGhwI0GAx2feEZrIPxW3fhp9goMSdcPgIIR9Z80jDtJWw8xTTafLLFBcqzBRxyJGpPaSFvfutTTY2y5cW6yYuWQx5hlEjszSHgBmNwO3/vRvvtYoNk42bQ4w2BsVwqag9ROHUnzqRwnyfR3zSI0j8WmkHS8izeaVbtmMI8NEosFVmS3ADOwXTsuKfVdM7QeC5Mxx7ubUdSJc/nJA80p/DsyJeDNbiWK371iyKfEGpBIGO5TSy7PY77LRNmcACXyKsd9+RVS/eVAJrpm66d/Nox7T37v9L0jNtTDx/V8Tc+Wp9KITRSdwJr3H4U83YjVlfz0t+1R2M5aKukaPIbGwRd9rcToN/Gm+ytvyTylJUCdEsBcsbDLv0AG/0oK7gcVLIzKInQg21Fr9dr66W41Ix8n5WkVhMRZgSqpmJ7A1xbvtparOI1BLZVud5sNe+lSSdPIfyFNCb2FtV1CxzHNqFDEgvc6AMBv79/fVkqn4DZ0pdCEYAOpJbo6BgTv1O6rhUrvhbrkUUUVGxRRRQFFFFAUUUUBRRRQFFFFAUUUUBXjKCCCLg7xwNe0UFY2ryCwU5LGIoSHBMbFM2cANdfZO4HdvAPCqnyk5A4aJIojLMVIygsy70AAJIUcCBfTQVqdVbl9s6SWFWjGbmyxKjeQQNQONrbqMZYzTO8dyRweGCu0BsDbN7QTtZnPHrJoHJ4SCLERO2USLdZBYkBgCFtp5XBqV5O7fIIie5BNlO8jqHaKm5HBN7E9+vpWnE2fBWiyMbXu1+q5zKT4AGvZuUEEQJuug1tru36j+ddYvBPifogdXIvrbQHMbkdgqf2NyOw8SjPGsj8SbsB2AH96bWY2qavK55WywwyPr7VrDjutcn0308jwG0Jt0fNjrchfQkn0rRoYVQWVQo6gAB6UpU23PGoMXISZ/6/E27EBPq38ql8FyEwie0rSn7bG3kLCrPRUbmEiF/wDC2GzZhHYWtlBITvsKSxHJOAyCVBzb5cpy7ium8Hjpv+NT9FF9Yi4NgQrvBbvP/wCbU/hw6p7KqvcAPhStFCSQUUUUUUUUUBRRRQFFFFAUUUUBRRRQFFFFAUUUUBRRRQFFFFBVNt8jUlmSaEiNg4Zxbova+otuPxp3BybHvv4KP3N/hRRTbPrEnhNlxxm6r0uskk/yHhT2iijQooooCiiigKKKKAooooCiiigKKKKAooooCiiig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1270" name="Picture 6" descr="https://encrypted-tbn1.gstatic.com/images?q=tbn:ANd9GcTa8oxnXQuFTASQNCEEkiK-iGq-2rH2L33j3e2PzJjf24s0Gf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2438400"/>
            <a:ext cx="2457450" cy="186690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239000" y="43434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Electric Motor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Magnetic Force</a:t>
            </a:r>
            <a:endParaRPr lang="en-IN" dirty="0"/>
          </a:p>
        </p:txBody>
      </p:sp>
      <p:sp>
        <p:nvSpPr>
          <p:cNvPr id="28674" name="AutoShape 2" descr="data:image/jpeg;base64,/9j/4AAQSkZJRgABAQAAAQABAAD/2wCEAAkGBxIHEBISBxQSFRETFBASFRYSFhYUGhQXFBYXFhUXFRcYKCggGB0lGxQWITEiJSktNC4uFx8zODMsNygtLisBCgoKDg0OGhAQGjIkICQvLTAtLzQsLywsLC0sLC8vLyw3LC0sLDQsNywsKywsLCw0LCwvLCwsLCwsLCw3LCw1LP/AABEIAJ0BQgMBEQACEQEDEQH/xAAbAAEAAwEBAQEAAAAAAAAAAAAABAUGAwcCAf/EAD4QAAIBAwICCAMGBAMJAAAAAAABAgMEEQUhEjEGIkFRYXGBkTKhwQcTM1JiklNysdEjQsIUFTRDgoOy8PH/xAAbAQEAAgMBAQAAAAAAAAAAAAAAAwQBAgUGB//EADERAQACAQMBBAoCAwADAAAAAAABAgMEESExBRJRYSIyQXGRocHR4fATsUKB8SMkM//aAAwDAQACEQMRAD8A9xAAAAAAAAAAAAAAAAAAAAAAAAAAAAAAAAAAAAAAAAAAAAAAAAAAAcLu7jZx4qz8l2vwQGdqa3VlPiptKPZHGV6gT7bpBGW1zFx8Y7r25/1AtaFzC4WaEk/L6rsA6gAAAAAAAAAAAAAAAAAAAAAAAAAAAAAAAAAAAAAAAAAhalqMbFb7zfKP1fcgMtdXMrqXFWeX8l4IDklnkBKqafOlHircMds4lJKT8kBx+7nS62JxXZLDXzAnW2t1aP4mJr9XP3X1AtrbW6Vb8TMH+rl7gWUJKazBprvW4H6AAAAAAAAAAAAAAAAAAAAAAAAAAAAAAAAAAAAAAYbpY5W103B/HGEv9P8ApAr6V/8AxV6r+wFppN/ChUU8KWE9u1Z7UBZUbinKbdpHNR5fHXksR8gPupfu2jNV6iqzmsKMd4x8c/QCjAAVt90glp7cdPk+Pta5R81ybK+XP3eK9XY0HZc5dsmXivh7Z+0JWmfaBUpYWpU4zX5odWXqns/kR11M/wCULmfsSlucVtvKeY/fi1ul9JbXU8K3qJSf+SfVl6J8/TJYrlrbpLj59Bnw82rx4xzC3JFMAAAAAAAAAAAAAAAAAAAAAAAAAAAAAAAAAABkenVLDoz71OPthr+rAyoADvTu5Q5vK8QJdK+jL49vmgJKmmsprHeGYiZnaGf1XWvvMws3tycu/wDl7l4lPLn34q9FoOyortkzRz7I8Pf9lIVXdALyw0m11KnFUrqMK7W8K0eGLfdGX/3yRNWlbR15UMupz4bzM496+Mcz8P33pyep9GvzSpL/ALtPH9Yr2Nv/AC4/cg/9HWeVvhP5+a40z7QadTC1Om4P81PrR82ua9MkldTH+UKWfsS8c4rb+U8T+/Bq7DUqOorNlUhNfpe681zXqWK2i3SXIy4MmKdr1mEs2QgAAAAAAAAAAAAAAAAAAAAAAAAAAAAAABQ9M6DrW6cE24Ti9lnZpp/1AwoAAAAi6mm6NTgbW2dvDf6EWaN6Svdm27uqpv47fHhm6d218e/yObu9tNUmFxGfbjzM7tJrLSdHdfp6WuG7t6dSLbfHhce/Z1tmvDYmx5IrxMOdrNFfPPepkmPL2fL8tBLUoahvotzRpS/h3FGnD0U8Y9sk3fi3qzt74c2NPbFxnxzaPGtpn5b/AGZu56UXklKnKt1d4vgjTSxy6sorOPFEE5r9N3Tp2dpomLxTnzmfrKkIl9+xqug+Km3GS5OLaa8mtzO+x3e/xMbvRvs61qrqkK0L6bm6bpuLljPDJSWG+b3j295c02SbRMS8121o8eC1LY4233398f8AWxLLiAAAAAAAAAAAAAAAAAAAAAAAAAAAAAAABXX2h0L7erBKX5odV/Ln6gZ6+6ITp72U1Jd0uq/fk/kBQXVnUs3i6hKL8Vs/J8mBwA+akPvItPtTXuYmN42b479y8W8J3YvlzOQ+h9egB9wqun8LDExEpELz+IvYzu1mngkQqKp8DMtZiYfs58PMTLNazLhKXFzNU8RENh9l9x93d1IPlOk36wlFr5SkWdLPp7OJ29j309beE/3H/HqJfeRAAAAAAAAAAAAAAAAAAAAAAAAAAAAAAAAAA+akFUWKiTT5prKYFLfdF6Fzl0c05fp5ftf0wBnr7ovXtt6SVSP6ef7X9MgebalRdvWqQqJpqUtmsPd5W3qcrJG15h73RX/k09LeUI5osgAABKpS4ksmG8dH0GV30KuP9mv7d9kpOD/64tL5tEuCdskOf2pTv6S8eEb/AAl7OdR4UAAAAAAAAAAAAAAAAAAAAAAAAAAAAAAAAAAAAAQ9S0qhqkeHUKUKiXLiim1/K+a9DW1K26wmw6jLhnfHaYYzV/szpVcvSKkqb7IVMzj+74l65K19LH+Muzg7dvHGWu/nHE/b+mK1bopeaTl3NJuC/wA9L/Ej8t16pFa2G9esO1g7R0+b1bc+E8T+/wC1IRrz9DDvbvYNodopyaUctvZJbtt8kkYZmduZeidDuhTt3G41hddYlCn+V81Kfj4dnb4XcOn29KzzHafa8XicWHp7Z8fKPu3pcedAAAAAAAAAAAAAAAAAAAAAAAAAAAAAAAAAAAAAAAAApNX6KWer73VKKn+en1Jerj8XrkivhpbrC7p+0dRg4rbjwnmPx/pitX+zOrRy9JqKovy1MRl+5dV+yK1tLMerLt4O3aW4y12845j4df7ZiGg3VGqqNWhVVSW0Vw7Pyl8LXjnYgnHffbZ1qa3TzSckXjaPP6dfk9O6J9EIaMlUu8TuO/8Ay0/CHj+r+hdw4IpzPV5jtHtW+o9CnFPnPv8Asl9JtBepR47CcqdeK2cZSip+EsfJm2XH3uYnaUOh1sYZ7uSsWrPlvt7vsqLe11DRMT611B4bUqtTjjty4XJp+iZHEZKc9V2+TRan0f8A5z7o2n/e32XVh0lpXO1xGdKfJqazh+a+qRLXLE9eFDN2fkpzWYtHkuadRVFmm014bku6jNZidpfQYAAAAAAq9Z1+ho3Cr2XWlyjFcTx+ZpckR3yVp1W9Nos2o3mkcQkafqtDUlmxqQn4J7rzi916o2retuko82my4Z2yVmP3xTDZAAAAAAAAAAAAAAAAAAAAAAAAAAAAAAAAAAAA4XFpC4/Gim+/t9zE1ieqSmW9PVkt7WND8MREQXyTbq7t45mUbirqDeOJZ8djG8N/47bb7OxloAAMt0q6XR0vNKxxOvyfbGn/ADd8vD38YMuaK8R1dbQdmWzbXycV+c/vi80uK8rqbncScpyeW3u2UZmZneXqKUrSsVrG0Q/bSlOtUjG0z95JpR4Xh5fLD7BETM8MZLVrSZv09rVR13Uej2FqUXKGy/xVlelSPb5tlj+TJj9ZyZ0ei1XOKdp8vtP4aDTOnVtd4V3xUZfq60f3L6pE1dRWevDnZ+x89OaelHz+DS0K0biKlQlGUXycWmn6omiYno5dqWpO1o2l0MtQAAAAAAAAAAAAAAAAAAAAAAAAAAAAAAAAAAEO802ndr/EWH3x2ZrNIlPj1GTH0lT19Nu9N62lV4yiv+XXTax3Jxy/bBFNL19WV2mo02bjNTafGPz+UKn00lQqRjqlCdOPwykk2k87SjlLMX2rsx2msaiYn0oWLdkVtSZw3iZ9n2/fk+unuvz0+2pS02S4K0nF1IvLS4crgfjvv4Gc+SYrHd9qPsrR1yZrVyxzX2fd5nCqqnwvf5lF6nbZ9rxDDZ6b0ZsdQjm1uKlSeN4LghJ+UZ8vf1LVcWO0cS4mbtDV4renjiI8eZj4wlR1aPR7qXUdQceXDX+6lBruUt/kzbv/AMfE7oZ006v0qTTfxjeJ+H4ZzpFqNrqGHplu6Us5lLKSa7uCO3PfPgQZLUt6sbOno8GfFvGW/ej2f9lWWd7UsZcVnOUJd8XjPmuT9TSLTXotZMVMsbXjdqtL6fVqOI38I1VyzHqS9uT+RPXU29vLk5+xsVucdu77+Y/Hzbix1eleJNNwk18NTCa8O75lyJ3h5u9e7aY33846J5lqAAAAAAAAAAAAAAAAAAAAAAAAAAAAAAAAAAAAZD7TrRVdPbgvwqlOpt4twf8A5lfUx6Dr9i5JjVbT7YmPr9HkBz3r3WncSh258zO7E1hJp3ieOLKfeZ3aTRbT1y4uKTpVK050njKk+Lk8pcT3xlLbJv8AyWmNt1WNJhrk/kikRKCaLD7o0pVpKNJNt8kjMRMztDTJkrjrNrztENPpekxs+tVxKp39kfL+5exYYpzPV5bXdpW1HoU4r/fv+yyJ3LSba/qWv4Unjue69mBb2vSBPa6jjxjv8mBa293C5/Akn4dvtzA7gAAAAAAAAAAAAAAAAAAAAAAAAAAAAAAAABU9K7b/AGyxuYLm6U2vOK4l80iPLG9Jhb0OT+PU0t5w8GW5y3vH6GAD9jJx+EDtC7cfi3M7te5DcaTGlbRX3fxNLMpdvr2I6ePHFY4eH1uryZ7z3+IjpHgsyRTS9Mtld1FGq8Ld+eOxAWdahwKSrqlRpcuSlOS8HvuBxhaULiE5UlUioL45NYb7sf8AvMCoTxuuYFhbazVofE+Jd0t/nzAudP1iF5JQacZvOFzTxu8MCyAAAAAAAAAAAAAAAAAAAAAAAAAAAAAAAPmcFUTUuTTT8mGYnad4eZ6r9mM6W+j1VNLlCt1Zfvjs/ZFK2lmPVl6bB29W3Gau3nHT4fmWM1TSK+kvGo0pw3wm11X5SWz9ytalq9YdnBqcWeN8don+/ghGqYAAa3Tan3lGD/Sl7bfQ6mKd6RLwmvp3NTkr5/3z9UynVlT+BtEiol0r/wDir1X9gJ9nfKMuKk4t8sSWfkwO9zeTuvxnsuSWyXogI4HOpU4eXMDro9X7u4pN/mS/d1fqBuwAAAAAAAAAAAAAAAAAAAAAAAAAAAAAAAAA+ZwVRNVEmns090/NBmJmJ3hmNX6BWeoZdGLoz76Wy9YfD7YILaelvJ08HbGpxcTPejz+/VidX+zy7ssuz4a8P0dWfrCW3s2Vr6a8dOXbwdtafJxf0Z+MfH8MpcUJ2snG5jKElzjNOL9mQTEx1dWl63jvVneGg0CfHRx+WUl77/Uv6ad6PJdt07up38Yifp9FkWHIAAHaldSp8nleO4Eund/erZYYH4B9Qn92012NP23A9FjLiSa7UmB+gAAAAAAAAAAAAAAAAAAAAAAAAAAAAAAAAAAARb/TqOox4b+nCpHunFPHlnl6GtqxbrCXFmyYp3x2mPczs+gtGhxf7slKnxPPDJucc+DfWXuzFMcU6JdTq8mp7s5Ose1TX2g3FlvODlH80OsvbmvVG6qrAAADtavd+QEoD7pUpVpKNJNyeySA31lCVKnCNX4lGKeO9IDuAAAAAAAAAAAAAAAAAAAAAAAAAAAAAAAAAAAAAAAIN9pFG+/4iCz+ZdV+65+oGevuh8o5djPP6Z7P9y2+QGfvLCrZPF1CUfFrZ+UlswOVB4kgLSys530uGgsvtfYl3tgbLS9Lhp0epvN85Pm/BdyAnAAAAAAAAAAAAAAAAAAAAAAAAAAAAAAAAAAAAAAAAAAAfkoqSxLdPvAqLzo3QuXmEXCXPMNl7cgLGztIWUVG3WF82+9vtA7gAAAAAAAAAAAAAAAAAAAAAAAAAAAAAAAAAAAAAAAAAAAAAAAAAAAA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8676" name="AutoShape 4" descr="data:image/jpeg;base64,/9j/4AAQSkZJRgABAQAAAQABAAD/2wCEAAkGBxIHEBISBxQSFRETFBASFRYSFhYUGhQXFBYXFhUXFRcYKCggGB0lGxQWITEiJSktNC4uFx8zODMsNygtLisBCgoKDg0OGhAQGjIkICQvLTAtLzQsLywsLC0sLC8vLyw3LC0sLDQsNywsKywsLCw0LCwvLCwsLCwsLCw3LCw1LP/AABEIAJ0BQgMBEQACEQEDEQH/xAAbAAEAAwEBAQEAAAAAAAAAAAAABAUGAwcCAf/EAD4QAAIBAwICCAMGBAMJAAAAAAABAgMEEQUhEjEGIkFRYXGBkTKhwQcTM1JiklNysdEjQsIUFTRDgoOy8PH/xAAbAQEAAgMBAQAAAAAAAAAAAAAAAwQBAgUGB//EADERAQACAQMBBAoCAwADAAAAAAABAgMEESExBRJRYSIyQXGRocHR4fATsUKB8SMkM//aAAwDAQACEQMRAD8A9xAAAAAAAAAAAAAAAAAAAAAAAAAAAAAAAAAAAAAAAAAAAAAAAAAAAcLu7jZx4qz8l2vwQGdqa3VlPiptKPZHGV6gT7bpBGW1zFx8Y7r25/1AtaFzC4WaEk/L6rsA6gAAAAAAAAAAAAAAAAAAAAAAAAAAAAAAAAAAAAAAAAAhalqMbFb7zfKP1fcgMtdXMrqXFWeX8l4IDklnkBKqafOlHircMds4lJKT8kBx+7nS62JxXZLDXzAnW2t1aP4mJr9XP3X1AtrbW6Vb8TMH+rl7gWUJKazBprvW4H6AAAAAAAAAAAAAAAAAAAAAAAAAAAAAAAAAAAAAAYbpY5W103B/HGEv9P8ApAr6V/8AxV6r+wFppN/ChUU8KWE9u1Z7UBZUbinKbdpHNR5fHXksR8gPupfu2jNV6iqzmsKMd4x8c/QCjAAVt90glp7cdPk+Pta5R81ybK+XP3eK9XY0HZc5dsmXivh7Z+0JWmfaBUpYWpU4zX5odWXqns/kR11M/wCULmfsSlucVtvKeY/fi1ul9JbXU8K3qJSf+SfVl6J8/TJYrlrbpLj59Bnw82rx4xzC3JFMAAAAAAAAAAAAAAAAAAAAAAAAAAAAAAAAAABkenVLDoz71OPthr+rAyoADvTu5Q5vK8QJdK+jL49vmgJKmmsprHeGYiZnaGf1XWvvMws3tycu/wDl7l4lPLn34q9FoOyortkzRz7I8Pf9lIVXdALyw0m11KnFUrqMK7W8K0eGLfdGX/3yRNWlbR15UMupz4bzM496+Mcz8P33pyep9GvzSpL/ALtPH9Yr2Nv/AC4/cg/9HWeVvhP5+a40z7QadTC1Om4P81PrR82ua9MkldTH+UKWfsS8c4rb+U8T+/Bq7DUqOorNlUhNfpe681zXqWK2i3SXIy4MmKdr1mEs2QgAAAAAAAAAAAAAAAAAAAAAAAAAAAAAABQ9M6DrW6cE24Ti9lnZpp/1AwoAAAAi6mm6NTgbW2dvDf6EWaN6Svdm27uqpv47fHhm6d218e/yObu9tNUmFxGfbjzM7tJrLSdHdfp6WuG7t6dSLbfHhce/Z1tmvDYmx5IrxMOdrNFfPPepkmPL2fL8tBLUoahvotzRpS/h3FGnD0U8Y9sk3fi3qzt74c2NPbFxnxzaPGtpn5b/AGZu56UXklKnKt1d4vgjTSxy6sorOPFEE5r9N3Tp2dpomLxTnzmfrKkIl9+xqug+Km3GS5OLaa8mtzO+x3e/xMbvRvs61qrqkK0L6bm6bpuLljPDJSWG+b3j295c02SbRMS8121o8eC1LY4233398f8AWxLLiAAAAAAAAAAAAAAAAAAAAAAAAAAAAAAABXX2h0L7erBKX5odV/Ln6gZ6+6ITp72U1Jd0uq/fk/kBQXVnUs3i6hKL8Vs/J8mBwA+akPvItPtTXuYmN42b479y8W8J3YvlzOQ+h9egB9wqun8LDExEpELz+IvYzu1mngkQqKp8DMtZiYfs58PMTLNazLhKXFzNU8RENh9l9x93d1IPlOk36wlFr5SkWdLPp7OJ29j309beE/3H/HqJfeRAAAAAAAAAAAAAAAAAAAAAAAAAAAAAAAAAA+akFUWKiTT5prKYFLfdF6Fzl0c05fp5ftf0wBnr7ovXtt6SVSP6ef7X9MgebalRdvWqQqJpqUtmsPd5W3qcrJG15h73RX/k09LeUI5osgAABKpS4ksmG8dH0GV30KuP9mv7d9kpOD/64tL5tEuCdskOf2pTv6S8eEb/AAl7OdR4UAAAAAAAAAAAAAAAAAAAAAAAAAAAAAAAAAAAAAQ9S0qhqkeHUKUKiXLiim1/K+a9DW1K26wmw6jLhnfHaYYzV/szpVcvSKkqb7IVMzj+74l65K19LH+Muzg7dvHGWu/nHE/b+mK1bopeaTl3NJuC/wA9L/Ej8t16pFa2G9esO1g7R0+b1bc+E8T+/wC1IRrz9DDvbvYNodopyaUctvZJbtt8kkYZmduZeidDuhTt3G41hddYlCn+V81Kfj4dnb4XcOn29KzzHafa8XicWHp7Z8fKPu3pcedAAAAAAAAAAAAAAAAAAAAAAAAAAAAAAAAAAAAAAAAApNX6KWer73VKKn+en1Jerj8XrkivhpbrC7p+0dRg4rbjwnmPx/pitX+zOrRy9JqKovy1MRl+5dV+yK1tLMerLt4O3aW4y12845j4df7ZiGg3VGqqNWhVVSW0Vw7Pyl8LXjnYgnHffbZ1qa3TzSckXjaPP6dfk9O6J9EIaMlUu8TuO/8Ay0/CHj+r+hdw4IpzPV5jtHtW+o9CnFPnPv8Asl9JtBepR47CcqdeK2cZSip+EsfJm2XH3uYnaUOh1sYZ7uSsWrPlvt7vsqLe11DRMT611B4bUqtTjjty4XJp+iZHEZKc9V2+TRan0f8A5z7o2n/e32XVh0lpXO1xGdKfJqazh+a+qRLXLE9eFDN2fkpzWYtHkuadRVFmm014bku6jNZidpfQYAAAAAAq9Z1+ho3Cr2XWlyjFcTx+ZpckR3yVp1W9Nos2o3mkcQkafqtDUlmxqQn4J7rzi916o2retuko82my4Z2yVmP3xTDZAAAAAAAAAAAAAAAAAAAAAAAAAAAAAAAAAAAA4XFpC4/Gim+/t9zE1ieqSmW9PVkt7WND8MREQXyTbq7t45mUbirqDeOJZ8djG8N/47bb7OxloAAMt0q6XR0vNKxxOvyfbGn/ADd8vD38YMuaK8R1dbQdmWzbXycV+c/vi80uK8rqbncScpyeW3u2UZmZneXqKUrSsVrG0Q/bSlOtUjG0z95JpR4Xh5fLD7BETM8MZLVrSZv09rVR13Uej2FqUXKGy/xVlelSPb5tlj+TJj9ZyZ0ei1XOKdp8vtP4aDTOnVtd4V3xUZfq60f3L6pE1dRWevDnZ+x89OaelHz+DS0K0biKlQlGUXycWmn6omiYno5dqWpO1o2l0MtQAAAAAAAAAAAAAAAAAAAAAAAAAAAAAAAAAAEO802ndr/EWH3x2ZrNIlPj1GTH0lT19Nu9N62lV4yiv+XXTax3Jxy/bBFNL19WV2mo02bjNTafGPz+UKn00lQqRjqlCdOPwykk2k87SjlLMX2rsx2msaiYn0oWLdkVtSZw3iZ9n2/fk+unuvz0+2pS02S4K0nF1IvLS4crgfjvv4Gc+SYrHd9qPsrR1yZrVyxzX2fd5nCqqnwvf5lF6nbZ9rxDDZ6b0ZsdQjm1uKlSeN4LghJ+UZ8vf1LVcWO0cS4mbtDV4renjiI8eZj4wlR1aPR7qXUdQceXDX+6lBruUt/kzbv/AMfE7oZ006v0qTTfxjeJ+H4ZzpFqNrqGHplu6Us5lLKSa7uCO3PfPgQZLUt6sbOno8GfFvGW/ej2f9lWWd7UsZcVnOUJd8XjPmuT9TSLTXotZMVMsbXjdqtL6fVqOI38I1VyzHqS9uT+RPXU29vLk5+xsVucdu77+Y/Hzbix1eleJNNwk18NTCa8O75lyJ3h5u9e7aY33846J5lqAAAAAAAAAAAAAAAAAAAAAAAAAAAAAAAAAAAAZD7TrRVdPbgvwqlOpt4twf8A5lfUx6Dr9i5JjVbT7YmPr9HkBz3r3WncSh258zO7E1hJp3ieOLKfeZ3aTRbT1y4uKTpVK050njKk+Lk8pcT3xlLbJv8AyWmNt1WNJhrk/kikRKCaLD7o0pVpKNJNt8kjMRMztDTJkrjrNrztENPpekxs+tVxKp39kfL+5exYYpzPV5bXdpW1HoU4r/fv+yyJ3LSba/qWv4Unjue69mBb2vSBPa6jjxjv8mBa293C5/Akn4dvtzA7gAAAAAAAAAAAAAAAAAAAAAAAAAAAAAAAABU9K7b/AGyxuYLm6U2vOK4l80iPLG9Jhb0OT+PU0t5w8GW5y3vH6GAD9jJx+EDtC7cfi3M7te5DcaTGlbRX3fxNLMpdvr2I6ePHFY4eH1uryZ7z3+IjpHgsyRTS9Mtld1FGq8Ld+eOxAWdahwKSrqlRpcuSlOS8HvuBxhaULiE5UlUioL45NYb7sf8AvMCoTxuuYFhbazVofE+Jd0t/nzAudP1iF5JQacZvOFzTxu8MCyAAAAAAAAAAAAAAAAAAAAAAAAAAAAAAAPmcFUTUuTTT8mGYnad4eZ6r9mM6W+j1VNLlCt1Zfvjs/ZFK2lmPVl6bB29W3Gau3nHT4fmWM1TSK+kvGo0pw3wm11X5SWz9ytalq9YdnBqcWeN8don+/ghGqYAAa3Tan3lGD/Sl7bfQ6mKd6RLwmvp3NTkr5/3z9UynVlT+BtEiol0r/wDir1X9gJ9nfKMuKk4t8sSWfkwO9zeTuvxnsuSWyXogI4HOpU4eXMDro9X7u4pN/mS/d1fqBuwAAAAAAAAAAAAAAAAAAAAAAAAAAAAAAAAA+ZwVRNVEmns090/NBmJmJ3hmNX6BWeoZdGLoz76Wy9YfD7YILaelvJ08HbGpxcTPejz+/VidX+zy7ssuz4a8P0dWfrCW3s2Vr6a8dOXbwdtafJxf0Z+MfH8MpcUJ2snG5jKElzjNOL9mQTEx1dWl63jvVneGg0CfHRx+WUl77/Uv6ad6PJdt07up38Yifp9FkWHIAAHaldSp8nleO4Eund/erZYYH4B9Qn92012NP23A9FjLiSa7UmB+gAAAAAAAAAAAAAAAAAAAAAAAAAAAAAAAAAAARb/TqOox4b+nCpHunFPHlnl6GtqxbrCXFmyYp3x2mPczs+gtGhxf7slKnxPPDJucc+DfWXuzFMcU6JdTq8mp7s5Ose1TX2g3FlvODlH80OsvbmvVG6qrAAADtavd+QEoD7pUpVpKNJNyeySA31lCVKnCNX4lGKeO9IDuAAAAAAAAAAAAAAAAAAAAAAAAAAAAAAAAAAAAAAAIN9pFG+/4iCz+ZdV+65+oGevuh8o5djPP6Z7P9y2+QGfvLCrZPF1CUfFrZ+UlswOVB4kgLSys530uGgsvtfYl3tgbLS9Lhp0epvN85Pm/BdyAnAAAAAAAAAAAAAAAAAAAAAAAAAAAAAAAAAAAAAAAAAAAfkoqSxLdPvAqLzo3QuXmEXCXPMNl7cgLGztIWUVG3WF82+9vtA7gAAAAAAAAAAAAAAAAAAAAAAAAAAAAAAAAAAAAAAAAAAAAAAAAAAAA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8678" name="AutoShape 6" descr="data:image/jpeg;base64,/9j/4AAQSkZJRgABAQAAAQABAAD/2wCEAAkGBxIHEBISBxQSFRETFBASFRYSFhYUGhQXFBYXFhUXFRcYKCggGB0lGxQWITEiJSktNC4uFx8zODMsNygtLisBCgoKDg0OGhAQGjIkICQvLTAtLzQsLywsLC0sLC8vLyw3LC0sLDQsNywsKywsLCw0LCwvLCwsLCwsLCw3LCw1LP/AABEIAJ0BQgMBEQACEQEDEQH/xAAbAAEAAwEBAQEAAAAAAAAAAAAABAUGAwcCAf/EAD4QAAIBAwICCAMGBAMJAAAAAAABAgMEEQUhEjEGIkFRYXGBkTKhwQcTM1JiklNysdEjQsIUFTRDgoOy8PH/xAAbAQEAAgMBAQAAAAAAAAAAAAAAAwQBAgUGB//EADERAQACAQMBBAoCAwADAAAAAAABAgMEESExBRJRYSIyQXGRocHR4fATsUKB8SMkM//aAAwDAQACEQMRAD8A9xAAAAAAAAAAAAAAAAAAAAAAAAAAAAAAAAAAAAAAAAAAAAAAAAAAAcLu7jZx4qz8l2vwQGdqa3VlPiptKPZHGV6gT7bpBGW1zFx8Y7r25/1AtaFzC4WaEk/L6rsA6gAAAAAAAAAAAAAAAAAAAAAAAAAAAAAAAAAAAAAAAAAhalqMbFb7zfKP1fcgMtdXMrqXFWeX8l4IDklnkBKqafOlHircMds4lJKT8kBx+7nS62JxXZLDXzAnW2t1aP4mJr9XP3X1AtrbW6Vb8TMH+rl7gWUJKazBprvW4H6AAAAAAAAAAAAAAAAAAAAAAAAAAAAAAAAAAAAAAYbpY5W103B/HGEv9P8ApAr6V/8AxV6r+wFppN/ChUU8KWE9u1Z7UBZUbinKbdpHNR5fHXksR8gPupfu2jNV6iqzmsKMd4x8c/QCjAAVt90glp7cdPk+Pta5R81ybK+XP3eK9XY0HZc5dsmXivh7Z+0JWmfaBUpYWpU4zX5odWXqns/kR11M/wCULmfsSlucVtvKeY/fi1ul9JbXU8K3qJSf+SfVl6J8/TJYrlrbpLj59Bnw82rx4xzC3JFMAAAAAAAAAAAAAAAAAAAAAAAAAAAAAAAAAABkenVLDoz71OPthr+rAyoADvTu5Q5vK8QJdK+jL49vmgJKmmsprHeGYiZnaGf1XWvvMws3tycu/wDl7l4lPLn34q9FoOyortkzRz7I8Pf9lIVXdALyw0m11KnFUrqMK7W8K0eGLfdGX/3yRNWlbR15UMupz4bzM496+Mcz8P33pyep9GvzSpL/ALtPH9Yr2Nv/AC4/cg/9HWeVvhP5+a40z7QadTC1Om4P81PrR82ua9MkldTH+UKWfsS8c4rb+U8T+/Bq7DUqOorNlUhNfpe681zXqWK2i3SXIy4MmKdr1mEs2QgAAAAAAAAAAAAAAAAAAAAAAAAAAAAAABQ9M6DrW6cE24Ti9lnZpp/1AwoAAAAi6mm6NTgbW2dvDf6EWaN6Svdm27uqpv47fHhm6d218e/yObu9tNUmFxGfbjzM7tJrLSdHdfp6WuG7t6dSLbfHhce/Z1tmvDYmx5IrxMOdrNFfPPepkmPL2fL8tBLUoahvotzRpS/h3FGnD0U8Y9sk3fi3qzt74c2NPbFxnxzaPGtpn5b/AGZu56UXklKnKt1d4vgjTSxy6sorOPFEE5r9N3Tp2dpomLxTnzmfrKkIl9+xqug+Km3GS5OLaa8mtzO+x3e/xMbvRvs61qrqkK0L6bm6bpuLljPDJSWG+b3j295c02SbRMS8121o8eC1LY4233398f8AWxLLiAAAAAAAAAAAAAAAAAAAAAAAAAAAAAAABXX2h0L7erBKX5odV/Ln6gZ6+6ITp72U1Jd0uq/fk/kBQXVnUs3i6hKL8Vs/J8mBwA+akPvItPtTXuYmN42b479y8W8J3YvlzOQ+h9egB9wqun8LDExEpELz+IvYzu1mngkQqKp8DMtZiYfs58PMTLNazLhKXFzNU8RENh9l9x93d1IPlOk36wlFr5SkWdLPp7OJ29j309beE/3H/HqJfeRAAAAAAAAAAAAAAAAAAAAAAAAAAAAAAAAAA+akFUWKiTT5prKYFLfdF6Fzl0c05fp5ftf0wBnr7ovXtt6SVSP6ef7X9MgebalRdvWqQqJpqUtmsPd5W3qcrJG15h73RX/k09LeUI5osgAABKpS4ksmG8dH0GV30KuP9mv7d9kpOD/64tL5tEuCdskOf2pTv6S8eEb/AAl7OdR4UAAAAAAAAAAAAAAAAAAAAAAAAAAAAAAAAAAAAAQ9S0qhqkeHUKUKiXLiim1/K+a9DW1K26wmw6jLhnfHaYYzV/szpVcvSKkqb7IVMzj+74l65K19LH+Muzg7dvHGWu/nHE/b+mK1bopeaTl3NJuC/wA9L/Ej8t16pFa2G9esO1g7R0+b1bc+E8T+/wC1IRrz9DDvbvYNodopyaUctvZJbtt8kkYZmduZeidDuhTt3G41hddYlCn+V81Kfj4dnb4XcOn29KzzHafa8XicWHp7Z8fKPu3pcedAAAAAAAAAAAAAAAAAAAAAAAAAAAAAAAAAAAAAAAAApNX6KWer73VKKn+en1Jerj8XrkivhpbrC7p+0dRg4rbjwnmPx/pitX+zOrRy9JqKovy1MRl+5dV+yK1tLMerLt4O3aW4y12845j4df7ZiGg3VGqqNWhVVSW0Vw7Pyl8LXjnYgnHffbZ1qa3TzSckXjaPP6dfk9O6J9EIaMlUu8TuO/8Ay0/CHj+r+hdw4IpzPV5jtHtW+o9CnFPnPv8Asl9JtBepR47CcqdeK2cZSip+EsfJm2XH3uYnaUOh1sYZ7uSsWrPlvt7vsqLe11DRMT611B4bUqtTjjty4XJp+iZHEZKc9V2+TRan0f8A5z7o2n/e32XVh0lpXO1xGdKfJqazh+a+qRLXLE9eFDN2fkpzWYtHkuadRVFmm014bku6jNZidpfQYAAAAAAq9Z1+ho3Cr2XWlyjFcTx+ZpckR3yVp1W9Nos2o3mkcQkafqtDUlmxqQn4J7rzi916o2retuko82my4Z2yVmP3xTDZAAAAAAAAAAAAAAAAAAAAAAAAAAAAAAAAAAAA4XFpC4/Gim+/t9zE1ieqSmW9PVkt7WND8MREQXyTbq7t45mUbirqDeOJZ8djG8N/47bb7OxloAAMt0q6XR0vNKxxOvyfbGn/ADd8vD38YMuaK8R1dbQdmWzbXycV+c/vi80uK8rqbncScpyeW3u2UZmZneXqKUrSsVrG0Q/bSlOtUjG0z95JpR4Xh5fLD7BETM8MZLVrSZv09rVR13Uej2FqUXKGy/xVlelSPb5tlj+TJj9ZyZ0ei1XOKdp8vtP4aDTOnVtd4V3xUZfq60f3L6pE1dRWevDnZ+x89OaelHz+DS0K0biKlQlGUXycWmn6omiYno5dqWpO1o2l0MtQAAAAAAAAAAAAAAAAAAAAAAAAAAAAAAAAAAEO802ndr/EWH3x2ZrNIlPj1GTH0lT19Nu9N62lV4yiv+XXTax3Jxy/bBFNL19WV2mo02bjNTafGPz+UKn00lQqRjqlCdOPwykk2k87SjlLMX2rsx2msaiYn0oWLdkVtSZw3iZ9n2/fk+unuvz0+2pS02S4K0nF1IvLS4crgfjvv4Gc+SYrHd9qPsrR1yZrVyxzX2fd5nCqqnwvf5lF6nbZ9rxDDZ6b0ZsdQjm1uKlSeN4LghJ+UZ8vf1LVcWO0cS4mbtDV4renjiI8eZj4wlR1aPR7qXUdQceXDX+6lBruUt/kzbv/AMfE7oZ006v0qTTfxjeJ+H4ZzpFqNrqGHplu6Us5lLKSa7uCO3PfPgQZLUt6sbOno8GfFvGW/ej2f9lWWd7UsZcVnOUJd8XjPmuT9TSLTXotZMVMsbXjdqtL6fVqOI38I1VyzHqS9uT+RPXU29vLk5+xsVucdu77+Y/Hzbix1eleJNNwk18NTCa8O75lyJ3h5u9e7aY33846J5lqAAAAAAAAAAAAAAAAAAAAAAAAAAAAAAAAAAAAZD7TrRVdPbgvwqlOpt4twf8A5lfUx6Dr9i5JjVbT7YmPr9HkBz3r3WncSh258zO7E1hJp3ieOLKfeZ3aTRbT1y4uKTpVK050njKk+Lk8pcT3xlLbJv8AyWmNt1WNJhrk/kikRKCaLD7o0pVpKNJNt8kjMRMztDTJkrjrNrztENPpekxs+tVxKp39kfL+5exYYpzPV5bXdpW1HoU4r/fv+yyJ3LSba/qWv4Unjue69mBb2vSBPa6jjxjv8mBa293C5/Akn4dvtzA7gAAAAAAAAAAAAAAAAAAAAAAAAAAAAAAAABU9K7b/AGyxuYLm6U2vOK4l80iPLG9Jhb0OT+PU0t5w8GW5y3vH6GAD9jJx+EDtC7cfi3M7te5DcaTGlbRX3fxNLMpdvr2I6ePHFY4eH1uryZ7z3+IjpHgsyRTS9Mtld1FGq8Ld+eOxAWdahwKSrqlRpcuSlOS8HvuBxhaULiE5UlUioL45NYb7sf8AvMCoTxuuYFhbazVofE+Jd0t/nzAudP1iF5JQacZvOFzTxu8MCyAAAAAAAAAAAAAAAAAAAAAAAAAAAAAAAPmcFUTUuTTT8mGYnad4eZ6r9mM6W+j1VNLlCt1Zfvjs/ZFK2lmPVl6bB29W3Gau3nHT4fmWM1TSK+kvGo0pw3wm11X5SWz9ytalq9YdnBqcWeN8don+/ghGqYAAa3Tan3lGD/Sl7bfQ6mKd6RLwmvp3NTkr5/3z9UynVlT+BtEiol0r/wDir1X9gJ9nfKMuKk4t8sSWfkwO9zeTuvxnsuSWyXogI4HOpU4eXMDro9X7u4pN/mS/d1fqBuwAAAAAAAAAAAAAAAAAAAAAAAAAAAAAAAAA+ZwVRNVEmns090/NBmJmJ3hmNX6BWeoZdGLoz76Wy9YfD7YILaelvJ08HbGpxcTPejz+/VidX+zy7ssuz4a8P0dWfrCW3s2Vr6a8dOXbwdtafJxf0Z+MfH8MpcUJ2snG5jKElzjNOL9mQTEx1dWl63jvVneGg0CfHRx+WUl77/Uv6ad6PJdt07up38Yifp9FkWHIAAHaldSp8nleO4Eund/erZYYH4B9Qn92012NP23A9FjLiSa7UmB+gAAAAAAAAAAAAAAAAAAAAAAAAAAAAAAAAAAARb/TqOox4b+nCpHunFPHlnl6GtqxbrCXFmyYp3x2mPczs+gtGhxf7slKnxPPDJucc+DfWXuzFMcU6JdTq8mp7s5Ose1TX2g3FlvODlH80OsvbmvVG6qrAAADtavd+QEoD7pUpVpKNJNyeySA31lCVKnCNX4lGKeO9IDuAAAAAAAAAAAAAAAAAAAAAAAAAAAAAAAAAAAAAAAIN9pFG+/4iCz+ZdV+65+oGevuh8o5djPP6Z7P9y2+QGfvLCrZPF1CUfFrZ+UlswOVB4kgLSys530uGgsvtfYl3tgbLS9Lhp0epvN85Pm/BdyAnAAAAAAAAAAAAAAAAAAAAAAAAAAAAAAAAAAAAAAAAAAAfkoqSxLdPvAqLzo3QuXmEXCXPMNl7cgLGztIWUVG3WF82+9vtA7gAAAAAAAAAAAAAAAAAAAAAAAAAAAAAAAAAAAAAAAAAAAAAAAAAAAA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8680" name="AutoShape 8" descr="data:image/jpeg;base64,/9j/4AAQSkZJRgABAQAAAQABAAD/2wCEAAkGBxIHEBISBxQSFRETFBASFRYSFhYUGhQXFBYXFhUXFRcYKCggGB0lGxQWITEiJSktNC4uFx8zODMsNygtLisBCgoKDg0OGhAQGjIkICQvLTAtLzQsLywsLC0sLC8vLyw3LC0sLDQsNywsKywsLCw0LCwvLCwsLCwsLCw3LCw1LP/AABEIAJ0BQgMBEQACEQEDEQH/xAAbAAEAAwEBAQEAAAAAAAAAAAAABAUGAwcCAf/EAD4QAAIBAwICCAMGBAMJAAAAAAABAgMEEQUhEjEGIkFRYXGBkTKhwQcTM1JiklNysdEjQsIUFTRDgoOy8PH/xAAbAQEAAgMBAQAAAAAAAAAAAAAAAwQBAgUGB//EADERAQACAQMBBAoCAwADAAAAAAABAgMEESExBRJRYSIyQXGRocHR4fATsUKB8SMkM//aAAwDAQACEQMRAD8A9xAAAAAAAAAAAAAAAAAAAAAAAAAAAAAAAAAAAAAAAAAAAAAAAAAAAcLu7jZx4qz8l2vwQGdqa3VlPiptKPZHGV6gT7bpBGW1zFx8Y7r25/1AtaFzC4WaEk/L6rsA6gAAAAAAAAAAAAAAAAAAAAAAAAAAAAAAAAAAAAAAAAAhalqMbFb7zfKP1fcgMtdXMrqXFWeX8l4IDklnkBKqafOlHircMds4lJKT8kBx+7nS62JxXZLDXzAnW2t1aP4mJr9XP3X1AtrbW6Vb8TMH+rl7gWUJKazBprvW4H6AAAAAAAAAAAAAAAAAAAAAAAAAAAAAAAAAAAAAAYbpY5W103B/HGEv9P8ApAr6V/8AxV6r+wFppN/ChUU8KWE9u1Z7UBZUbinKbdpHNR5fHXksR8gPupfu2jNV6iqzmsKMd4x8c/QCjAAVt90glp7cdPk+Pta5R81ybK+XP3eK9XY0HZc5dsmXivh7Z+0JWmfaBUpYWpU4zX5odWXqns/kR11M/wCULmfsSlucVtvKeY/fi1ul9JbXU8K3qJSf+SfVl6J8/TJYrlrbpLj59Bnw82rx4xzC3JFMAAAAAAAAAAAAAAAAAAAAAAAAAAAAAAAAAABkenVLDoz71OPthr+rAyoADvTu5Q5vK8QJdK+jL49vmgJKmmsprHeGYiZnaGf1XWvvMws3tycu/wDl7l4lPLn34q9FoOyortkzRz7I8Pf9lIVXdALyw0m11KnFUrqMK7W8K0eGLfdGX/3yRNWlbR15UMupz4bzM496+Mcz8P33pyep9GvzSpL/ALtPH9Yr2Nv/AC4/cg/9HWeVvhP5+a40z7QadTC1Om4P81PrR82ua9MkldTH+UKWfsS8c4rb+U8T+/Bq7DUqOorNlUhNfpe681zXqWK2i3SXIy4MmKdr1mEs2QgAAAAAAAAAAAAAAAAAAAAAAAAAAAAAABQ9M6DrW6cE24Ti9lnZpp/1AwoAAAAi6mm6NTgbW2dvDf6EWaN6Svdm27uqpv47fHhm6d218e/yObu9tNUmFxGfbjzM7tJrLSdHdfp6WuG7t6dSLbfHhce/Z1tmvDYmx5IrxMOdrNFfPPepkmPL2fL8tBLUoahvotzRpS/h3FGnD0U8Y9sk3fi3qzt74c2NPbFxnxzaPGtpn5b/AGZu56UXklKnKt1d4vgjTSxy6sorOPFEE5r9N3Tp2dpomLxTnzmfrKkIl9+xqug+Km3GS5OLaa8mtzO+x3e/xMbvRvs61qrqkK0L6bm6bpuLljPDJSWG+b3j295c02SbRMS8121o8eC1LY4233398f8AWxLLiAAAAAAAAAAAAAAAAAAAAAAAAAAAAAAABXX2h0L7erBKX5odV/Ln6gZ6+6ITp72U1Jd0uq/fk/kBQXVnUs3i6hKL8Vs/J8mBwA+akPvItPtTXuYmN42b479y8W8J3YvlzOQ+h9egB9wqun8LDExEpELz+IvYzu1mngkQqKp8DMtZiYfs58PMTLNazLhKXFzNU8RENh9l9x93d1IPlOk36wlFr5SkWdLPp7OJ29j309beE/3H/HqJfeRAAAAAAAAAAAAAAAAAAAAAAAAAAAAAAAAAA+akFUWKiTT5prKYFLfdF6Fzl0c05fp5ftf0wBnr7ovXtt6SVSP6ef7X9MgebalRdvWqQqJpqUtmsPd5W3qcrJG15h73RX/k09LeUI5osgAABKpS4ksmG8dH0GV30KuP9mv7d9kpOD/64tL5tEuCdskOf2pTv6S8eEb/AAl7OdR4UAAAAAAAAAAAAAAAAAAAAAAAAAAAAAAAAAAAAAQ9S0qhqkeHUKUKiXLiim1/K+a9DW1K26wmw6jLhnfHaYYzV/szpVcvSKkqb7IVMzj+74l65K19LH+Muzg7dvHGWu/nHE/b+mK1bopeaTl3NJuC/wA9L/Ej8t16pFa2G9esO1g7R0+b1bc+E8T+/wC1IRrz9DDvbvYNodopyaUctvZJbtt8kkYZmduZeidDuhTt3G41hddYlCn+V81Kfj4dnb4XcOn29KzzHafa8XicWHp7Z8fKPu3pcedAAAAAAAAAAAAAAAAAAAAAAAAAAAAAAAAAAAAAAAAApNX6KWer73VKKn+en1Jerj8XrkivhpbrC7p+0dRg4rbjwnmPx/pitX+zOrRy9JqKovy1MRl+5dV+yK1tLMerLt4O3aW4y12845j4df7ZiGg3VGqqNWhVVSW0Vw7Pyl8LXjnYgnHffbZ1qa3TzSckXjaPP6dfk9O6J9EIaMlUu8TuO/8Ay0/CHj+r+hdw4IpzPV5jtHtW+o9CnFPnPv8Asl9JtBepR47CcqdeK2cZSip+EsfJm2XH3uYnaUOh1sYZ7uSsWrPlvt7vsqLe11DRMT611B4bUqtTjjty4XJp+iZHEZKc9V2+TRan0f8A5z7o2n/e32XVh0lpXO1xGdKfJqazh+a+qRLXLE9eFDN2fkpzWYtHkuadRVFmm014bku6jNZidpfQYAAAAAAq9Z1+ho3Cr2XWlyjFcTx+ZpckR3yVp1W9Nos2o3mkcQkafqtDUlmxqQn4J7rzi916o2retuko82my4Z2yVmP3xTDZAAAAAAAAAAAAAAAAAAAAAAAAAAAAAAAAAAAA4XFpC4/Gim+/t9zE1ieqSmW9PVkt7WND8MREQXyTbq7t45mUbirqDeOJZ8djG8N/47bb7OxloAAMt0q6XR0vNKxxOvyfbGn/ADd8vD38YMuaK8R1dbQdmWzbXycV+c/vi80uK8rqbncScpyeW3u2UZmZneXqKUrSsVrG0Q/bSlOtUjG0z95JpR4Xh5fLD7BETM8MZLVrSZv09rVR13Uej2FqUXKGy/xVlelSPb5tlj+TJj9ZyZ0ei1XOKdp8vtP4aDTOnVtd4V3xUZfq60f3L6pE1dRWevDnZ+x89OaelHz+DS0K0biKlQlGUXycWmn6omiYno5dqWpO1o2l0MtQAAAAAAAAAAAAAAAAAAAAAAAAAAAAAAAAAAEO802ndr/EWH3x2ZrNIlPj1GTH0lT19Nu9N62lV4yiv+XXTax3Jxy/bBFNL19WV2mo02bjNTafGPz+UKn00lQqRjqlCdOPwykk2k87SjlLMX2rsx2msaiYn0oWLdkVtSZw3iZ9n2/fk+unuvz0+2pS02S4K0nF1IvLS4crgfjvv4Gc+SYrHd9qPsrR1yZrVyxzX2fd5nCqqnwvf5lF6nbZ9rxDDZ6b0ZsdQjm1uKlSeN4LghJ+UZ8vf1LVcWO0cS4mbtDV4renjiI8eZj4wlR1aPR7qXUdQceXDX+6lBruUt/kzbv/AMfE7oZ006v0qTTfxjeJ+H4ZzpFqNrqGHplu6Us5lLKSa7uCO3PfPgQZLUt6sbOno8GfFvGW/ej2f9lWWd7UsZcVnOUJd8XjPmuT9TSLTXotZMVMsbXjdqtL6fVqOI38I1VyzHqS9uT+RPXU29vLk5+xsVucdu77+Y/Hzbix1eleJNNwk18NTCa8O75lyJ3h5u9e7aY33846J5lqAAAAAAAAAAAAAAAAAAAAAAAAAAAAAAAAAAAAZD7TrRVdPbgvwqlOpt4twf8A5lfUx6Dr9i5JjVbT7YmPr9HkBz3r3WncSh258zO7E1hJp3ieOLKfeZ3aTRbT1y4uKTpVK050njKk+Lk8pcT3xlLbJv8AyWmNt1WNJhrk/kikRKCaLD7o0pVpKNJNt8kjMRMztDTJkrjrNrztENPpekxs+tVxKp39kfL+5exYYpzPV5bXdpW1HoU4r/fv+yyJ3LSba/qWv4Unjue69mBb2vSBPa6jjxjv8mBa293C5/Akn4dvtzA7gAAAAAAAAAAAAAAAAAAAAAAAAAAAAAAAABU9K7b/AGyxuYLm6U2vOK4l80iPLG9Jhb0OT+PU0t5w8GW5y3vH6GAD9jJx+EDtC7cfi3M7te5DcaTGlbRX3fxNLMpdvr2I6ePHFY4eH1uryZ7z3+IjpHgsyRTS9Mtld1FGq8Ld+eOxAWdahwKSrqlRpcuSlOS8HvuBxhaULiE5UlUioL45NYb7sf8AvMCoTxuuYFhbazVofE+Jd0t/nzAudP1iF5JQacZvOFzTxu8MCyAAAAAAAAAAAAAAAAAAAAAAAAAAAAAAAPmcFUTUuTTT8mGYnad4eZ6r9mM6W+j1VNLlCt1Zfvjs/ZFK2lmPVl6bB29W3Gau3nHT4fmWM1TSK+kvGo0pw3wm11X5SWz9ytalq9YdnBqcWeN8don+/ghGqYAAa3Tan3lGD/Sl7bfQ6mKd6RLwmvp3NTkr5/3z9UynVlT+BtEiol0r/wDir1X9gJ9nfKMuKk4t8sSWfkwO9zeTuvxnsuSWyXogI4HOpU4eXMDro9X7u4pN/mS/d1fqBuwAAAAAAAAAAAAAAAAAAAAAAAAAAAAAAAAA+ZwVRNVEmns090/NBmJmJ3hmNX6BWeoZdGLoz76Wy9YfD7YILaelvJ08HbGpxcTPejz+/VidX+zy7ssuz4a8P0dWfrCW3s2Vr6a8dOXbwdtafJxf0Z+MfH8MpcUJ2snG5jKElzjNOL9mQTEx1dWl63jvVneGg0CfHRx+WUl77/Uv6ad6PJdt07up38Yifp9FkWHIAAHaldSp8nleO4Eund/erZYYH4B9Qn92012NP23A9FjLiSa7UmB+gAAAAAAAAAAAAAAAAAAAAAAAAAAAAAAAAAAARb/TqOox4b+nCpHunFPHlnl6GtqxbrCXFmyYp3x2mPczs+gtGhxf7slKnxPPDJucc+DfWXuzFMcU6JdTq8mp7s5Ose1TX2g3FlvODlH80OsvbmvVG6qrAAADtavd+QEoD7pUpVpKNJNyeySA31lCVKnCNX4lGKeO9IDuAAAAAAAAAAAAAAAAAAAAAAAAAAAAAAAAAAAAAAAIN9pFG+/4iCz+ZdV+65+oGevuh8o5djPP6Z7P9y2+QGfvLCrZPF1CUfFrZ+UlswOVB4kgLSys530uGgsvtfYl3tgbLS9Lhp0epvN85Pm/BdyAnAAAAAAAAAAAAAAAAAAAAAAAAAAAAAAAAAAAAAAAAAAAfkoqSxLdPvAqLzo3QuXmEXCXPMNl7cgLGztIWUVG3WF82+9vtA7gAAAAAAAAAAAAAAAAAAAAAAAAAAAAAAAAAAAAAAAAAAAAAAAAAAAA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8682" name="AutoShape 10" descr="data:image/jpeg;base64,/9j/4AAQSkZJRgABAQAAAQABAAD/2wCEAAkGBxIHEBISBxQSFRETFBASFRYSFhYUGhQXFBYXFhUXFRcYKCggGB0lGxQWITEiJSktNC4uFx8zODMsNygtLisBCgoKDg0OGhAQGjIkICQvLTAtLzQsLywsLC0sLC8vLyw3LC0sLDQsNywsKywsLCw0LCwvLCwsLCwsLCw3LCw1LP/AABEIAJ0BQgMBEQACEQEDEQH/xAAbAAEAAwEBAQEAAAAAAAAAAAAABAUGAwcCAf/EAD4QAAIBAwICCAMGBAMJAAAAAAABAgMEEQUhEjEGIkFRYXGBkTKhwQcTM1JiklNysdEjQsIUFTRDgoOy8PH/xAAbAQEAAgMBAQAAAAAAAAAAAAAAAwQBAgUGB//EADERAQACAQMBBAoCAwADAAAAAAABAgMEESExBRJRYSIyQXGRocHR4fATsUKB8SMkM//aAAwDAQACEQMRAD8A9xAAAAAAAAAAAAAAAAAAAAAAAAAAAAAAAAAAAAAAAAAAAAAAAAAAAcLu7jZx4qz8l2vwQGdqa3VlPiptKPZHGV6gT7bpBGW1zFx8Y7r25/1AtaFzC4WaEk/L6rsA6gAAAAAAAAAAAAAAAAAAAAAAAAAAAAAAAAAAAAAAAAAhalqMbFb7zfKP1fcgMtdXMrqXFWeX8l4IDklnkBKqafOlHircMds4lJKT8kBx+7nS62JxXZLDXzAnW2t1aP4mJr9XP3X1AtrbW6Vb8TMH+rl7gWUJKazBprvW4H6AAAAAAAAAAAAAAAAAAAAAAAAAAAAAAAAAAAAAAYbpY5W103B/HGEv9P8ApAr6V/8AxV6r+wFppN/ChUU8KWE9u1Z7UBZUbinKbdpHNR5fHXksR8gPupfu2jNV6iqzmsKMd4x8c/QCjAAVt90glp7cdPk+Pta5R81ybK+XP3eK9XY0HZc5dsmXivh7Z+0JWmfaBUpYWpU4zX5odWXqns/kR11M/wCULmfsSlucVtvKeY/fi1ul9JbXU8K3qJSf+SfVl6J8/TJYrlrbpLj59Bnw82rx4xzC3JFMAAAAAAAAAAAAAAAAAAAAAAAAAAAAAAAAAABkenVLDoz71OPthr+rAyoADvTu5Q5vK8QJdK+jL49vmgJKmmsprHeGYiZnaGf1XWvvMws3tycu/wDl7l4lPLn34q9FoOyortkzRz7I8Pf9lIVXdALyw0m11KnFUrqMK7W8K0eGLfdGX/3yRNWlbR15UMupz4bzM496+Mcz8P33pyep9GvzSpL/ALtPH9Yr2Nv/AC4/cg/9HWeVvhP5+a40z7QadTC1Om4P81PrR82ua9MkldTH+UKWfsS8c4rb+U8T+/Bq7DUqOorNlUhNfpe681zXqWK2i3SXIy4MmKdr1mEs2QgAAAAAAAAAAAAAAAAAAAAAAAAAAAAAABQ9M6DrW6cE24Ti9lnZpp/1AwoAAAAi6mm6NTgbW2dvDf6EWaN6Svdm27uqpv47fHhm6d218e/yObu9tNUmFxGfbjzM7tJrLSdHdfp6WuG7t6dSLbfHhce/Z1tmvDYmx5IrxMOdrNFfPPepkmPL2fL8tBLUoahvotzRpS/h3FGnD0U8Y9sk3fi3qzt74c2NPbFxnxzaPGtpn5b/AGZu56UXklKnKt1d4vgjTSxy6sorOPFEE5r9N3Tp2dpomLxTnzmfrKkIl9+xqug+Km3GS5OLaa8mtzO+x3e/xMbvRvs61qrqkK0L6bm6bpuLljPDJSWG+b3j295c02SbRMS8121o8eC1LY4233398f8AWxLLiAAAAAAAAAAAAAAAAAAAAAAAAAAAAAAABXX2h0L7erBKX5odV/Ln6gZ6+6ITp72U1Jd0uq/fk/kBQXVnUs3i6hKL8Vs/J8mBwA+akPvItPtTXuYmN42b479y8W8J3YvlzOQ+h9egB9wqun8LDExEpELz+IvYzu1mngkQqKp8DMtZiYfs58PMTLNazLhKXFzNU8RENh9l9x93d1IPlOk36wlFr5SkWdLPp7OJ29j309beE/3H/HqJfeRAAAAAAAAAAAAAAAAAAAAAAAAAAAAAAAAAA+akFUWKiTT5prKYFLfdF6Fzl0c05fp5ftf0wBnr7ovXtt6SVSP6ef7X9MgebalRdvWqQqJpqUtmsPd5W3qcrJG15h73RX/k09LeUI5osgAABKpS4ksmG8dH0GV30KuP9mv7d9kpOD/64tL5tEuCdskOf2pTv6S8eEb/AAl7OdR4UAAAAAAAAAAAAAAAAAAAAAAAAAAAAAAAAAAAAAQ9S0qhqkeHUKUKiXLiim1/K+a9DW1K26wmw6jLhnfHaYYzV/szpVcvSKkqb7IVMzj+74l65K19LH+Muzg7dvHGWu/nHE/b+mK1bopeaTl3NJuC/wA9L/Ej8t16pFa2G9esO1g7R0+b1bc+E8T+/wC1IRrz9DDvbvYNodopyaUctvZJbtt8kkYZmduZeidDuhTt3G41hddYlCn+V81Kfj4dnb4XcOn29KzzHafa8XicWHp7Z8fKPu3pcedAAAAAAAAAAAAAAAAAAAAAAAAAAAAAAAAAAAAAAAAApNX6KWer73VKKn+en1Jerj8XrkivhpbrC7p+0dRg4rbjwnmPx/pitX+zOrRy9JqKovy1MRl+5dV+yK1tLMerLt4O3aW4y12845j4df7ZiGg3VGqqNWhVVSW0Vw7Pyl8LXjnYgnHffbZ1qa3TzSckXjaPP6dfk9O6J9EIaMlUu8TuO/8Ay0/CHj+r+hdw4IpzPV5jtHtW+o9CnFPnPv8Asl9JtBepR47CcqdeK2cZSip+EsfJm2XH3uYnaUOh1sYZ7uSsWrPlvt7vsqLe11DRMT611B4bUqtTjjty4XJp+iZHEZKc9V2+TRan0f8A5z7o2n/e32XVh0lpXO1xGdKfJqazh+a+qRLXLE9eFDN2fkpzWYtHkuadRVFmm014bku6jNZidpfQYAAAAAAq9Z1+ho3Cr2XWlyjFcTx+ZpckR3yVp1W9Nos2o3mkcQkafqtDUlmxqQn4J7rzi916o2retuko82my4Z2yVmP3xTDZAAAAAAAAAAAAAAAAAAAAAAAAAAAAAAAAAAAA4XFpC4/Gim+/t9zE1ieqSmW9PVkt7WND8MREQXyTbq7t45mUbirqDeOJZ8djG8N/47bb7OxloAAMt0q6XR0vNKxxOvyfbGn/ADd8vD38YMuaK8R1dbQdmWzbXycV+c/vi80uK8rqbncScpyeW3u2UZmZneXqKUrSsVrG0Q/bSlOtUjG0z95JpR4Xh5fLD7BETM8MZLVrSZv09rVR13Uej2FqUXKGy/xVlelSPb5tlj+TJj9ZyZ0ei1XOKdp8vtP4aDTOnVtd4V3xUZfq60f3L6pE1dRWevDnZ+x89OaelHz+DS0K0biKlQlGUXycWmn6omiYno5dqWpO1o2l0MtQAAAAAAAAAAAAAAAAAAAAAAAAAAAAAAAAAAEO802ndr/EWH3x2ZrNIlPj1GTH0lT19Nu9N62lV4yiv+XXTax3Jxy/bBFNL19WV2mo02bjNTafGPz+UKn00lQqRjqlCdOPwykk2k87SjlLMX2rsx2msaiYn0oWLdkVtSZw3iZ9n2/fk+unuvz0+2pS02S4K0nF1IvLS4crgfjvv4Gc+SYrHd9qPsrR1yZrVyxzX2fd5nCqqnwvf5lF6nbZ9rxDDZ6b0ZsdQjm1uKlSeN4LghJ+UZ8vf1LVcWO0cS4mbtDV4renjiI8eZj4wlR1aPR7qXUdQceXDX+6lBruUt/kzbv/AMfE7oZ006v0qTTfxjeJ+H4ZzpFqNrqGHplu6Us5lLKSa7uCO3PfPgQZLUt6sbOno8GfFvGW/ej2f9lWWd7UsZcVnOUJd8XjPmuT9TSLTXotZMVMsbXjdqtL6fVqOI38I1VyzHqS9uT+RPXU29vLk5+xsVucdu77+Y/Hzbix1eleJNNwk18NTCa8O75lyJ3h5u9e7aY33846J5lqAAAAAAAAAAAAAAAAAAAAAAAAAAAAAAAAAAAAZD7TrRVdPbgvwqlOpt4twf8A5lfUx6Dr9i5JjVbT7YmPr9HkBz3r3WncSh258zO7E1hJp3ieOLKfeZ3aTRbT1y4uKTpVK050njKk+Lk8pcT3xlLbJv8AyWmNt1WNJhrk/kikRKCaLD7o0pVpKNJNt8kjMRMztDTJkrjrNrztENPpekxs+tVxKp39kfL+5exYYpzPV5bXdpW1HoU4r/fv+yyJ3LSba/qWv4Unjue69mBb2vSBPa6jjxjv8mBa293C5/Akn4dvtzA7gAAAAAAAAAAAAAAAAAAAAAAAAAAAAAAAABU9K7b/AGyxuYLm6U2vOK4l80iPLG9Jhb0OT+PU0t5w8GW5y3vH6GAD9jJx+EDtC7cfi3M7te5DcaTGlbRX3fxNLMpdvr2I6ePHFY4eH1uryZ7z3+IjpHgsyRTS9Mtld1FGq8Ld+eOxAWdahwKSrqlRpcuSlOS8HvuBxhaULiE5UlUioL45NYb7sf8AvMCoTxuuYFhbazVofE+Jd0t/nzAudP1iF5JQacZvOFzTxu8MCyAAAAAAAAAAAAAAAAAAAAAAAAAAAAAAAPmcFUTUuTTT8mGYnad4eZ6r9mM6W+j1VNLlCt1Zfvjs/ZFK2lmPVl6bB29W3Gau3nHT4fmWM1TSK+kvGo0pw3wm11X5SWz9ytalq9YdnBqcWeN8don+/ghGqYAAa3Tan3lGD/Sl7bfQ6mKd6RLwmvp3NTkr5/3z9UynVlT+BtEiol0r/wDir1X9gJ9nfKMuKk4t8sSWfkwO9zeTuvxnsuSWyXogI4HOpU4eXMDro9X7u4pN/mS/d1fqBuwAAAAAAAAAAAAAAAAAAAAAAAAAAAAAAAAA+ZwVRNVEmns090/NBmJmJ3hmNX6BWeoZdGLoz76Wy9YfD7YILaelvJ08HbGpxcTPejz+/VidX+zy7ssuz4a8P0dWfrCW3s2Vr6a8dOXbwdtafJxf0Z+MfH8MpcUJ2snG5jKElzjNOL9mQTEx1dWl63jvVneGg0CfHRx+WUl77/Uv6ad6PJdt07up38Yifp9FkWHIAAHaldSp8nleO4Eund/erZYYH4B9Qn92012NP23A9FjLiSa7UmB+gAAAAAAAAAAAAAAAAAAAAAAAAAAAAAAAAAAARb/TqOox4b+nCpHunFPHlnl6GtqxbrCXFmyYp3x2mPczs+gtGhxf7slKnxPPDJucc+DfWXuzFMcU6JdTq8mp7s5Ose1TX2g3FlvODlH80OsvbmvVG6qrAAADtavd+QEoD7pUpVpKNJNyeySA31lCVKnCNX4lGKeO9IDuAAAAAAAAAAAAAAAAAAAAAAAAAAAAAAAAAAAAAAAIN9pFG+/4iCz+ZdV+65+oGevuh8o5djPP6Z7P9y2+QGfvLCrZPF1CUfFrZ+UlswOVB4kgLSys530uGgsvtfYl3tgbLS9Lhp0epvN85Pm/BdyAnAAAAAAAAAAAAAAAAAAAAAAAAAAAAAAAAAAAAAAAAAAAfkoqSxLdPvAqLzo3QuXmEXCXPMNl7cgLGztIWUVG3WF82+9vtA7gAAAAAAAAAAAAAAAAAAAAAAAAAAAAAAAAAAAAAAAAAAAAAAAAAAAA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8684" name="AutoShape 12" descr="data:image/jpeg;base64,/9j/4AAQSkZJRgABAQAAAQABAAD/2wCEAAkGBxITEhUUEhQVFRUXGBQUFBQXFRgYFhUWGBUWFhcUFxgaHCggHholHRcXITEhJSkrLi4uGR8zODMsNygtLisBCgoKDg0OGRAQGzIkHiQsKywsMiw1LywtLC8sNywtLDAsKywsLCwtLCwsLDUtNCwsLCwsLCwsLCwsLywsLDcsNP/AABEIAIYBAAMBIgACEQEDEQH/xAAcAAABBAMBAAAAAAAAAAAAAAAAAQUGBwIDBAj/xABOEAACAQMBBAgCBgQICwkAAAABAgMABBEFBhIhMQcTIkFRYXGBFJEjMkJScqEzYrHBFUNEU4KSsrMIJCU1VHODk6LC0RYXNFVjZKPS4f/EABoBAQADAQEBAAAAAAAAAAAAAAABAgQDBQb/xAAvEQACAgECBAMGBwEAAAAAAAAAAQIDEQQhBRIxQRMikTJRYaGx0SNCUnGBwfAV/9oADAMBAAIRAxEAPwC8RRQKKAKKKKAKTFLRQCYoxS0UAlAFLRQBRRRQBRRRQCUYpaKATFGKWigEAopaKATFFLSGgEoJpp2h2ktbKPrLqVYxxwCe02O5VHE+1U/tp0t3ZZobeM2ajGXlGbgggEdjknA5wcnlyzRkxi5PCLf2g2ntLJd66mSPmQpOXb8KDiaq/XOnEkkWVqWH87M26PZF/e3tVPSzPK5ftSOxy0spLMx5ZJNZjTi36RifIVylbFdTbVoZ2dFn6epJtT6UtUl53QiH3YYwPzIJ/OmRtsr7OfjrvPlKwHyDYrCOyjH2R71t6pfuj5VyeoRujwmb6tL5jhpnSbqcJ7N47j7sqhwfU/W/OrJ2S6akchL+NYs4AnjJMeTw7aYyvrxHpVRPaoeaiuG404rxQ+3fVo3Rexwv4ZbWs4z+x7IglDAMpBUgEMDkEHkQRzFbK88dDG3xt5Vs7hvoZDuxknhFITwx4IxOCDyOD3kV6GFaDymsCiigUUAUUmaM0AtFJmjNALRSZozQC0UmaWgCiiigCkdgASTgDiSeQHjS027QYMDKTjrN2L+uwQ/kTQDiDS1jmsqAK57W5D72MgqxRgeYI5exGD710U2zRlJlkUZV/o5QBnlkxyexyp8mHhQDlSZpM1HdS2pQF0tgszx5ErlwlvAe/rpuQI+6Mt6c6Ae769jhRpJXWNFGWdmCqo8STUI2j22YR70bpaQHOLu5U78mP9GtuDP+JsDlwIOaZ4ri6vpA1qouWU5+PuEKWcLcv8Ut+btz7ZJI8eOKk2hdHtvFJ8RdM17dHGZ58ELjujTko58OPOgK0ubW5uYpLiztpERSkz6leZku5RGwfehjxgIMb26owccPCodtDoZt7uZJXM75Didv45HAZZRxPPPieVeqzVGdJ/wASOG3mE11EzJDDCpciFiD8O5XI7GTu94HDHM1SxNx2NOjshXapTWxXwFaZ7pF5kelTbZ/oo1G6Aa4Is4z3MN6Uj8IIx7kVaGzPRdp1pgiLrpO+SbDnPHkuN0c+4fOs8NN3kerfxdLapep56so7mf/AMNbTS+aRu+PXdGBXdNszqyjJsZ8eUTMfkuTXqtEAAAAAHAAcAPQUuK7KmC7Hmy4hqJPPMeOnvnRtyWNkYc1IIYeqnjXZFKGGVOa9Q7R7M2t9GY7mJXGMBuTp5q3MGvMu2ezE2lXXVMd+NhvRPjAdM44juYd4/61SdCa8pr0vFbIyxZuhq1S0yN4c+8fvr0z0W7T/H2EcjH6VPoZuP21A7X9IEH3rzsCCPI1Pf8AB9vuqvLq2J4SRrIo842I4ezn5ClE21yscV00YNWw6MvsUGsS1Ut0idLxBaDTnUAZD3fBsn7sI5H8XEftrQeSlktDaHauyshm5nSM4yEzmRvRBxNVxq/TnGDi0tJJBx7cr9WvkQACSPUiqRMskjlu07MctI53mJ8STW9dNY/Xb99c5WKPU1U6Odnspsn930z6mx7PwsQ8Apb8yxrjPS7qv+kQj0hWommmxjuJ9TW0Wkf3RXJ6hG+PCbH1S9SVJ0vap/PwH1gFOuh9LmoPKEklsUB5PKjqmfAlW4etQL4ZPuj5Vi9gHwiKN9yqIMc2ZgoHzNI3pvBFvC5Qg5bbb9y69H6RruQZb+CjglSvx3UtkHGRvBsqeYI8akNpthcNzshIf/bXlvMP+Jkrg0PYDTZGuWe1hZTcOsY3ANxUVIyq47t9XPvXVP0T6O3O1A/DJIv7GrSeMOn/AGq3RmWzvU8hbmb+5L1sO2ViCA8wiY90yvCf/kUUzDows1GIJr2Af+ldyDHs2RW8bG3CDEWqXmPCUQyg+uYxQEjstYt5v0M8Un4JEf8Ask1pmvreSb4cyL1ybkvVbwD4zlWweY4d3hUC2g0TqpI4ribT5XlErxrPpwG91Kqz4aKQdoBgcd/Hwpr2h2eBtonFtagtG8sM9vLNBJEqwtMGQMrY5fVzxzjhzoC1VjcSPJJIBGBhEGAoGAS8hPEtz8ABXBc7URBS0KtMo4mQFUgAzjJnkIQjzUmoN0b7UtLBcJrE1vuwzCGN5mjQO8YPWDtYDFTunP61WZZXkFxHvRSRTR/VyjLInDuypI9qA4Y9prNlG9c2wJA3gLiNgCRxGQePrXFq2s2enWj3G9mLG9Gol3hI2MBIsk8DgcuA51ISVQE9lFAJJ4KoA5k92KqvpQtU1O3Wa1R5vgy02/usIZkO51kcb8C5IUHeTI7JGckUBlZXl5NGy3MzTyEtJNawEwxQ5AIhu7ps9WiggdWvaOCTvcakembHRPu/FvHN1W6Y7SJRHaQZ4qRECS5wPrPnlwA454NL00PpNwY5I0juLf6MtupGCI2j65mHAbyiPeGOBVj31HtmdbliubpNMhe/Di2ihmOUt4UiWQbkkpHa3TJgY4kDnw4gXBwVe4KB5AAAfkKh+pdIkJcw2ET6hNxG7BjqlPH68x7Cjhz41zR7D3F2Q+rXTTDn8JDmK2HfhsHefHn+dTTT9PigQRwxpGg5KihQPYUBBn2W1K//AM43XUQn+S2fDI8JJWyT54HealWz+y9pZLu2sKR+LAZc+rnLH508UtAYgVlRRQBRRRQBVXdP+jCXTxPjt27gg/qSEI49Pqn+jVo1EOlZ1Gk3m9jjGQPxFhj86A816XJmMeXCpX0XzlNZtcfxgkjPpuMf+Woho31D6/uFSno+H+WLHH33/unrJHa5nv3+bh6b+BYfTpti0ES2cLYeVS0zA8Vi5BB4Fzn2B8aoq0tTIctwUch+4U9bd6k15qdy2ez1rohByNxDuKR5ELn3NYRoAMDkKvdZy7LqZeG6TxnzS9lfMEQAYHKsJrhV5kelaA8s0qwWyNJI53VCjJJ8vLxNXPsX0LW8YWXUD18vPqgcQqfPvc/IeVc4UOW8jbqeKRq8lSzj0KYjvC5xFG8h8FUn8gDTrDoWpv8AV0+69TDIB8ytepLDT4oV3YY0jXlhFCjh6V04rsqIe48yXE9Q/wAx5ZGy+q/+X3H9Q04aBo+pW91DO+mXMgibf3N0jeIBxxweRIPtXpbFGKsqoJ5SOc9ffOLjKWxW9ltxeoMDRLtRlmO7x4sSzHio5kk13Jt7c/a0fUB6Ip/fU6xRXQyEFbpCmHPSNT9oA37Go/7xT36ZqgHibR6ndJQFT7T7Q2l4yNNbaim5FcRjFo+VM3VHrAccGUxKR6mnrT9o7GSGK2eG7IEawBns517JQRsSyr2QQOJzU+oYUBBOjiz/AMnCTcjaS5kmu91+TdbISCeBI7O6M4PdT5b61HB2LiL4TJ+sQPh2J8JV7IJ8H3SfCtus6J1j28sRWOWBwVOOBhbCywkD7JXGPBlU91O0kYYEEAg8CCMgjzBoDVf3EccbvKyrGqkuWxuhccc57sUzPq7xW815OrJCib0dvuDrNwfacHk7cAE4bo58c4ebuxSXdEi7wVlcA8t5eRI78Hjx78eFY6rpyXETRS5KNjIBwTghuY9KAjVtsBbcUlBlt1ZngtmLdVFvneZSmd1sN9XI4DgKlkEKooVVCqOSgAAegFbBS0AUUUUAUUUUAUUmaCaAWkzSE1Hdc230+1yJrmPfHONDvyem4uSPegJHmqH6edshIEsYGBTO/OwOd4qRuIv6oOSfEjyOcNsumJpQY7ZDGnEYJ7b/AIyD2U/VHE95AyDWccckzmWU5J4+GfAAdyjwqkpqKyzvTp52zUIo6bCLdQDv5n3qcdDlj1uqq+MiGJ3J8GbCr+01DiwAyeVXX0G7PmG1e6kBEl0VYA90KZEfzyze48KzUJym5Hs8TlGrTxpX+wUDpAyWc8z+8kmurUZt1OHM8K06MOyfWsNb5L6n91H5rsMtB+Fw/Me5dX+D/soscDX0g+klykWR9SIHBI82P5KPGrfAqK9FmP4Js8fzS/PJzUrrYfOhRRRQBRRRQBRRRQBRRRQBRWLOBxJwPE1FtU6RtLg4PeQsc4xG3Wkeu5nHvQEqJpN6uWzv454hLA6ujLvI44qfA8OPtwNMtrqlvEzIjyXc5IEpiUyNvDPByv0cQHHCkjHnzoCTVqnuERd52VVHNmIUD3NMM2uzDAaNISQCFdzLL/uoVb+1WcOull3TbXMh5MfhzEh9BMwoB9D54j51yX+r28H6aaKLhn6SRE4ePaI4Vz6I4G8otXtx9bDdXgk88BHPGvO+1WizXWq34uZChiYyAnju2wkCh1XvVY2DEDwNAXrL0i6SvO9g9m3v2CuG56WNIT+VBvwo5/5ar256FIbeF57i9+iRTIzLET2RxyMNxp62a6K7V1LLJIu626RLZxhwQAcgyb2eBHEEj86AeD0zacTiJbiXx3ITXTD0hzy/oNJv28GkRYkPmGc4rrg2ACjAv74DvCNBGD5diAH86R+jHT3GJ/iJ/wDW3U7fkGAoCN6n0k36OY3gsbRgjSH4i8WTCqcY3YsZc9yA5ODUM1zpX1DeCx3cOCqljBAQFYjJQNISTjlmrhtujvSk+rZQHzZN4/Ns1WHS/sittMlzBGFhlxHIFACxygdk47gw4eq+Yqs3hZO2nip2KL7lf6ntNe3PCSa4lB4YZyFPqq4B96bUs5Dzwg8AMU6CsHlUcyBWN3SfRHvx4dVDecv6NFvYIvmfE11VhadZMd23hlnbliNGb9gqxdluh64mIfUX6mPgeojIMjeTPxC+2T6VKqnN5kJ63TaePLXu/h9yPbA7INqc+GDC0jIM0gyN890KN4nvI5D1FekYYgqhVAAAAAAwAAMAAeFadN0+KCNYoUVI0GFRRgAV1YrXGKisI8C++V03OR5P1jT/AIa+u7fGAkzlR+oWLJ/wlabNViymfA5qy+nbRjDeQ3ijsTL1UhxwEicVz+Jf7BqAOoIIPI8Ky2+SzmPc0OL9I6u62+xdfQJrizad1OfpLdirDv3GJZGx4fWHqpqzAa8gaBr1zptx11uwBwVKsMpInPdYZGe7kQRXoPZbpRs7mMM+YmH1wMuqn9bdG8o82AHnWtNNZPn5wlCTjLqT2im60121l/R3EL/hlRv2GsLvaKzi4y3MCfjmjX9rVJUdKKht/wBJ+kx/ypZCO6JWkz6FRj86jd700QbwSCBjkgCSdxDEM97HtED2qMllFvfBaua1zzqg3nZVA5liAB7mqS1TpFu5Cqm9tosyGOSKyia4mCcfpVkbKPxx9UjgfLFFtoE14d4WV7eZORNqVwYIQe5lgjwzD51JUm+tdLGmQHdWU3D9ywDrAfLfHZ+RNQzXOlnUnB+EseoTl11x+WN4qgPqWqWaTsDOAOsnitl5mKwt44h5gyyB3NSXTNk7OBt9YQ0mMdbKWllI546yQlseWcUBQcuka9qmTK8rRcSzSMYbdR3niFDAY+yGxW5OjKJIkf4uK4L9fvCBlZI1it5JWbeBOSGEY5cnq/NpJ4RbyrPJDGjoyZnYCPtAgBu0pI48gQfCq7ayklgnFtFLPJJGbeCXddYYElVI5GEk+68gO4pOAxULz55AdegywkTSU6zOJHkkRT3Ixxj0OCfepbp+s2W91EUkSspKCIYQ7w5hVOM8u7NY3CSWlmotYBIYURRCGwWVQAwQ44vjOOWT4Zrdp19b3sCSxlZYn4jIBwwPIg8nUjBHMEUA6UEUCg0A0WGqvNJmKMfD9odezYLsOA6pMHeTn2yQDgEbwOaYtttE60x31oA91bbwCrgi4iPZktn8cjOPA5p62t1P4SzmmUdpEIiUDnIezGoHf2iOFcSxtpulqEXrXghUbpbHWScActjvYnjQHHHfE2iw21jfdUY92PDQxuiHkB18mRgcgw7sYrm2de6tUdY9OuWMjmVmkmskXeKqvZSJ91RheQHPJ76ngpaAi38Kaofq2EI/1l4B/Yiaj4rWD/J7JPM3Er/kIlqU0UBFjDrR/jdPT/YTsR79cB+VN2qbJ6jdRPDc6gnVuMMkVogB93JI+dTqigKstuhKz/jbm6k8g0aD3whP51INM6L9Jh4i1Vz4ys0nvhiR8hUyxQKjCRZzlLqzTa2scY3Y0VB4KoUflW/FFFSVCiiigGXavQIr62kt5eTjg3ejDirjzBrzLeWE1rM9tcruyxnB8GXudD3qfH/9r1niont3sNb6lGN/McyZ6qdea5+yw+0nDkfbFc7IKawatJqpaefMunc84zQhhhhTf/BzKQ0bkEcQckEehFSLaDQbuwfcu4iF+zMvaiceIYcj5HBpvVweRB96yZsq2PfcdLrFzd/RjdKlwfrEP5tgn5njWCWsvgg9hTrmsWcDmR86nxpPsU/51K6yfqcS2ch5vj0omsVCsSSxAJ4nyrq+KTOAck8guST7Cn3Rtlr+5ZDHYyyR7ylusxCjqGBZd5yOBHDhk8eVWi7JM53R0dUHvl423yX7sZs7Ba20KpDGknVx9YwQBi+4N4k885zTze30UKl5pEjUcSzsFUepJxUYXTtWuP091FaIfsWse/JjwM0uRnzVRXdp+xlnGwkdGnlHETXDmZwe8rvcE/ogVsPnTnbbRJCVsree7P30Tq4R/tpd1T7ZpPgNUuP01xHZoeaWq9ZL6GeUYH9FB71KlQDlw8KXFAMWm7I2kLdZ1Zll/npmaaTjzwzk7o8lwPKnwisqKAZdHmmE9zDMd4KySwvgD6KQMOrOOZVo3GfArz50x6lB/BtybuMf4pOw+NQcoZOS3ajuU8nx5HuNSy/vYoEMkzpGgwC7sFUZOACx4c6a49qNPmPVrdW0hcEbgmjbeGOIxnjwzVlCTWUiMofVIPLjRmo/FtfpiqFW9tAAAFAnjAAHAAceVbBtlpxOBe2pJ5Dr4/8ArVvBs/S/QZRy7Vxmaeyt8EqZjcy8DjctgGUE9xMjRHB57pp/u7VZUKOMqcZGSORBHEegpsudqrCNikl3bo68GVpkDA+YJyK6dM1u2uN74eeKbdxvdXIr7uc4zuk4zg/I1Drmllp4GUONLXLf38cKGSaRI0HN3YKozwGSeFb45AwBByDxBHIg8Qaph4ySZ0UgpaAKKKKAKKKKAKKKKAKKKKASgilFFAaZ4FcFXUMp5ggEH2NQ7U+inSZjvfDdU3jC7Rj+oDu/lU3ooCtD0JaZ965/3w/+ld1n0QaQnOBpCO+SaQ/MBgD8qntFRgnLGvTNnrS3GILeGP8ABGoPrnFOWKyoqSBAKWiigCiiigCiiigIL00f5ql/FF/eLVf7WgNDbI2n/A70iAXRCYJCHh9HxyefH17quHa7Z9L62a3kZkVipLLjI3SCMZ4d1cW1WyEd9bxQO7oImV1ZcZJVCnHI8GNetodbXSoKXaTb+GUvU42VuWWVlsLDcNZoY9Jgu13n+meWJWPaOVIYZ4cvam3ZoI+nSwjT5LmZ2cJMsQKqTjA3+7FWNYdHDwoEh1C7jQZIVSoUE8T3VINkNmUsIOpjdnG8z5bGct3cPStNvEq14ko7tyTXtLpnrv8AQpGp7ZKf2N065juLuL4CK+kj6hZeskjHVHdcjdL888Rw+4PKpb0UKwvtTDwrA2bXMCkMsZxN2QV4Hx4eNPVx0f5uJ54r25gadg0gjKgHAwo5d2T8zXNB0atG8kkeoXavLjrHUqGfGcbxxxxk1TUa2q+M+ZpOSXaXVY/jt2RMYOOBw6V7RpdLuAoJICtgDJOGBwAKlNjDuRon3VVc+gA/dXBr2jm5tzB10keQv0sZw/DBznzxTlbxbqquSd0AZPM4GMnzryJT/CUPc388HddcmyloorkSFFFFAFFFFAFFFFAFFFFAAooooAooooAooooAooooAooooAooooAooooApMUUVADFFFFSAxRiiioAYpaKKAKKKKkBRRRQBRRRQBRRRQBRRR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28685" name="Picture 13" descr="E:\Vigyan-Ashram\14 Aug 2014\Diesel engine\Final IC-Pump-Motor\Images\magn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429000"/>
            <a:ext cx="2286000" cy="1114602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0" y="2057400"/>
            <a:ext cx="861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/>
              <a:t>What happens when you put two magnets next to each other???? </a:t>
            </a:r>
            <a:endParaRPr lang="en-IN" sz="2400" dirty="0"/>
          </a:p>
        </p:txBody>
      </p:sp>
      <p:sp>
        <p:nvSpPr>
          <p:cNvPr id="12" name="Rectangle 11"/>
          <p:cNvSpPr/>
          <p:nvPr/>
        </p:nvSpPr>
        <p:spPr>
          <a:xfrm>
            <a:off x="228600" y="2895600"/>
            <a:ext cx="701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/>
              <a:t>Sometimes they stick together quickly and sometimes they push each other away </a:t>
            </a:r>
            <a:endParaRPr lang="en-IN" sz="2400" dirty="0"/>
          </a:p>
        </p:txBody>
      </p:sp>
      <p:pic>
        <p:nvPicPr>
          <p:cNvPr id="28686" name="Picture 14" descr="C:\Users\Mandar\AppData\Local\Microsoft\Windows\Temporary Internet Files\Content.IE5\XSU8D7SG\MC90044190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3175" y="2514600"/>
            <a:ext cx="1520825" cy="179705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0" y="464820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solidFill>
                  <a:srgbClr val="FF0000"/>
                </a:solidFill>
              </a:rPr>
              <a:t>The fundamental law of all magnets: – </a:t>
            </a:r>
            <a:r>
              <a:rPr lang="en-IN" sz="2400" b="1" dirty="0" smtClean="0">
                <a:solidFill>
                  <a:srgbClr val="FF0000"/>
                </a:solidFill>
              </a:rPr>
              <a:t>Opposite pole attract  </a:t>
            </a:r>
            <a:r>
              <a:rPr lang="en-IN" sz="2400" dirty="0" smtClean="0">
                <a:solidFill>
                  <a:srgbClr val="FF0000"/>
                </a:solidFill>
              </a:rPr>
              <a:t>and  </a:t>
            </a:r>
            <a:r>
              <a:rPr lang="en-IN" sz="2400" b="1" dirty="0" smtClean="0">
                <a:solidFill>
                  <a:srgbClr val="FF0000"/>
                </a:solidFill>
              </a:rPr>
              <a:t>Likes repel</a:t>
            </a:r>
            <a:r>
              <a:rPr lang="en-IN" sz="24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IN" sz="2400" dirty="0" smtClean="0">
                <a:solidFill>
                  <a:srgbClr val="FF0000"/>
                </a:solidFill>
              </a:rPr>
              <a:t> Inside an electric motor, these </a:t>
            </a:r>
            <a:r>
              <a:rPr lang="en-IN" sz="2400" b="1" dirty="0" smtClean="0">
                <a:solidFill>
                  <a:srgbClr val="FF0000"/>
                </a:solidFill>
              </a:rPr>
              <a:t>attracting and repelling forces create rotational motion</a:t>
            </a:r>
            <a:endParaRPr lang="en-IN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mph" presetSubtype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mph" presetSubtype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43" dur="indefinite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609600"/>
            <a:ext cx="8229600" cy="609600"/>
          </a:xfrm>
        </p:spPr>
        <p:txBody>
          <a:bodyPr>
            <a:noAutofit/>
          </a:bodyPr>
          <a:lstStyle/>
          <a:p>
            <a:r>
              <a:rPr lang="en-US" dirty="0" smtClean="0"/>
              <a:t>Fleming’s Left Hand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686800" cy="1371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Fleming’s left hand rule for motors</a:t>
            </a:r>
          </a:p>
          <a:p>
            <a:r>
              <a:rPr lang="en-US" sz="2400" dirty="0" smtClean="0"/>
              <a:t>Don’t be confused with </a:t>
            </a:r>
            <a:r>
              <a:rPr lang="en-US" sz="2400" dirty="0"/>
              <a:t>Fleming’s </a:t>
            </a:r>
            <a:r>
              <a:rPr lang="en-US" sz="2400" dirty="0" smtClean="0"/>
              <a:t>right hand </a:t>
            </a:r>
            <a:r>
              <a:rPr lang="en-US" sz="2400" dirty="0"/>
              <a:t>rule for </a:t>
            </a:r>
            <a:r>
              <a:rPr lang="en-US" sz="2400" dirty="0" smtClean="0"/>
              <a:t>generator</a:t>
            </a:r>
            <a:endParaRPr lang="en-US" sz="2400" dirty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276600"/>
            <a:ext cx="3810000" cy="303296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06930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Basic AC Motor </a:t>
            </a:r>
            <a:r>
              <a:rPr lang="en-IN" dirty="0" smtClean="0"/>
              <a:t>Types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410200"/>
            <a:ext cx="8064896" cy="8179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Motors are categorized in a number of types based on the input supply, construction and principle of operation</a:t>
            </a:r>
            <a:endParaRPr lang="en-IN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3276600" y="1600200"/>
            <a:ext cx="2438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Electric Motors</a:t>
            </a:r>
            <a:endParaRPr lang="en-IN" dirty="0"/>
          </a:p>
        </p:txBody>
      </p:sp>
      <p:cxnSp>
        <p:nvCxnSpPr>
          <p:cNvPr id="8" name="Straight Connector 7"/>
          <p:cNvCxnSpPr>
            <a:stCxn id="4" idx="2"/>
          </p:cNvCxnSpPr>
          <p:nvPr/>
        </p:nvCxnSpPr>
        <p:spPr>
          <a:xfrm>
            <a:off x="4495800" y="2286000"/>
            <a:ext cx="0" cy="3048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438400" y="2590800"/>
            <a:ext cx="41910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29400" y="2590800"/>
            <a:ext cx="0" cy="4572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438400" y="2590800"/>
            <a:ext cx="0" cy="4572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5486400" y="3048000"/>
            <a:ext cx="2438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Direct Current (DC) Motors</a:t>
            </a:r>
            <a:endParaRPr lang="en-IN" dirty="0"/>
          </a:p>
        </p:txBody>
      </p:sp>
      <p:sp>
        <p:nvSpPr>
          <p:cNvPr id="16" name="Rounded Rectangle 15"/>
          <p:cNvSpPr/>
          <p:nvPr/>
        </p:nvSpPr>
        <p:spPr>
          <a:xfrm>
            <a:off x="1219200" y="3048000"/>
            <a:ext cx="2438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Alternating Current (AC) Motors</a:t>
            </a:r>
            <a:endParaRPr lang="en-IN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2438400" y="3733800"/>
            <a:ext cx="0" cy="381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886200" y="4114800"/>
            <a:ext cx="0" cy="381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1066800" y="4114800"/>
            <a:ext cx="28194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228600" y="4572000"/>
            <a:ext cx="1524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Synchronous</a:t>
            </a:r>
            <a:endParaRPr lang="en-IN" dirty="0"/>
          </a:p>
        </p:txBody>
      </p:sp>
      <p:sp>
        <p:nvSpPr>
          <p:cNvPr id="27" name="Rounded Rectangle 26"/>
          <p:cNvSpPr/>
          <p:nvPr/>
        </p:nvSpPr>
        <p:spPr>
          <a:xfrm>
            <a:off x="3124200" y="4495800"/>
            <a:ext cx="1524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Induction</a:t>
            </a:r>
            <a:endParaRPr lang="en-IN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066800" y="4114800"/>
            <a:ext cx="0" cy="381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AC Motor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5448760" cy="3547864"/>
          </a:xfrm>
        </p:spPr>
        <p:txBody>
          <a:bodyPr>
            <a:noAutofit/>
          </a:bodyPr>
          <a:lstStyle/>
          <a:p>
            <a:pPr marL="401638" indent="-401638" defTabSz="227013">
              <a:spcBef>
                <a:spcPct val="50000"/>
              </a:spcBef>
              <a:buFontTx/>
              <a:buChar char="•"/>
            </a:pPr>
            <a:r>
              <a:rPr lang="en-US" sz="2400" dirty="0" smtClean="0"/>
              <a:t>Alternating current (AC) motors use an electrical current, which reverses its direction at regular intervals </a:t>
            </a:r>
          </a:p>
          <a:p>
            <a:pPr marL="401638" indent="-401638" defTabSz="227013">
              <a:spcBef>
                <a:spcPct val="50000"/>
              </a:spcBef>
              <a:buFontTx/>
              <a:buChar char="•"/>
            </a:pPr>
            <a:r>
              <a:rPr lang="en-US" sz="2400" dirty="0" smtClean="0"/>
              <a:t>Two parts: stator and rotor</a:t>
            </a:r>
          </a:p>
          <a:p>
            <a:pPr marL="787400" lvl="1" indent="-271463" defTabSz="227013">
              <a:buFontTx/>
              <a:buChar char="•"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Stator: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stationary electrical component</a:t>
            </a:r>
          </a:p>
          <a:p>
            <a:pPr marL="787400" lvl="1" indent="-271463" defTabSz="227013">
              <a:buFontTx/>
              <a:buChar char="•"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Rotor: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rotates the motor shaft</a:t>
            </a:r>
          </a:p>
          <a:p>
            <a:pPr marL="401638" indent="-401638" defTabSz="227013">
              <a:spcBef>
                <a:spcPct val="50000"/>
              </a:spcBef>
              <a:buFontTx/>
              <a:buChar char="•"/>
            </a:pPr>
            <a:r>
              <a:rPr lang="en-US" sz="2400" b="1" dirty="0" smtClean="0"/>
              <a:t>Two types of AC motors :</a:t>
            </a:r>
          </a:p>
          <a:p>
            <a:pPr marL="787400" lvl="1" indent="-271463" defTabSz="227013">
              <a:buFontTx/>
              <a:buChar char="•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Synchronous motor</a:t>
            </a:r>
          </a:p>
          <a:p>
            <a:pPr marL="787400" lvl="1" indent="-271463" defTabSz="227013">
              <a:buFontTx/>
              <a:buChar char="•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Induction motor</a:t>
            </a:r>
          </a:p>
          <a:p>
            <a:pPr marL="787400" lvl="1" indent="-271463" defTabSz="227013">
              <a:buFontTx/>
              <a:buChar char="•"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IN" sz="2400" dirty="0" smtClean="0"/>
          </a:p>
        </p:txBody>
      </p:sp>
      <p:pic>
        <p:nvPicPr>
          <p:cNvPr id="1026" name="Picture 2" descr="http://www.jconsultingonline.com/statorRot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2590800"/>
            <a:ext cx="3810000" cy="24384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486400" y="5257800"/>
            <a:ext cx="3429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rotor is the rotating electrical component, which in turn rotates the motor shaft. 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6172200" y="1828800"/>
            <a:ext cx="297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stator is in the stationary electrical component. </a:t>
            </a:r>
            <a:endParaRPr lang="en-IN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7162800" y="2438400"/>
            <a:ext cx="609600" cy="7620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6553200" y="4191000"/>
            <a:ext cx="533400" cy="9906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AC motor Parts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40" y="1772816"/>
            <a:ext cx="5296360" cy="2404864"/>
          </a:xfrm>
        </p:spPr>
        <p:txBody>
          <a:bodyPr>
            <a:normAutofit lnSpcReduction="10000"/>
          </a:bodyPr>
          <a:lstStyle/>
          <a:p>
            <a:r>
              <a:rPr lang="en-IN" sz="2400" dirty="0" smtClean="0"/>
              <a:t>The stator is the stationary part of the motor’s electromagnetic circuit. The stator core is made up of many thin metal sheets, called </a:t>
            </a:r>
            <a:r>
              <a:rPr lang="en-IN" sz="2400" b="1" dirty="0" smtClean="0"/>
              <a:t>laminations. </a:t>
            </a:r>
            <a:r>
              <a:rPr lang="en-IN" sz="2400" dirty="0" smtClean="0"/>
              <a:t>Laminations are used to reduce energy loses that would result if a solid core were used</a:t>
            </a:r>
            <a:endParaRPr lang="en-IN" sz="2400" dirty="0"/>
          </a:p>
        </p:txBody>
      </p:sp>
      <p:pic>
        <p:nvPicPr>
          <p:cNvPr id="27650" name="Picture 2" descr="http://www.pittielectriclam.com/images/cleat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1600200"/>
            <a:ext cx="2461998" cy="2371725"/>
          </a:xfrm>
          <a:prstGeom prst="rect">
            <a:avLst/>
          </a:prstGeom>
          <a:noFill/>
        </p:spPr>
      </p:pic>
      <p:pic>
        <p:nvPicPr>
          <p:cNvPr id="27652" name="Picture 4" descr="http://ecx.images-amazon.com/images/I/51M2711NZ1L._SY300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886200"/>
            <a:ext cx="2362200" cy="2362200"/>
          </a:xfrm>
          <a:prstGeom prst="rect">
            <a:avLst/>
          </a:prstGeom>
          <a:noFill/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7010400" y="5181600"/>
            <a:ext cx="533400" cy="9906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086600" y="60198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Stator winding</a:t>
            </a:r>
            <a:endParaRPr lang="en-IN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105400" y="2667000"/>
            <a:ext cx="1676400" cy="2286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04800" y="4419600"/>
            <a:ext cx="5715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Stator Windings</a:t>
            </a:r>
            <a:r>
              <a:rPr lang="en-I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Stator laminations are stacked together forming a hollow cylinder. </a:t>
            </a:r>
          </a:p>
          <a:p>
            <a:r>
              <a:rPr lang="en-I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Coils of insulated wire are inserted into slots of the stator core.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8229600" cy="609600"/>
          </a:xfrm>
        </p:spPr>
        <p:txBody>
          <a:bodyPr>
            <a:noAutofit/>
          </a:bodyPr>
          <a:lstStyle/>
          <a:p>
            <a:r>
              <a:rPr lang="en-US" dirty="0"/>
              <a:t>Working Principle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Elementary AC motor</a:t>
            </a:r>
          </a:p>
          <a:p>
            <a:r>
              <a:rPr lang="en-US" sz="2800" dirty="0" smtClean="0"/>
              <a:t>Consider a rotor → formed by permanent </a:t>
            </a:r>
            <a:r>
              <a:rPr lang="en-US" sz="2800" dirty="0"/>
              <a:t>magnet.</a:t>
            </a:r>
          </a:p>
          <a:p>
            <a:r>
              <a:rPr lang="en-US" sz="2800" dirty="0"/>
              <a:t>Consider </a:t>
            </a:r>
            <a:r>
              <a:rPr lang="en-US" sz="2800" dirty="0" smtClean="0"/>
              <a:t>a stator </a:t>
            </a:r>
            <a:r>
              <a:rPr lang="en-US" sz="2800" dirty="0"/>
              <a:t>→ </a:t>
            </a:r>
            <a:r>
              <a:rPr lang="en-US" sz="2800" dirty="0" smtClean="0"/>
              <a:t>formed </a:t>
            </a:r>
            <a:r>
              <a:rPr lang="en-US" sz="2800" dirty="0"/>
              <a:t>by </a:t>
            </a:r>
            <a:r>
              <a:rPr lang="en-US" sz="2800" dirty="0" smtClean="0"/>
              <a:t>coil of conductor to create AC electromagnetic field</a:t>
            </a:r>
            <a:endParaRPr lang="en-US" sz="28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657600"/>
            <a:ext cx="4054122" cy="2590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638610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W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LWD</Template>
  <TotalTime>2407</TotalTime>
  <Words>672</Words>
  <Application>Microsoft Office PowerPoint</Application>
  <PresentationFormat>On-screen Show (4:3)</PresentationFormat>
  <Paragraphs>95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LWD</vt:lpstr>
      <vt:lpstr>Electric AC Motor  </vt:lpstr>
      <vt:lpstr>Objective</vt:lpstr>
      <vt:lpstr>Electric Motor </vt:lpstr>
      <vt:lpstr>Magnetic Force</vt:lpstr>
      <vt:lpstr>Fleming’s Left Hand Rule</vt:lpstr>
      <vt:lpstr>Basic AC Motor Types</vt:lpstr>
      <vt:lpstr>AC Motor</vt:lpstr>
      <vt:lpstr>AC motor Parts</vt:lpstr>
      <vt:lpstr>Working Principle</vt:lpstr>
      <vt:lpstr>Working Principle</vt:lpstr>
      <vt:lpstr>Working Principle</vt:lpstr>
      <vt:lpstr>Working Principle</vt:lpstr>
      <vt:lpstr>Working Principle</vt:lpstr>
      <vt:lpstr>Working Principle</vt:lpstr>
      <vt:lpstr>AC Motor Rotation</vt:lpstr>
      <vt:lpstr>Limitation of the Elementary  Motor</vt:lpstr>
      <vt:lpstr>Practical AC Motor</vt:lpstr>
      <vt:lpstr>Induction Motor</vt:lpstr>
      <vt:lpstr>Induction Motor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Budgeting</dc:title>
  <dc:creator>Administrator</dc:creator>
  <cp:lastModifiedBy>Mandar</cp:lastModifiedBy>
  <cp:revision>252</cp:revision>
  <dcterms:created xsi:type="dcterms:W3CDTF">2013-08-07T06:15:35Z</dcterms:created>
  <dcterms:modified xsi:type="dcterms:W3CDTF">2014-10-29T10:20:16Z</dcterms:modified>
</cp:coreProperties>
</file>