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7"/>
  </p:notesMasterIdLst>
  <p:sldIdLst>
    <p:sldId id="275" r:id="rId2"/>
    <p:sldId id="314" r:id="rId3"/>
    <p:sldId id="324" r:id="rId4"/>
    <p:sldId id="327" r:id="rId5"/>
    <p:sldId id="338" r:id="rId6"/>
    <p:sldId id="332" r:id="rId7"/>
    <p:sldId id="325" r:id="rId8"/>
    <p:sldId id="326" r:id="rId9"/>
    <p:sldId id="329" r:id="rId10"/>
    <p:sldId id="328" r:id="rId11"/>
    <p:sldId id="330" r:id="rId12"/>
    <p:sldId id="331" r:id="rId13"/>
    <p:sldId id="339" r:id="rId14"/>
    <p:sldId id="342" r:id="rId15"/>
    <p:sldId id="341"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42" autoAdjust="0"/>
    <p:restoredTop sz="94660"/>
  </p:normalViewPr>
  <p:slideViewPr>
    <p:cSldViewPr>
      <p:cViewPr>
        <p:scale>
          <a:sx n="57" d="100"/>
          <a:sy n="57" d="100"/>
        </p:scale>
        <p:origin x="-1530" y="-18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6168CBD-DC0E-4B84-ACF2-A9B7CEDB3AB7}" type="datetimeFigureOut">
              <a:rPr lang="en-IN" smtClean="0"/>
              <a:pPr/>
              <a:t>03-11-2014</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3A9519A-4D23-4412-87E0-0D425E31224D}"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331640" y="2996952"/>
            <a:ext cx="7272808" cy="1470025"/>
          </a:xfrm>
        </p:spPr>
        <p:txBody>
          <a:bodyPr/>
          <a:lstStyle>
            <a:lvl1pPr>
              <a:defRPr sz="5400">
                <a:solidFill>
                  <a:schemeClr val="tx2"/>
                </a:solidFill>
              </a:defRPr>
            </a:lvl1pPr>
          </a:lstStyle>
          <a:p>
            <a:r>
              <a:rPr lang="en-US" smtClean="0"/>
              <a:t>Click to edit Master title style</a:t>
            </a:r>
            <a:endParaRPr lang="en-IN" dirty="0"/>
          </a:p>
        </p:txBody>
      </p:sp>
      <p:sp>
        <p:nvSpPr>
          <p:cNvPr id="3" name="Subtitle 2"/>
          <p:cNvSpPr>
            <a:spLocks noGrp="1"/>
          </p:cNvSpPr>
          <p:nvPr>
            <p:ph type="subTitle" idx="1"/>
          </p:nvPr>
        </p:nvSpPr>
        <p:spPr>
          <a:xfrm>
            <a:off x="2411760" y="4509120"/>
            <a:ext cx="5328592" cy="720080"/>
          </a:xfrm>
        </p:spPr>
        <p:txBody>
          <a:bodyPr>
            <a:normAutofit/>
          </a:bodyPr>
          <a:lstStyle>
            <a:lvl1pPr marL="0" indent="0" algn="ctr">
              <a:buNone/>
              <a:defRPr sz="2800">
                <a:solidFill>
                  <a:srgbClr val="00B05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dirty="0"/>
          </a:p>
        </p:txBody>
      </p:sp>
      <p:sp>
        <p:nvSpPr>
          <p:cNvPr id="4" name="Date Placeholder 3"/>
          <p:cNvSpPr>
            <a:spLocks noGrp="1"/>
          </p:cNvSpPr>
          <p:nvPr>
            <p:ph type="dt" sz="half" idx="10"/>
          </p:nvPr>
        </p:nvSpPr>
        <p:spPr/>
        <p:txBody>
          <a:bodyPr/>
          <a:lstStyle/>
          <a:p>
            <a:fld id="{A5A9A33D-9ACE-487B-87E5-1DA5A5C68387}" type="datetimeFigureOut">
              <a:rPr lang="en-US" smtClean="0"/>
              <a:pPr/>
              <a:t>11/3/2014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948264" y="6376243"/>
            <a:ext cx="2133600" cy="365125"/>
          </a:xfrm>
        </p:spPr>
        <p:txBody>
          <a:bodyPr/>
          <a:lstStyle>
            <a:lvl1pPr>
              <a:defRPr b="0" cap="none" spc="0">
                <a:ln>
                  <a:noFill/>
                </a:ln>
                <a:solidFill>
                  <a:schemeClr val="tx2"/>
                </a:solidFill>
                <a:effectLst/>
              </a:defRPr>
            </a:lvl1pPr>
          </a:lstStyle>
          <a:p>
            <a:fld id="{0DB8FC7C-229B-4A12-B5BF-C4E42E93144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5A9A33D-9ACE-487B-87E5-1DA5A5C68387}" type="datetimeFigureOut">
              <a:rPr lang="en-US" smtClean="0"/>
              <a:pPr/>
              <a:t>11/3/2014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B8FC7C-229B-4A12-B5BF-C4E42E93144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5A9A33D-9ACE-487B-87E5-1DA5A5C68387}" type="datetimeFigureOut">
              <a:rPr lang="en-US" smtClean="0"/>
              <a:pPr/>
              <a:t>11/3/2014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B8FC7C-229B-4A12-B5BF-C4E42E93144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IN"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5A9A33D-9ACE-487B-87E5-1DA5A5C68387}" type="datetimeFigureOut">
              <a:rPr lang="en-US" smtClean="0"/>
              <a:pPr/>
              <a:t>11/3/2014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b="0" cap="none" spc="0">
                <a:ln>
                  <a:noFill/>
                </a:ln>
                <a:solidFill>
                  <a:schemeClr val="tx1"/>
                </a:solidFill>
                <a:effectLst/>
              </a:defRPr>
            </a:lvl1pPr>
          </a:lstStyle>
          <a:p>
            <a:fld id="{0DB8FC7C-229B-4A12-B5BF-C4E42E93144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2"/>
                </a:solidFill>
              </a:defRPr>
            </a:lvl1pPr>
          </a:lstStyle>
          <a:p>
            <a:r>
              <a:rPr lang="en-US" smtClean="0"/>
              <a:t>Click to edit Master title style</a:t>
            </a:r>
            <a:endParaRPr lang="en-IN"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5A9A33D-9ACE-487B-87E5-1DA5A5C68387}" type="datetimeFigureOut">
              <a:rPr lang="en-US" smtClean="0"/>
              <a:pPr/>
              <a:t>11/3/2014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B8FC7C-229B-4A12-B5BF-C4E42E93144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IN"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A5A9A33D-9ACE-487B-87E5-1DA5A5C68387}" type="datetimeFigureOut">
              <a:rPr lang="en-US" smtClean="0"/>
              <a:pPr/>
              <a:t>11/3/2014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B8FC7C-229B-4A12-B5BF-C4E42E93144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IN"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A5A9A33D-9ACE-487B-87E5-1DA5A5C68387}" type="datetimeFigureOut">
              <a:rPr lang="en-US" smtClean="0"/>
              <a:pPr/>
              <a:t>11/3/2014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DB8FC7C-229B-4A12-B5BF-C4E42E93144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lumMod val="75000"/>
                  </a:schemeClr>
                </a:solidFill>
              </a:defRPr>
            </a:lvl1pPr>
          </a:lstStyle>
          <a:p>
            <a:r>
              <a:rPr lang="en-US" smtClean="0"/>
              <a:t>Click to edit Master title style</a:t>
            </a:r>
            <a:endParaRPr lang="en-IN" dirty="0"/>
          </a:p>
        </p:txBody>
      </p:sp>
      <p:sp>
        <p:nvSpPr>
          <p:cNvPr id="3" name="Date Placeholder 2"/>
          <p:cNvSpPr>
            <a:spLocks noGrp="1"/>
          </p:cNvSpPr>
          <p:nvPr>
            <p:ph type="dt" sz="half" idx="10"/>
          </p:nvPr>
        </p:nvSpPr>
        <p:spPr/>
        <p:txBody>
          <a:bodyPr/>
          <a:lstStyle/>
          <a:p>
            <a:fld id="{A5A9A33D-9ACE-487B-87E5-1DA5A5C68387}" type="datetimeFigureOut">
              <a:rPr lang="en-US" smtClean="0"/>
              <a:pPr/>
              <a:t>11/3/2014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DB8FC7C-229B-4A12-B5BF-C4E42E93144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A9A33D-9ACE-487B-87E5-1DA5A5C68387}" type="datetimeFigureOut">
              <a:rPr lang="en-US" smtClean="0"/>
              <a:pPr/>
              <a:t>11/3/2014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DB8FC7C-229B-4A12-B5BF-C4E42E93144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67744" y="273050"/>
            <a:ext cx="6552728" cy="1162050"/>
          </a:xfrm>
        </p:spPr>
        <p:txBody>
          <a:bodyPr anchor="b"/>
          <a:lstStyle>
            <a:lvl1pPr algn="l">
              <a:defRPr sz="2000" b="1"/>
            </a:lvl1pPr>
          </a:lstStyle>
          <a:p>
            <a:r>
              <a:rPr lang="en-US" smtClean="0"/>
              <a:t>Click to edit Master title style</a:t>
            </a:r>
            <a:endParaRPr lang="en-IN" dirty="0"/>
          </a:p>
        </p:txBody>
      </p:sp>
      <p:sp>
        <p:nvSpPr>
          <p:cNvPr id="3" name="Content Placeholder 2"/>
          <p:cNvSpPr>
            <a:spLocks noGrp="1"/>
          </p:cNvSpPr>
          <p:nvPr>
            <p:ph idx="1"/>
          </p:nvPr>
        </p:nvSpPr>
        <p:spPr>
          <a:xfrm>
            <a:off x="3575050" y="1641202"/>
            <a:ext cx="5111750" cy="4668118"/>
          </a:xfrm>
        </p:spPr>
        <p:txBody>
          <a:bodyPr/>
          <a:lstStyle>
            <a:lvl1pPr>
              <a:defRPr sz="3200">
                <a:solidFill>
                  <a:schemeClr val="tx2"/>
                </a:solidFill>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dirty="0"/>
          </a:p>
        </p:txBody>
      </p:sp>
      <p:sp>
        <p:nvSpPr>
          <p:cNvPr id="4" name="Text Placeholder 3"/>
          <p:cNvSpPr>
            <a:spLocks noGrp="1"/>
          </p:cNvSpPr>
          <p:nvPr>
            <p:ph type="body" sz="half" idx="2"/>
          </p:nvPr>
        </p:nvSpPr>
        <p:spPr>
          <a:xfrm>
            <a:off x="457200" y="1618257"/>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5A9A33D-9ACE-487B-87E5-1DA5A5C68387}" type="datetimeFigureOut">
              <a:rPr lang="en-US" smtClean="0"/>
              <a:pPr/>
              <a:t>11/3/2014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B8FC7C-229B-4A12-B5BF-C4E42E93144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5A9A33D-9ACE-487B-87E5-1DA5A5C68387}" type="datetimeFigureOut">
              <a:rPr lang="en-US" smtClean="0"/>
              <a:pPr/>
              <a:t>11/3/2014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B8FC7C-229B-4A12-B5BF-C4E42E93144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1"/>
          <p:cNvSpPr/>
          <p:nvPr/>
        </p:nvSpPr>
        <p:spPr>
          <a:xfrm>
            <a:off x="0" y="6309320"/>
            <a:ext cx="9144000" cy="54868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 name="Title Placeholder 1"/>
          <p:cNvSpPr>
            <a:spLocks noGrp="1"/>
          </p:cNvSpPr>
          <p:nvPr>
            <p:ph type="title"/>
          </p:nvPr>
        </p:nvSpPr>
        <p:spPr>
          <a:xfrm>
            <a:off x="2339752" y="269776"/>
            <a:ext cx="6480720" cy="1143000"/>
          </a:xfrm>
          <a:prstGeom prst="rect">
            <a:avLst/>
          </a:prstGeom>
          <a:ln>
            <a:noFill/>
          </a:ln>
        </p:spPr>
        <p:txBody>
          <a:bodyPr vert="horz" lIns="91440" tIns="45720" rIns="91440" bIns="45720" rtlCol="0" anchor="ctr">
            <a:noAutofit/>
          </a:bodyPr>
          <a:lstStyle/>
          <a:p>
            <a:r>
              <a:rPr lang="en-US" smtClean="0"/>
              <a:t>Click to edit Master title style</a:t>
            </a:r>
            <a:endParaRPr lang="en-IN" dirty="0"/>
          </a:p>
        </p:txBody>
      </p:sp>
      <p:sp>
        <p:nvSpPr>
          <p:cNvPr id="3" name="Text Placeholder 2"/>
          <p:cNvSpPr>
            <a:spLocks noGrp="1"/>
          </p:cNvSpPr>
          <p:nvPr>
            <p:ph type="body" idx="1"/>
          </p:nvPr>
        </p:nvSpPr>
        <p:spPr>
          <a:xfrm>
            <a:off x="494840" y="1772816"/>
            <a:ext cx="8064896" cy="240486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A9A33D-9ACE-487B-87E5-1DA5A5C68387}" type="datetimeFigureOut">
              <a:rPr lang="en-US" smtClean="0"/>
              <a:pPr/>
              <a:t>11/3/2014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bg1"/>
                </a:solidFill>
              </a:defRPr>
            </a:lvl1pPr>
          </a:lstStyle>
          <a:p>
            <a:endParaRPr lang="en-US"/>
          </a:p>
        </p:txBody>
      </p:sp>
      <p:sp>
        <p:nvSpPr>
          <p:cNvPr id="6" name="Slide Number Placeholder 5"/>
          <p:cNvSpPr>
            <a:spLocks noGrp="1"/>
          </p:cNvSpPr>
          <p:nvPr>
            <p:ph type="sldNum" sz="quarter" idx="4"/>
          </p:nvPr>
        </p:nvSpPr>
        <p:spPr>
          <a:xfrm>
            <a:off x="6876256" y="6376243"/>
            <a:ext cx="2133600" cy="365125"/>
          </a:xfrm>
          <a:prstGeom prst="rect">
            <a:avLst/>
          </a:prstGeom>
        </p:spPr>
        <p:txBody>
          <a:bodyPr vert="horz" lIns="91440" tIns="45720" rIns="91440" bIns="45720" rtlCol="0" anchor="ctr"/>
          <a:lstStyle>
            <a:lvl1pPr algn="r">
              <a:defRPr sz="1600" b="0" cap="none" spc="0">
                <a:ln w="18415" cmpd="sng">
                  <a:solidFill>
                    <a:srgbClr val="FFFFFF"/>
                  </a:solidFill>
                  <a:prstDash val="solid"/>
                </a:ln>
                <a:solidFill>
                  <a:schemeClr val="accent6">
                    <a:lumMod val="75000"/>
                  </a:schemeClr>
                </a:solidFill>
                <a:effectLst>
                  <a:outerShdw blurRad="63500" dir="3600000" algn="tl" rotWithShape="0">
                    <a:srgbClr val="000000">
                      <a:alpha val="70000"/>
                    </a:srgbClr>
                  </a:outerShdw>
                </a:effectLst>
              </a:defRPr>
            </a:lvl1pPr>
          </a:lstStyle>
          <a:p>
            <a:fld id="{0DB8FC7C-229B-4A12-B5BF-C4E42E93144D}" type="slidenum">
              <a:rPr lang="en-US" smtClean="0"/>
              <a:pPr/>
              <a:t>‹#›</a:t>
            </a:fld>
            <a:endParaRPr lang="en-US"/>
          </a:p>
        </p:txBody>
      </p:sp>
      <p:cxnSp>
        <p:nvCxnSpPr>
          <p:cNvPr id="10" name="Straight Connector 9"/>
          <p:cNvCxnSpPr/>
          <p:nvPr/>
        </p:nvCxnSpPr>
        <p:spPr>
          <a:xfrm>
            <a:off x="2339752" y="1484784"/>
            <a:ext cx="6480720" cy="0"/>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0" y="0"/>
            <a:ext cx="9144000" cy="26064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pic>
        <p:nvPicPr>
          <p:cNvPr id="15" name="Picture 2" descr="C:\Users\SONY\Desktop\LWD IMG\LWD_Logo.jpg"/>
          <p:cNvPicPr>
            <a:picLocks noChangeAspect="1" noChangeArrowheads="1"/>
          </p:cNvPicPr>
          <p:nvPr/>
        </p:nvPicPr>
        <p:blipFill>
          <a:blip r:embed="rId13" cstate="print"/>
          <a:stretch>
            <a:fillRect/>
          </a:stretch>
        </p:blipFill>
        <p:spPr bwMode="auto">
          <a:xfrm>
            <a:off x="251520" y="197217"/>
            <a:ext cx="1944216" cy="1358198"/>
          </a:xfrm>
          <a:prstGeom prst="rect">
            <a:avLst/>
          </a:prstGeom>
          <a:noFill/>
        </p:spPr>
      </p:pic>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000" b="1" kern="1200" cap="none" spc="0">
          <a:ln w="1905"/>
          <a:solidFill>
            <a:schemeClr val="tx2"/>
          </a:solidFill>
          <a:effectLst>
            <a:innerShdw blurRad="69850" dist="43180" dir="5400000">
              <a:srgbClr val="000000">
                <a:alpha val="65000"/>
              </a:srgbClr>
            </a:innerShdw>
            <a:reflection blurRad="6350" stA="55000" endA="300" endPos="45500" dir="5400000" sy="-100000" algn="bl" rotWithShape="0"/>
          </a:effectLst>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lumMod val="75000"/>
              <a:lumOff val="2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rgbClr val="FF3300"/>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rgbClr val="00B050"/>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rgbClr val="0070C0"/>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7584" y="2132856"/>
            <a:ext cx="7272808" cy="1470025"/>
          </a:xfrm>
        </p:spPr>
        <p:txBody>
          <a:bodyPr/>
          <a:lstStyle/>
          <a:p>
            <a:pPr fontAlgn="auto">
              <a:spcAft>
                <a:spcPts val="0"/>
              </a:spcAft>
              <a:defRPr/>
            </a:pPr>
            <a:r>
              <a:rPr lang="en-IN" dirty="0" smtClean="0"/>
              <a:t>Electric DC Motor </a:t>
            </a:r>
            <a:br>
              <a:rPr lang="en-IN" dirty="0" smtClean="0"/>
            </a:br>
            <a:endParaRPr lang="en-US" dirty="0"/>
          </a:p>
        </p:txBody>
      </p:sp>
      <p:sp>
        <p:nvSpPr>
          <p:cNvPr id="6147" name="Subtitle 2"/>
          <p:cNvSpPr>
            <a:spLocks noGrp="1"/>
          </p:cNvSpPr>
          <p:nvPr>
            <p:ph type="subTitle" idx="1"/>
          </p:nvPr>
        </p:nvSpPr>
        <p:spPr>
          <a:xfrm>
            <a:off x="2411413" y="4508500"/>
            <a:ext cx="5329237" cy="720725"/>
          </a:xfrm>
        </p:spPr>
        <p:txBody>
          <a:bodyPr/>
          <a:lstStyle/>
          <a:p>
            <a:r>
              <a:rPr lang="en-US" dirty="0" err="1" smtClean="0"/>
              <a:t>Vigyan</a:t>
            </a:r>
            <a:r>
              <a:rPr lang="en-US" smtClean="0"/>
              <a:t> Ashram, Pabal</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Armature</a:t>
            </a:r>
            <a:endParaRPr lang="en-US" dirty="0" smtClean="0"/>
          </a:p>
        </p:txBody>
      </p:sp>
      <p:sp>
        <p:nvSpPr>
          <p:cNvPr id="3" name="Content Placeholder 2"/>
          <p:cNvSpPr>
            <a:spLocks noGrp="1"/>
          </p:cNvSpPr>
          <p:nvPr>
            <p:ph idx="1"/>
          </p:nvPr>
        </p:nvSpPr>
        <p:spPr>
          <a:xfrm>
            <a:off x="494840" y="1772816"/>
            <a:ext cx="8115760" cy="4323184"/>
          </a:xfrm>
        </p:spPr>
        <p:txBody>
          <a:bodyPr>
            <a:normAutofit/>
          </a:bodyPr>
          <a:lstStyle/>
          <a:p>
            <a:pPr>
              <a:lnSpc>
                <a:spcPct val="80000"/>
              </a:lnSpc>
            </a:pPr>
            <a:r>
              <a:rPr lang="en-US" sz="2400" b="1" dirty="0" smtClean="0"/>
              <a:t>The armature is an electromagnet made by coiling thin wire around two or more poles of a metal core. </a:t>
            </a:r>
          </a:p>
          <a:p>
            <a:pPr>
              <a:lnSpc>
                <a:spcPct val="80000"/>
              </a:lnSpc>
            </a:pPr>
            <a:r>
              <a:rPr lang="en-US" sz="2400" dirty="0" smtClean="0"/>
              <a:t>The armature has an axle, and the </a:t>
            </a:r>
            <a:r>
              <a:rPr lang="en-US" sz="2400" dirty="0" err="1" smtClean="0"/>
              <a:t>commutator</a:t>
            </a:r>
            <a:r>
              <a:rPr lang="en-US" sz="2400" dirty="0" smtClean="0"/>
              <a:t> is attached to the axle.  </a:t>
            </a:r>
          </a:p>
          <a:p>
            <a:pPr>
              <a:lnSpc>
                <a:spcPct val="80000"/>
              </a:lnSpc>
            </a:pPr>
            <a:r>
              <a:rPr lang="en-US" sz="2400" dirty="0" smtClean="0"/>
              <a:t>When you run electricity into this electromagnet, it creates a magnetic field in the armature that attracts and repels the magnets in the stator. So the armature spins through 180 degrees.</a:t>
            </a:r>
          </a:p>
          <a:p>
            <a:pPr>
              <a:lnSpc>
                <a:spcPct val="80000"/>
              </a:lnSpc>
            </a:pPr>
            <a:r>
              <a:rPr lang="en-US" sz="2400" dirty="0" smtClean="0"/>
              <a:t>To keep it spinning, you have to change the poles of the electromagnet.</a:t>
            </a:r>
          </a:p>
          <a:p>
            <a:endParaRPr lang="en-IN" sz="24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err="1" smtClean="0"/>
              <a:t>Commutator</a:t>
            </a:r>
            <a:r>
              <a:rPr lang="en-IN" dirty="0" smtClean="0"/>
              <a:t> </a:t>
            </a:r>
            <a:endParaRPr lang="en-IN" dirty="0"/>
          </a:p>
        </p:txBody>
      </p:sp>
      <p:sp>
        <p:nvSpPr>
          <p:cNvPr id="3" name="Content Placeholder 2"/>
          <p:cNvSpPr>
            <a:spLocks noGrp="1"/>
          </p:cNvSpPr>
          <p:nvPr>
            <p:ph idx="1"/>
          </p:nvPr>
        </p:nvSpPr>
        <p:spPr>
          <a:xfrm>
            <a:off x="494840" y="1772816"/>
            <a:ext cx="8344360" cy="4551784"/>
          </a:xfrm>
        </p:spPr>
        <p:txBody>
          <a:bodyPr>
            <a:normAutofit/>
          </a:bodyPr>
          <a:lstStyle/>
          <a:p>
            <a:r>
              <a:rPr lang="en-US" sz="2400" dirty="0" err="1" smtClean="0"/>
              <a:t>Commutator</a:t>
            </a:r>
            <a:r>
              <a:rPr lang="en-US" sz="2400" dirty="0" smtClean="0"/>
              <a:t> is simply a pair of plates attached to the axle. These plates provide the two connections for the coil of the electromagnet. </a:t>
            </a:r>
          </a:p>
          <a:p>
            <a:r>
              <a:rPr lang="en-US" sz="2400" dirty="0" err="1" smtClean="0"/>
              <a:t>Commutator</a:t>
            </a:r>
            <a:r>
              <a:rPr lang="en-US" sz="2400" dirty="0" smtClean="0"/>
              <a:t> and brushes work together to let current flow to the electromagnet, </a:t>
            </a:r>
            <a:r>
              <a:rPr lang="en-US" sz="2400" b="1" dirty="0" smtClean="0"/>
              <a:t>and also to flip the direction that the electrons are flowing at just the right moment</a:t>
            </a:r>
          </a:p>
          <a:p>
            <a:r>
              <a:rPr lang="en-US" sz="2400" dirty="0" smtClean="0"/>
              <a:t>The contacts of the </a:t>
            </a:r>
            <a:r>
              <a:rPr lang="en-US" sz="2400" dirty="0" err="1" smtClean="0"/>
              <a:t>commutator</a:t>
            </a:r>
            <a:r>
              <a:rPr lang="en-US" sz="2400" dirty="0" smtClean="0"/>
              <a:t> are attached to the axle of the electromagnet, so they spin with the magnet. The brushes are just two pieces of springy metal or carbon that make contact with the contacts of the </a:t>
            </a:r>
            <a:r>
              <a:rPr lang="en-US" sz="2400" dirty="0" err="1" smtClean="0"/>
              <a:t>commutator</a:t>
            </a:r>
            <a:r>
              <a:rPr lang="en-US" sz="2400" dirty="0" smtClean="0"/>
              <a:t>. </a:t>
            </a:r>
          </a:p>
          <a:p>
            <a:endParaRPr lang="en-IN" sz="2400" b="1"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Field Magnet</a:t>
            </a:r>
            <a:endParaRPr lang="en-IN" dirty="0"/>
          </a:p>
        </p:txBody>
      </p:sp>
      <p:sp>
        <p:nvSpPr>
          <p:cNvPr id="3" name="Content Placeholder 2"/>
          <p:cNvSpPr>
            <a:spLocks noGrp="1"/>
          </p:cNvSpPr>
          <p:nvPr>
            <p:ph idx="1"/>
          </p:nvPr>
        </p:nvSpPr>
        <p:spPr>
          <a:xfrm>
            <a:off x="457200" y="2514600"/>
            <a:ext cx="8064896" cy="2404864"/>
          </a:xfrm>
        </p:spPr>
        <p:txBody>
          <a:bodyPr>
            <a:normAutofit/>
          </a:bodyPr>
          <a:lstStyle/>
          <a:p>
            <a:r>
              <a:rPr lang="en-IN" sz="2400" dirty="0" smtClean="0"/>
              <a:t>The armature </a:t>
            </a:r>
            <a:r>
              <a:rPr lang="en-IN" sz="2400" dirty="0" smtClean="0"/>
              <a:t>is </a:t>
            </a:r>
            <a:r>
              <a:rPr lang="en-IN" sz="2400" dirty="0" smtClean="0"/>
              <a:t>an electromagnet, while the field magnet is a permanent magnet (the field magnet could be an electromagnet  as well, but in most small motors it isn't in order to save power).</a:t>
            </a:r>
            <a:endParaRPr lang="en-IN" sz="24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0" y="914400"/>
            <a:ext cx="6629400" cy="685800"/>
          </a:xfrm>
        </p:spPr>
        <p:txBody>
          <a:bodyPr/>
          <a:lstStyle/>
          <a:p>
            <a:r>
              <a:rPr lang="en-IN" dirty="0" smtClean="0"/>
              <a:t>Applications of DC Motors</a:t>
            </a:r>
            <a:br>
              <a:rPr lang="en-IN" dirty="0" smtClean="0"/>
            </a:br>
            <a:endParaRPr lang="en-IN" dirty="0"/>
          </a:p>
        </p:txBody>
      </p:sp>
      <p:sp>
        <p:nvSpPr>
          <p:cNvPr id="3" name="Content Placeholder 2"/>
          <p:cNvSpPr>
            <a:spLocks noGrp="1"/>
          </p:cNvSpPr>
          <p:nvPr>
            <p:ph idx="1"/>
          </p:nvPr>
        </p:nvSpPr>
        <p:spPr>
          <a:xfrm>
            <a:off x="0" y="1772816"/>
            <a:ext cx="8915400" cy="4475584"/>
          </a:xfrm>
        </p:spPr>
        <p:txBody>
          <a:bodyPr>
            <a:noAutofit/>
          </a:bodyPr>
          <a:lstStyle/>
          <a:p>
            <a:pPr>
              <a:buNone/>
            </a:pPr>
            <a:endParaRPr lang="en-IN" sz="2400" dirty="0" smtClean="0"/>
          </a:p>
          <a:p>
            <a:pPr>
              <a:buNone/>
            </a:pPr>
            <a:r>
              <a:rPr lang="en-IN" sz="2400" b="1" dirty="0" smtClean="0"/>
              <a:t>1. D.C Shunt Motors:   </a:t>
            </a:r>
            <a:endParaRPr lang="en-IN" sz="2400" dirty="0" smtClean="0"/>
          </a:p>
          <a:p>
            <a:pPr>
              <a:buNone/>
            </a:pPr>
            <a:r>
              <a:rPr lang="en-IN" sz="2400" dirty="0" smtClean="0"/>
              <a:t>	It is a constant speed motor. Where the speed is required to remain almost constant from </a:t>
            </a:r>
            <a:r>
              <a:rPr lang="en-IN" sz="2400" dirty="0" err="1" smtClean="0"/>
              <a:t>noload</a:t>
            </a:r>
            <a:r>
              <a:rPr lang="en-IN" sz="2400" dirty="0" smtClean="0"/>
              <a:t> to full </a:t>
            </a:r>
            <a:r>
              <a:rPr lang="en-IN" sz="2400" dirty="0" err="1" smtClean="0"/>
              <a:t>load.Where</a:t>
            </a:r>
            <a:r>
              <a:rPr lang="en-IN" sz="2400" dirty="0" smtClean="0"/>
              <a:t> the load has to be driven at a number of speeds and any one of which is nearly constant. </a:t>
            </a:r>
          </a:p>
          <a:p>
            <a:pPr>
              <a:buNone/>
            </a:pPr>
            <a:r>
              <a:rPr lang="en-IN" sz="2400" dirty="0" smtClean="0"/>
              <a:t/>
            </a:r>
            <a:br>
              <a:rPr lang="en-IN" sz="2400" dirty="0" smtClean="0"/>
            </a:br>
            <a:r>
              <a:rPr lang="en-IN" sz="2400" b="1" dirty="0" smtClean="0"/>
              <a:t>Industrial use: </a:t>
            </a:r>
            <a:r>
              <a:rPr lang="en-IN" sz="2400" dirty="0" smtClean="0"/>
              <a:t>Lathes, Drills, Boring mills, Shapers, Spinning and Weaving machines.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0" y="914400"/>
            <a:ext cx="6629400" cy="685800"/>
          </a:xfrm>
        </p:spPr>
        <p:txBody>
          <a:bodyPr/>
          <a:lstStyle/>
          <a:p>
            <a:r>
              <a:rPr lang="en-IN" dirty="0" smtClean="0"/>
              <a:t>Applications of DC Motors</a:t>
            </a:r>
            <a:br>
              <a:rPr lang="en-IN" dirty="0" smtClean="0"/>
            </a:br>
            <a:endParaRPr lang="en-IN" dirty="0"/>
          </a:p>
        </p:txBody>
      </p:sp>
      <p:sp>
        <p:nvSpPr>
          <p:cNvPr id="3" name="Content Placeholder 2"/>
          <p:cNvSpPr>
            <a:spLocks noGrp="1"/>
          </p:cNvSpPr>
          <p:nvPr>
            <p:ph idx="1"/>
          </p:nvPr>
        </p:nvSpPr>
        <p:spPr>
          <a:xfrm>
            <a:off x="0" y="1772816"/>
            <a:ext cx="8915400" cy="4475584"/>
          </a:xfrm>
        </p:spPr>
        <p:txBody>
          <a:bodyPr>
            <a:noAutofit/>
          </a:bodyPr>
          <a:lstStyle/>
          <a:p>
            <a:pPr>
              <a:buNone/>
            </a:pPr>
            <a:endParaRPr lang="en-IN" sz="2400" dirty="0" smtClean="0"/>
          </a:p>
          <a:p>
            <a:pPr>
              <a:buNone/>
            </a:pPr>
            <a:r>
              <a:rPr lang="en-IN" sz="2400" b="1" dirty="0" smtClean="0"/>
              <a:t>2. D.C Series Motors:   </a:t>
            </a:r>
            <a:endParaRPr lang="en-IN" sz="2400" dirty="0" smtClean="0"/>
          </a:p>
          <a:p>
            <a:pPr>
              <a:buNone/>
            </a:pPr>
            <a:r>
              <a:rPr lang="en-IN" sz="2400" dirty="0" smtClean="0"/>
              <a:t>	It is a variable speed motor. The speed is low at high torque. At light or no load ,the motor speed attains dangerously high speed. The motor has a high starting torque.(elevators, electric traction)</a:t>
            </a:r>
          </a:p>
          <a:p>
            <a:pPr>
              <a:buNone/>
            </a:pPr>
            <a:endParaRPr lang="en-IN" sz="2400" dirty="0" smtClean="0"/>
          </a:p>
          <a:p>
            <a:pPr>
              <a:buNone/>
            </a:pPr>
            <a:r>
              <a:rPr lang="en-IN" sz="2400" dirty="0" smtClean="0"/>
              <a:t/>
            </a:r>
            <a:br>
              <a:rPr lang="en-IN" sz="2400" dirty="0" smtClean="0"/>
            </a:br>
            <a:r>
              <a:rPr lang="en-IN" sz="2400" b="1" dirty="0" smtClean="0"/>
              <a:t>Industrial use: </a:t>
            </a:r>
            <a:r>
              <a:rPr lang="en-IN" sz="2400" dirty="0" smtClean="0"/>
              <a:t>Electric traction, Cranes, Elevators, </a:t>
            </a:r>
          </a:p>
          <a:p>
            <a:pPr>
              <a:buNone/>
            </a:pPr>
            <a:r>
              <a:rPr lang="en-IN" sz="2400" dirty="0" smtClean="0"/>
              <a:t>Air compressor, Vacuum cleaner, Hair drier, Sewing machine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4840" y="1772816"/>
            <a:ext cx="8268160" cy="4246984"/>
          </a:xfrm>
        </p:spPr>
        <p:txBody>
          <a:bodyPr>
            <a:normAutofit/>
          </a:bodyPr>
          <a:lstStyle/>
          <a:p>
            <a:pPr>
              <a:buNone/>
            </a:pPr>
            <a:r>
              <a:rPr lang="en-IN" sz="2800" b="1" dirty="0" smtClean="0"/>
              <a:t>3. D.C Compound motor:</a:t>
            </a:r>
          </a:p>
          <a:p>
            <a:pPr>
              <a:buNone/>
            </a:pPr>
            <a:r>
              <a:rPr lang="en-IN" sz="2800" dirty="0" smtClean="0"/>
              <a:t>Differential compound motors are rarely used because of its poor torque characteristics.</a:t>
            </a:r>
          </a:p>
          <a:p>
            <a:pPr>
              <a:buNone/>
            </a:pPr>
            <a:endParaRPr lang="en-IN" sz="2800" dirty="0" smtClean="0"/>
          </a:p>
          <a:p>
            <a:pPr>
              <a:buNone/>
            </a:pPr>
            <a:r>
              <a:rPr lang="en-IN" sz="2800" b="1" dirty="0" smtClean="0"/>
              <a:t>Industrial uses:</a:t>
            </a:r>
          </a:p>
          <a:p>
            <a:pPr>
              <a:buNone/>
            </a:pPr>
            <a:r>
              <a:rPr lang="en-IN" sz="2800" dirty="0" err="1" smtClean="0"/>
              <a:t>PressesShears</a:t>
            </a:r>
            <a:r>
              <a:rPr lang="en-IN" sz="2800" dirty="0" smtClean="0"/>
              <a:t>, Reciprocating machine.</a:t>
            </a:r>
          </a:p>
          <a:p>
            <a:pPr>
              <a:buNone/>
            </a:pPr>
            <a:endParaRPr lang="en-IN" sz="2800" dirty="0" smtClean="0"/>
          </a:p>
          <a:p>
            <a:pPr>
              <a:buNone/>
            </a:pPr>
            <a:endParaRPr lang="en-IN" sz="2800" dirty="0" smtClean="0"/>
          </a:p>
          <a:p>
            <a:endParaRPr lang="en-IN" dirty="0"/>
          </a:p>
        </p:txBody>
      </p:sp>
      <p:sp>
        <p:nvSpPr>
          <p:cNvPr id="4" name="Title 1"/>
          <p:cNvSpPr>
            <a:spLocks noGrp="1"/>
          </p:cNvSpPr>
          <p:nvPr>
            <p:ph type="title"/>
          </p:nvPr>
        </p:nvSpPr>
        <p:spPr/>
        <p:txBody>
          <a:bodyPr/>
          <a:lstStyle/>
          <a:p>
            <a:r>
              <a:rPr lang="en-IN" dirty="0" smtClean="0"/>
              <a:t/>
            </a:r>
            <a:br>
              <a:rPr lang="en-IN" dirty="0" smtClean="0"/>
            </a:br>
            <a:r>
              <a:rPr lang="en-IN" dirty="0" smtClean="0"/>
              <a:t>Applications of DC Motors</a:t>
            </a:r>
            <a:br>
              <a:rPr lang="en-IN" dirty="0" smtClean="0"/>
            </a:br>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39752" y="269776"/>
            <a:ext cx="5889848" cy="1143000"/>
          </a:xfrm>
        </p:spPr>
        <p:txBody>
          <a:bodyPr/>
          <a:lstStyle/>
          <a:p>
            <a:r>
              <a:rPr lang="en-IN" dirty="0" smtClean="0"/>
              <a:t>Objective</a:t>
            </a:r>
            <a:endParaRPr lang="en-IN" dirty="0"/>
          </a:p>
        </p:txBody>
      </p:sp>
      <p:sp>
        <p:nvSpPr>
          <p:cNvPr id="3" name="Content Placeholder 2"/>
          <p:cNvSpPr>
            <a:spLocks noGrp="1"/>
          </p:cNvSpPr>
          <p:nvPr>
            <p:ph idx="1"/>
          </p:nvPr>
        </p:nvSpPr>
        <p:spPr/>
        <p:txBody>
          <a:bodyPr>
            <a:normAutofit fontScale="92500" lnSpcReduction="10000"/>
          </a:bodyPr>
          <a:lstStyle/>
          <a:p>
            <a:r>
              <a:rPr lang="en-IN" dirty="0" smtClean="0"/>
              <a:t>Objective of this presentation:</a:t>
            </a:r>
          </a:p>
          <a:p>
            <a:pPr lvl="1"/>
            <a:r>
              <a:rPr lang="en-IN" dirty="0" smtClean="0"/>
              <a:t>Fundamentals of Motors</a:t>
            </a:r>
          </a:p>
          <a:p>
            <a:pPr lvl="1"/>
            <a:r>
              <a:rPr lang="en-IN" dirty="0" smtClean="0"/>
              <a:t>Basics of  electric DC motor </a:t>
            </a:r>
          </a:p>
          <a:p>
            <a:pPr lvl="1"/>
            <a:r>
              <a:rPr lang="en-IN" dirty="0" smtClean="0"/>
              <a:t>How it works?</a:t>
            </a:r>
          </a:p>
          <a:p>
            <a:pPr lvl="1"/>
            <a:r>
              <a:rPr lang="en-IN" dirty="0" smtClean="0"/>
              <a:t>Uses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Electric Motor </a:t>
            </a:r>
            <a:endParaRPr lang="en-IN" dirty="0"/>
          </a:p>
        </p:txBody>
      </p:sp>
      <p:sp>
        <p:nvSpPr>
          <p:cNvPr id="3" name="Content Placeholder 2"/>
          <p:cNvSpPr>
            <a:spLocks noGrp="1"/>
          </p:cNvSpPr>
          <p:nvPr>
            <p:ph idx="1"/>
          </p:nvPr>
        </p:nvSpPr>
        <p:spPr>
          <a:xfrm>
            <a:off x="381000" y="1600200"/>
            <a:ext cx="6210760" cy="5085184"/>
          </a:xfrm>
        </p:spPr>
        <p:txBody>
          <a:bodyPr>
            <a:normAutofit fontScale="32500" lnSpcReduction="20000"/>
          </a:bodyPr>
          <a:lstStyle/>
          <a:p>
            <a:endParaRPr lang="en-IN" sz="7400" dirty="0" smtClean="0"/>
          </a:p>
          <a:p>
            <a:r>
              <a:rPr lang="en-IN" sz="7400" dirty="0" smtClean="0"/>
              <a:t> Energy comes in many forms. Electric energy can be converted into useful </a:t>
            </a:r>
            <a:r>
              <a:rPr lang="en-IN" sz="7400" b="1" dirty="0" smtClean="0"/>
              <a:t>work,</a:t>
            </a:r>
            <a:r>
              <a:rPr lang="en-IN" sz="7400" dirty="0" smtClean="0"/>
              <a:t> or mechanical energy, by machines called electric motors.</a:t>
            </a:r>
          </a:p>
          <a:p>
            <a:r>
              <a:rPr lang="en-IN" sz="7400" dirty="0" smtClean="0"/>
              <a:t>Basically, motors take the electrical energy from an electricity source, such as an outlet or battery, and change that energy into something that spins, moves or does some sort of work</a:t>
            </a:r>
          </a:p>
          <a:p>
            <a:r>
              <a:rPr lang="en-IN" sz="7400" dirty="0" smtClean="0"/>
              <a:t> Electric motors work due to </a:t>
            </a:r>
            <a:r>
              <a:rPr lang="en-IN" sz="7400" b="1" dirty="0" smtClean="0"/>
              <a:t>electromagnetic interactions</a:t>
            </a:r>
            <a:r>
              <a:rPr lang="en-IN" sz="7400" dirty="0" smtClean="0"/>
              <a:t>: the interaction of </a:t>
            </a:r>
            <a:r>
              <a:rPr lang="en-IN" sz="7400" b="1" dirty="0" smtClean="0"/>
              <a:t>current</a:t>
            </a:r>
            <a:r>
              <a:rPr lang="en-IN" sz="7400" dirty="0" smtClean="0"/>
              <a:t> (the flow of electrons) and a </a:t>
            </a:r>
            <a:r>
              <a:rPr lang="en-IN" sz="7400" b="1" dirty="0" smtClean="0"/>
              <a:t>magnetic field</a:t>
            </a:r>
            <a:r>
              <a:rPr lang="en-IN" sz="7400" dirty="0" smtClean="0"/>
              <a:t>.</a:t>
            </a:r>
          </a:p>
          <a:p>
            <a:endParaRPr lang="en-IN" dirty="0" smtClean="0"/>
          </a:p>
          <a:p>
            <a:endParaRPr lang="en-IN" dirty="0" smtClean="0"/>
          </a:p>
        </p:txBody>
      </p:sp>
      <p:sp>
        <p:nvSpPr>
          <p:cNvPr id="11266" name="AutoShape 2" descr="data:image/jpeg;base64,/9j/4AAQSkZJRgABAQAAAQABAAD/2wCEAAkGBxQTEhUUExQUFBUXFRcaFxcXGBcVFRUaFx0WFxUYFxgYHyggGx0mHhYdITIiJSktLi4uGB8zODQsNygtLisBCgoKDg0OGBAQGDAcHBwsLCwsLCwsLCwsLCwsLCwsLCwsLCwsLCwsLCwsLCssLCwsLiwsLCwsKywsLCwsLDcsLP/AABEIAMYA/gMBIgACEQEDEQH/xAAcAAABBQEBAQAAAAAAAAAAAAAAAwQFBgcCAQj/xABLEAACAQIDAwkDCgIHBgcBAAABAgMAEQQSIQUxQQYTIlFhcYGRoTJCsQcUI1JicoKSosGy0SQzY6OzwuEVNFOD8PEWQ1Rzk8PSRP/EABgBAQEBAQEAAAAAAAAAAAAAAAABAgME/8QAIREBAQACAgICAwEAAAAAAAAAAAECESExAxJh8BNBUTL/2gAMAwEAAhEDEQA/ANxooooCiiigKKKKArwGq18oeIZMGSv10DDrBO7TXfaqjsnb0bKIyzIdbBmJViTc5Tu8LA9lVjLPVahJOq+0yjvIFNZdsQrvkB+7dv4Qap2XuFeAi1xc68Bf/Tzppn8lWl+UMPDO3ctv4rUg/KQe7GT3kD4XqvWOvRJ9PjXWQ6WA7b3/AOvhV0nvTzae2p3A5phFbjYNfda9+HdbfvFTGB28jaP0D171Pjw8fOqxzT66jyBtQ0BPvMNb2FgPK3jTSTOr+rAi41B417VLwk7x+wxHZvB7x+++pzB7cB0kGU9Y1X+Y9e+pp0mcqYormNwRcEEHcRqDXVRsUUUUBRRRQFFFFAUUUUBRRRQFFFFAUUUUBRRRQFFFFAUUUUFd+UCHNgJuwI35XUn0BrGW1/63/wA63PlXFmweJHHmZLd4UkfCsJBo4+XtKbL29LBYX5xPqsTp91t48bjuq6bH2xDiBZTZrao2jeHBh2is2vXa8DuINwRvB6+w9o1q7c9ta5uvRHVDwHKqVVySm4uLSe8BcXva3DS+/tNW3B4vKCrM0pBNiFIH5tb668N9VdpDmqOapscax3JbvII9CD6UhLipeBVe4ZvRh+9F2kebrxltUDJJId8rfhuvpciuY8IXOmZj16/5abTaVbaJiuY3QN1ZuiT9oa+e+pjkvt4z5kcqZFuboCFy6DW/G58R41Q8UtmyspB4Zgde4nfVp+T6PWZuxAP1k/tUrWGV3pc6KKKjuKKKKAooooCiiigKKKKAooooCiiigKKKKAooooCiiiga7U/qZeP0b6dfRNfPY0A+NfRGNW8bjrRh6GvnmM6Duo4+X9PL16K5y9Xl/KvaORRDqPvL8RWlYmQIzE6DNbs1NhfsrNIx0l+8v8QrQ9vJmWULvzNbwNVYVXEwyRFwxY68QiKBoWdjcKPPxtpAbP5QxtMYhMkl/Zs+YjxIUsvbrUBipS8SplbLmN01FyuWwYfi1HGwoXkq4khmeMRhTmBsFJvoFIHWTax1teirliXsD2A0xwnKJ4xKWJCjQKmjEL0bAnddj595NLSPVenwlmfpGzWtfXLrc94Pn30ZlRG2dt4gHnFiw4AIJjUEPbj9IN7dvod1bP8AJ+n9GLcXkJ8gq/sfOs5w8eCWMLfnpr3IvdRbgQNy8SNSfhNYLasqRBFkYKL+zYHUkknLrxo6Y5arU68zDrrI5dp59C5kP3szD8Lm9InHZR2faJjPkwAPnUa/J8NZl2jEu+RAerML+Vcf7WhtfnE8Dc+Q1rF8Xg4ZbtlyOdechzxyA2tcvDmDfiuKSXbOIwh+lY4rD8ZAF+cQjrdQbuvWbA6Huovu2WTlBCNxLdwP72ppLynX3UJ7yB8L1T8Ni1kRXRgysLqy6giuzVYvkqwy8p5PdVB5mmknKCY+/buA/lURXlGfa/1Jjbc3/Ean+D5TuCBIM46wLN/I1Xq9AoTKxo2DxaSrmQ3HqOwjhS9Z9gMU8TBkNuscGHUavGz8YsqBl8RxB6jUdsM9nNFFFGxRRRQFFFFAUUUUBWAbWAM8pW1jLIQN1gWJFv5Vt+39pjDYeWci/NoWt1n3R4mwrCDfjRy8tIg0rh4TI6xg2zkgHqOViD5gUm63/nT3k+P6VDf6za9yP5UcYi8LjCkiidSAHW7AXtlYE3Ud3CrTjeWsGZioke7E9FbbyfrkU92rshHbMFJJ36W9TYVHjk/1RgfeIHwvRpB4jlVc9CA34FiPDSxFeScpcZIRogtuupNu4XsPKrCmwOsqO4XPmT+1KDYyDezHyHwoisPLin9qZwPs2T+ECo7G4LosWcsbHexY1d3wEQ3gd51PrUJt5EaNkDprYeo4ChtHcllsGKjLoNwCk2vvzlans+Y6ZSR1AF/0xk/qpnsnZpjGgkc29pYgo8HOYD0qUaFzowJH25iR/ckfCqEGVjvzdzdA/wB7Jb9NcRZb2UpfqDMW8oUX405GE6zEvdGJD5vlPrXpK+y0srdgYKPy2b40CBiJ9xj96NEPg07EnypVJCBbMLdTyMf8JQtdjDJ/wie1i4+LBT5UtFEd6pEnacoP5kU/GgisNilwj51/3aRvpQAcsLsQBIo16H1urTTquBTTTX9+6oqbCFwQ75gQQVylgQdLXLbvCkeRszRtJgpDcwgNCTveAmy8dSh6PcVoutpsJXvNU8WKxt17v3H7+dLCCiaR4irtYqfiCjmaGjRYqkdlYkxPf3T7Q7OvvG/z66TEVdrHRZxyt4N69qM2JPdSh3ru+6d3lYjwFSdR6JdwUUUUUUUUUHjGqHyY5WSYlJGLFXVjdAoOVTcplFr7ujxvlvxqz8p9sjCwNJYM18qL9Zjuv2CxJ7AaxcSvmLh3Rib9Bigv2KunnRy8mWlk2vtzG4q6tFzcN1ssilCxFtSDu1F7a2vvprg4FkDo8UfOKL5BoXA9opoTcdh1p7sTlJKfopWzE+y5tdvst1Ht49lJba2cwYTISCuckjQ6qf3sf+9Vz3tC7Q2MUXnE6UdrnW5W+4395D17xx41xycX+lw/8z/DepnkebJaRSJHBPSv01BYC2bz7bmuTs/mMYjAfR5JmH2egbr4X8iKIk8ZtEKcoBZupRc6b91Mnxkp3Iq9rMPgtzTHCS3Jci7SHojjlvZAPvML/hWpRsKBoWY9djZb8bWF7eNAwk5075VXsVS3qxWmTlb2Z5GPVmAB8AL+tTQw6D3VPf0/4r17IRa24dQ0HkKaEOIBwhJ7WDEHxlJFOsMsm5FVD1Ahf8MEVM7Dy6odSwLDuU5WHwPnRIjJ0s+iknLlBufe13kEXNu2mhGy4ZhrJLGn3rfEt+1M58bhVvmxGfrC3b1UD41XOUuDyYqRD7JOZTpqrC4seO8jwqHcAEi9vX4UFwbb2EXdE7/ey282uatGySssQZVAva4ve1wGHofjWVqAes+B07+FXzkLtG0vNHTNGg/Eqgj0J9KCZ2jgSY2yjW1xbrXpAeNreNZPy7SaSSNVVmjyEqFBa59+4tvta3fprW9FBVHxOzYlmdWZgA11ALWytqAAu+27wosuqbbDZkw0KTODIqKGudb9XaRoL9lSXzIlknGjREEGx6SPZZE7QV8mCnhS+z9nqpvHFJfrCBfVyDUviIiY2DqVzAre9zYi19OINUN8TjQD7VuKDSznWwB330tp11NRAMARuIuPGoTk/EHjyygc5GQrWJAYWBUkA2Isba/Vqcg0uO247m1+N/Kg65ujm6UoqBPm66CV1evL0CmEfLIp7cp7m0+Nj4VP1Wn1BHXVgws2dFbrAPd10dfHf0VoooqOgooooM2+UrGZ50iG5EufvP8A6AeZqhc/m9gZuky3uRqqNJoOohSKtHKxg+LxBJyjMQW35QoCE2HVaoSHAGKVUDK4aUEMosCrYeexGp6t96PNlzabYHECRVNrEqGsd9jqDfiO2r3sLF87Hr7S6N29TePxFZ/icOwihZNHWHBW7nMiMD2G4qc5L7TCyI9+g/RbsB017VPwNVOlr2tgiyZk9tOkvbbePEVzBIsyAkAhh7wBAPEa9tSWNzrG5W2ZQbX1Gm+qnsjGAwy+68bBzuvYkZ1I3ezrb7Qqq7wuBfni5QgKCVUa66JHoN1gb9604mgcC5U/E69m+vNi4hucxEMjZmR86HS5ik9gG3VuqZSBjuBoiD+byHch8SFHqb+lers2Q7zGvizelh8am1wUx4xp4Fz8QK6/2U3vSufu5UHmov60Fex6fN2gkBLBSQ2ltD7WnarHyqT2vCb3SZIr6ksR2DcdCCAO3SlcTgoSpQte/wBou4PXqSfCoLbMEC4dlMoglKgCV2VQCLe7KV0IFtNddKKZcotmRzc0Q6u6LkJXS68N54G/H3uNe4TkSSATYE8b2PlY/GmeC5Y4TDxLHNiYppBfM0cbG/SJXRFy6CwvmubXpLEfKuh0hhxEnUQqRg+ec+lThfWrNheRyDefIW+JPwp3JyeiVlcMI3VgQSQt7WsCN3DgKzyblztCXSPDIl/+I8jn8oZV/TSKx7Xm054x34QxrGfzKFPrQ18tLnwim5eZmHYJGH5lIXzFQmO2rgYGB5+NWU6hni170iu179YqlYvkU5s2NxRHbPMF8s5/em42dsmE9PEo56o1eX1sV9aLqLfiflVwy+y7yHqjiY/4hSo6b5TpX0iwkzjrdljHkEP8VRcW2MEmkOCxUp4FgsKnyzaeFPINqY1yPm+z8PH2vnlbzWw9KGp/EzyH25iJMcxnRY1mgAVQSQGhJYak6krI58BWil7MD1gj9x+9ZLzeLhxWExGNdcwnCIgVY7Cb6Ngqrqd9yTwWtHnxPoaJUqZ6TbE1Cy42msmPoiwNixSZxoqtPj+2kTj6bFp+e1Y+T02aHuZh5nN/mrNFx1XbkJiMySjqcHzFv8tG/H2tNFFFR2FFFFBj+2T/AEjFErnUSSZlBIOUuQSCOIAv4VHbLg5ngbZsyBr6DpqCpPXdt2l79RqV5Roq4nEBiADKPJn1PgGv4VHbEh+ctI8c/OxocgsVa3EDKDpcljewvfTiaPNUlNg1kjDC4tzfeRE5cKe7MfCqzEgjcx/XaZh+GRlI8svrVq2S5WXmmHtaKdbFgLr5jS3b2VDcqcNGZlZCVaEs2QrlzRydJmS+jAag5b2teqi/bFxfOwI532yt95dD5ix8aofKHCtHiCqh8mYu5XTo6Aa92uvEDqAqxciMT/WRnscfwt8V8qndrQCSGRCAcyEWO49QNBUJdgssrthp3jkEYyswEpdCTob9RAPc1V88p9p4ctnw8eIAPtQsVY966m/Zlq5cm8I7ZmaUsGTKi2tzQGlgePsjyqt7Ui2hEbxyxYheK4mMEL92aMA+ZBo1EfiflQxbdFMFIpt/5jZdfBF+NRr7d2viN3Nxg9Sc4fN89Sk+3NoWsuzoFP1jI8yd6qHzDxJrjmdsza84uHX+yjRQPxt0h50Xj4MP/C+0sQPpcRiCvEBiqeQNh5U1PIvBw/7xioFPENKGb8qEH0rrH7Fh1+e7UVyN6tOZyOzIl2B7KShXZUdubTEYk9aQ2X80pBHlReXaT7Ii9gyzt1Qwn4yZacrygTdh9ms3UZpAP0AX9aWwuOkbTDbLHYZpGkHeVjAt507nXaYF5JsLgV49GKMfmmJaicEoMRtaUfRRQQD+zhzEeMt6bY7ZuIP++bUydaHELH/dqf2pnjRhmJGJ2pLiSf8Ay4zNMD2DKAg864w4wS/1GAxM7f2nNwDv99qKRjweykueclxLcRFFI9z3yWFSGFxsYIGG2ZI/bJIE80QH41IwR486xYHC4dPrSB5CO3NIQvpTTFYmUAjEbYjj1sVw5UEdmXDKTQ7Ph/tMi6xYTBr9YoLjvM5t6VHY2b/1W2r9aQOzA8LZMOLUzGGwJa5XG4x/rFMqn8UzX/TUvh8JMq3g2ZDAPrYiRmFvwhF9aCv4gYSNXOGjxMsoswkkTInRIa92Jcno7rDW1adPib+P71RNqbQZo3STHYUKyFeYwqIxa4PRzRhjr2uBU/HjOgh+wh81BomR7NiaaSYmmuIn1PeaatNRg9aek+fpmZa8z0Egk1aF8mT3WfvT4NWXLJWm/JSPoZm65FHkt/8ANRvD/S90hicZHGLyOiDrZgo9azjljtaUbTihMjLCSkeXM6oxYBiWyEX9oceA4XqwpyfRTmJRTxKxxqfzS5m9aadLmkn5V4b3HaY9UKPN6opHrTPE8rGG7DOo+tPJDh1PgWL/AKaa4vHYOIfS4hSOppWb9IIWoN+XmzoyRCvON/ZRi58gTTTNzpttrZ0mMd2LxrzlriGOfE2sANHARb6Xv11xyY2O+AdAecMecJd1jSyP7HRRiQLq3tEm6j6xAMd8o01rxYUqODTMIx/eFarO1OWU09hJNAoJUZYznJIdHQEqLXuptrwNOGFy5U4GSPECSJgqMVLi1ybWZbdXSjHr10lysijlQIR0s5MR3Xz5XVA3Brt0dQbjTWltp4/ng996c2PNh/M03xJV1VJEzq8cakAXIy3UEDiezjrRkw5H4nLLHv1BQ333sQb/AIhV3nk0NZ7s6IxTAE5ssoIa5NwSGBu2u48as8u0ekRfjQj3YkuWSVOqQkdzAMPiapvKWHCrMQMVLhJCx+kVpIlkPEM4BjY94B0HCrNhpLYhj9ZYz6Ov7Uz5TxznVIYZ0O+Ml1Y8LkgFT+JfGrVnauyR4nm9dswrEdzq2GRz/wA6MlifXuqExOH2cx/pGOxGNccEE0x8Gay0/MGHsLbIlaXiA0QjB6s8eh/KDT4JjFW6YPBYNPrTXYjxlZV9KjaJwcmGFhhtlzSn60rLEfFUBPhepXm9pWJEGCwS8HZAWHe2INvSmWJ2gT0Z9sb/AHMID5f0dbW72pjHhMI7EphMdjJOuS0Yb85dreFD792dYzE3t8520T9jDszA/gw65fWmUGGwGY83hcZimPFgsase+QsfSphcPiIluuEwOCT607ZmH/yMi+lNZtp+7JtZr/UwUZHgDCgH6qB5DDiVF4tnYXDJ9bEM727QWKJ6U1n2o4GWXa8UYO5MGi5h2A4dCfEtTOHBwSNmjwONxbne07BL9pB5xqfsJotDHs3AjhzhEkg/DK3wWgjzDhZGvzO0MdINzSHIp8ZGc/pqUXCzxDMuBwWDS3tYhySO3pMielMZNpqw6e0MXPwyYSN40P5RGnqaMLslD0otmyScTLiZbC/WcoY+bUCkm0j7L7VtxyYGKxt1ZoUA7NXpKLBQytmTB47GP9adwg8QTI1vKlXxzJo2J2fhfswIMRJ3X+kN/AUm7LNdWbaWN+zrDEewBmGn4KBTG85EjKUwGCFjZb85iLcQqux6XVZN9qWV7Kg6kT+Fajdo4UwRMRhcNhTla2eTnMSdNyL0Lt25TUqsf0gX7QHkbUS9DGHpv95viaQvXbm5J6yT514Fow5r2uxGaWTDmgbgVsPya4XJglPGR3b1yD0SsxwuALEKBckgAdZOgFbhs3CCKKOMbkRV77C16jp45yy75XcIEnjfKSZMpRrkZWj6L6DQnKUte/HTiKfihipWN4sTMASA8uIEER4XAGUlerpXtW+bW2TDiUCTIHUMGF7ggjcQRYg6206zSWD5PYaL2IIx2lQzfma5qxq4W1hWE5NYmQ9FMGnakcmLkHiwcetT+G+T3GyaST4q32ebw0f5QxP6K2gCvabJ4/ljmN+TOPDRNNJHHIVIuHeWbebXNsg3kcKqO0opFkQRx4dIXCk5I1jYZSGN73J4bje2nf8AQ+1MIJYZIz76Fe4kaHwOtYPt6XJhxdWzxzdIDeFNwT4En8tNsZY6vCY2ViucMoHv2OvDKdP+uyvNo7TWKRUY2sAL8L3z69WhpLZUgjiDoBIHFmbMFCe0Mxt9U2NuseUZHtYmVpPm7YiFmKMbDoWsQQx6Kta28637aMJ2RryluBII8eNM9o4y0zjqcj1NGykTXm2LIW6NwVKiy9EofZIN9Bpx41GbVf6aX/3H+JoLJg350M8ehjUBla9iL3urW4FtdOO+mHKRIygaWCclWZeegN3BU20GZWI7r91N8Lt6KEvozs6ZbBcoJ6AFyfu7x2V3tXHgRiZpcThS7M2dQzw6ncwCsCO0qO+iztETbShKhDtXH6bowkxmA6mORT+s00hwmHc3iwGMxTne07qnjb6RqkW2tIY7DaWzgB75ihEh7cguL/gBpi+OSW2bGbQxl9MmHSRIvI82B5GjofsMRFvj2dgV4GQh3HhMwue5aZYjaSsLSbTxM1t6YSN1U/kVF9a7w+xWUZotlpGOEmNmsO85QlvzV6+0ihGbaGDh4BMJCJn8HCuf1UQjg9lxsbw7Nnm4mTESBRfrIUOf1UvLPLHo82zcERwULNKB3MXa/wCGmkgimNjHtLHtfTnn5lCewMWNvw05+ayw/wD82z8CDuM7Xk8pWVT4KaBGXFJKbNiNpYy49mJWii7hmKW/LXcezDGMybPw+HA9/GTXNuuw5seppN9ogiz7RxEtt6YKIop7DkWND+Y15FspdXj2c7g6mXFy2UnrIAJH56BQ7VsSDj4109jBYfMw7BIFN/z1wmDExBGExuMP18TLlA71+kPwofaZSwOLwWHG7JhoxO1+x7SkeYpGQLN0Sm0Mcb6c65hjPaMxbTsyCh9+9HbM0N1aTZ2C7FAmlHZlYsb/AIKTbFCTQzbQxWnsxqYIT2b0/hNI3MOmXAYLS/SPOzDtKkgH8lcf7RElv6RjcRwy4dPm8J77ZLetB7Ng8jRIMJHh+ckUdN+cxDAHM+4KAMoNzY9XGrDFCbluwnx4epqF5ObNHzgt835gRJuLc47PJxZuxL6cM/bVp01ozlUauFpZMJTvOK9ElGdk0wlOI8OBXcILEW/1qy7F5KSSEGUGNOo6O3YBw7zRZLeivIjZGZ+eYdFPZ+03X3D4nsq+Unh4FRQqgKqiwA4ClKjvjNQUUUUaFFFFAVlvLXZ/MYstb6OdST1AnR/WzfirUqhuVexvnUDIPbXpRn7Q4dxGnj2UZzm4+fsVyVdXZGzFHE5DgdG4QSJfWx9k1Pxc5EHlgAOdsMzxtqkiyxKCCOGqjXeNe0GxbF2mqKYZ1OUEjd0ltcFWHVvHZSmKMSKyw651RSbHRUBUWvxKm1Vw2jcAgzaDKLk2ve1ze1+yq/KhZi31iT561YZOgjHiRYd50HxvUfZRrcWA8gKISxsKrGNBm6Avx3M51/GK72ljhHHCq4psMxXdPHnw0l9dCykKfFa7xkebKOO8jjrYAeSimWN2ozMY4sXh2YDKcPi1yWPUr3U28eNFnbiKLEEGVY9kHXWe4YW/E+UHx8Kby7UY9GTatv7PBR206s0CEeb17JsqTVjsnDA/8Xnfob9YVRe3jTSXaboLNi8Fhbb1w8ayt3X6bA0bexbNikOePA43FtxfEMIx3m5kNvKl5JXhBBOzMEOq4nlH4WJ1/BUZNPHLox2jjexiY4j3FjoPw0vHg5UGZMHhcMvFp3zMPHor50Cj7SSSwbFY/FAj2IEMEP8A9Y/SaSjwfNi6bPghHCTFzFtOvTIPWkJ8eBpJtEm/uYVMp7s0YsfFqaosLG8eDxGIY+/MwS/gc1/MVBISbYPsnHKmnsYKEBvCRFJP56QXDiZgy4TFYlvrYmTKfyksTTuLDY2wCphcKDusoLW6vpSR5VJR8jMTNrPNiZQd69KKMjsz5Ut3NVNohjLFoXwODHUoV5APuuSfJaaTYuGQWefGYsH3Y1ZYu7KcoHgDV7wPIaGM6RxL2m8jeIAt5PXvKzZ7QYN5IGPOJlNljSxGZQ1gwZhYG+jcKaTamYDByn/dtnxx/blYyED8AFvG9Lyc7myz7QjiJIHN4fKrC/AmEFvzVH4GHGYh153nshYZnkzFUW+pCHU2HACtT5I8idkGQ6zzSnX6cmMN91VChgPqm+6os5VqDAHDxIqEvnZrAFnd2OpJIBzHuJNSmA5O4yWxXDyAHjJaId5DkN5CtW2TsSHD35pbE7ySzG2+wzHQdgqRos8f9Zxgvk+mP9bLGnYgaQ+bZbeRqewPITDJbOZJT9pso8o8unYb1aaKNzCQ3weBjiFo0RB9lQL99t9OKKKNCiiigKKKKAooooCiiigqXKzkpzxM0NhJ7y7g9uIPBvj8acsRQkOMpXeG0I771r1Z18oHIySeU4iBc7uFVluBuAW/SIFrceyjlnh+4pO1dqiRskXStxG650vfuPrUxyNW7TQvcqyIfvBgVY+ObdwCCpzk58lqRrJ86k5xmyhebLKIwL5tT7V7jeNMvaahdvYPE7NSzCSSMFlTERhQET2hzwN+bIuVzWIso3EgVWPSwy23s+SLERxiTWUNlYZVKldLWJ4dHXtFQG04caotisLh8bGNzLZJLcOmvRv4E0jiNoMziSUsVDDPmYuUR+jmBY6AMCrAC11A468Y9psPJdJGUHcymwNt97b/APseNEl0jGhwI0GAx2feEZrIPxW3fhp9goMSdcPgIIR9Z80jDtJWw8xTTafLLFBcqzBRxyJGpPaSFvfutTTY2y5cW6yYuWQx5hlEjszSHgBmNwO3/vRvvtYoNk42bQ4w2BsVwqag9ROHUnzqRwnyfR3zSI0j8WmkHS8izeaVbtmMI8NEosFVmS3ADOwXTsuKfVdM7QeC5Mxx7ubUdSJc/nJA80p/DsyJeDNbiWK371iyKfEGpBIGO5TSy7PY77LRNmcACXyKsd9+RVS/eVAJrpm66d/Nox7T37v9L0jNtTDx/V8Tc+Wp9KITRSdwJr3H4U83YjVlfz0t+1R2M5aKukaPIbGwRd9rcToN/Gm+ytvyTylJUCdEsBcsbDLv0AG/0oK7gcVLIzKInQg21Fr9dr66W41Ix8n5WkVhMRZgSqpmJ7A1xbvtparOI1BLZVud5sNe+lSSdPIfyFNCb2FtV1CxzHNqFDEgvc6AMBv79/fVkqn4DZ0pdCEYAOpJbo6BgTv1O6rhUrvhbrkUUUVGxRRRQFFFFAUUUUBRRRQFFFFAUUUUBXjKCCCLg7xwNe0UFY2ryCwU5LGIoSHBMbFM2cANdfZO4HdvAPCqnyk5A4aJIojLMVIygsy70AAJIUcCBfTQVqdVbl9s6SWFWjGbmyxKjeQQNQONrbqMZYzTO8dyRweGCu0BsDbN7QTtZnPHrJoHJ4SCLERO2USLdZBYkBgCFtp5XBqV5O7fIIie5BNlO8jqHaKm5HBN7E9+vpWnE2fBWiyMbXu1+q5zKT4AGvZuUEEQJuug1tru36j+ddYvBPifogdXIvrbQHMbkdgqf2NyOw8SjPGsj8SbsB2AH96bWY2qavK55WywwyPr7VrDjutcn0308jwG0Jt0fNjrchfQkn0rRoYVQWVQo6gAB6UpU23PGoMXISZ/6/E27EBPq38ql8FyEwie0rSn7bG3kLCrPRUbmEiF/wDC2GzZhHYWtlBITvsKSxHJOAyCVBzb5cpy7ium8Hjpv+NT9FF9Yi4NgQrvBbvP/wCbU/hw6p7KqvcAPhStFCSQUUUUUUUUUBRRRQFFFFAUUUUBRRRQFFFFAUUUUBRRRQFFFFBVNt8jUlmSaEiNg4Zxbova+otuPxp3BybHvv4KP3N/hRRTbPrEnhNlxxm6r0uskk/yHhT2iijQooooCiiigKKKKAooooCiiigKKKKAooooCiiig//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sp>
        <p:nvSpPr>
          <p:cNvPr id="11268" name="AutoShape 4" descr="data:image/jpeg;base64,/9j/4AAQSkZJRgABAQAAAQABAAD/2wCEAAkGBxQTEhUUExQUFBUXFRcaFxcXGBcVFRUaFx0WFxUYFxgYHyggGx0mHhYdITIiJSktLi4uGB8zODQsNygtLisBCgoKDg0OGBAQGDAcHBwsLCwsLCwsLCwsLCwsLCwsLCwsLCwsLCwsLCwsLCssLCwsLiwsLCwsKywsLCwsLDcsLP/AABEIAMYA/gMBIgACEQEDEQH/xAAcAAABBQEBAQAAAAAAAAAAAAAAAwQFBgcCAQj/xABLEAACAQIDAwkDCgIHBgcBAAABAgMAEQQSIQUxQQYTIlFhcYGRoTJCsQcUI1JicoKSosGy0SQzY6OzwuEVNFOD8PEWQ1Rzk8PSRP/EABgBAQEBAQEAAAAAAAAAAAAAAAABAgME/8QAIREBAQACAgICAwEAAAAAAAAAAAECESExAxJh8BNBUTL/2gAMAwEAAhEDEQA/ANxooooCiiigKKKKArwGq18oeIZMGSv10DDrBO7TXfaqjsnb0bKIyzIdbBmJViTc5Tu8LA9lVjLPVahJOq+0yjvIFNZdsQrvkB+7dv4Qap2XuFeAi1xc68Bf/Tzppn8lWl+UMPDO3ctv4rUg/KQe7GT3kD4XqvWOvRJ9PjXWQ6WA7b3/AOvhV0nvTzae2p3A5phFbjYNfda9+HdbfvFTGB28jaP0D171Pjw8fOqxzT66jyBtQ0BPvMNb2FgPK3jTSTOr+rAi41B417VLwk7x+wxHZvB7x+++pzB7cB0kGU9Y1X+Y9e+pp0mcqYormNwRcEEHcRqDXVRsUUUUBRRRQFFFFAUUUUBRRRQFFFFAUUUUBRRRQFFFFAUUUUFd+UCHNgJuwI35XUn0BrGW1/63/wA63PlXFmweJHHmZLd4UkfCsJBo4+XtKbL29LBYX5xPqsTp91t48bjuq6bH2xDiBZTZrao2jeHBh2is2vXa8DuINwRvB6+w9o1q7c9ta5uvRHVDwHKqVVySm4uLSe8BcXva3DS+/tNW3B4vKCrM0pBNiFIH5tb668N9VdpDmqOapscax3JbvII9CD6UhLipeBVe4ZvRh+9F2kebrxltUDJJId8rfhuvpciuY8IXOmZj16/5abTaVbaJiuY3QN1ZuiT9oa+e+pjkvt4z5kcqZFuboCFy6DW/G58R41Q8UtmyspB4Zgde4nfVp+T6PWZuxAP1k/tUrWGV3pc6KKKjuKKKKAooooCiiigKKKKAooooCiiigKKKKAooooCiiiga7U/qZeP0b6dfRNfPY0A+NfRGNW8bjrRh6GvnmM6Duo4+X9PL16K5y9Xl/KvaORRDqPvL8RWlYmQIzE6DNbs1NhfsrNIx0l+8v8QrQ9vJmWULvzNbwNVYVXEwyRFwxY68QiKBoWdjcKPPxtpAbP5QxtMYhMkl/Zs+YjxIUsvbrUBipS8SplbLmN01FyuWwYfi1HGwoXkq4khmeMRhTmBsFJvoFIHWTax1teirliXsD2A0xwnKJ4xKWJCjQKmjEL0bAnddj595NLSPVenwlmfpGzWtfXLrc94Pn30ZlRG2dt4gHnFiw4AIJjUEPbj9IN7dvod1bP8AJ+n9GLcXkJ8gq/sfOs5w8eCWMLfnpr3IvdRbgQNy8SNSfhNYLasqRBFkYKL+zYHUkknLrxo6Y5arU68zDrrI5dp59C5kP3szD8Lm9InHZR2faJjPkwAPnUa/J8NZl2jEu+RAerML+Vcf7WhtfnE8Dc+Q1rF8Xg4ZbtlyOdechzxyA2tcvDmDfiuKSXbOIwh+lY4rD8ZAF+cQjrdQbuvWbA6Huovu2WTlBCNxLdwP72ppLynX3UJ7yB8L1T8Ni1kRXRgysLqy6giuzVYvkqwy8p5PdVB5mmknKCY+/buA/lURXlGfa/1Jjbc3/Ean+D5TuCBIM46wLN/I1Xq9AoTKxo2DxaSrmQ3HqOwjhS9Z9gMU8TBkNuscGHUavGz8YsqBl8RxB6jUdsM9nNFFFGxRRRQFFFFAUUUUBWAbWAM8pW1jLIQN1gWJFv5Vt+39pjDYeWci/NoWt1n3R4mwrCDfjRy8tIg0rh4TI6xg2zkgHqOViD5gUm63/nT3k+P6VDf6za9yP5UcYi8LjCkiidSAHW7AXtlYE3Ud3CrTjeWsGZioke7E9FbbyfrkU92rshHbMFJJ36W9TYVHjk/1RgfeIHwvRpB4jlVc9CA34FiPDSxFeScpcZIRogtuupNu4XsPKrCmwOsqO4XPmT+1KDYyDezHyHwoisPLin9qZwPs2T+ECo7G4LosWcsbHexY1d3wEQ3gd51PrUJt5EaNkDprYeo4ChtHcllsGKjLoNwCk2vvzlans+Y6ZSR1AF/0xk/qpnsnZpjGgkc29pYgo8HOYD0qUaFzowJH25iR/ckfCqEGVjvzdzdA/wB7Jb9NcRZb2UpfqDMW8oUX405GE6zEvdGJD5vlPrXpK+y0srdgYKPy2b40CBiJ9xj96NEPg07EnypVJCBbMLdTyMf8JQtdjDJ/wie1i4+LBT5UtFEd6pEnacoP5kU/GgisNilwj51/3aRvpQAcsLsQBIo16H1urTTquBTTTX9+6oqbCFwQ75gQQVylgQdLXLbvCkeRszRtJgpDcwgNCTveAmy8dSh6PcVoutpsJXvNU8WKxt17v3H7+dLCCiaR4irtYqfiCjmaGjRYqkdlYkxPf3T7Q7OvvG/z66TEVdrHRZxyt4N69qM2JPdSh3ru+6d3lYjwFSdR6JdwUUUUUUUUUHjGqHyY5WSYlJGLFXVjdAoOVTcplFr7ujxvlvxqz8p9sjCwNJYM18qL9Zjuv2CxJ7AaxcSvmLh3Rib9Bigv2KunnRy8mWlk2vtzG4q6tFzcN1ssilCxFtSDu1F7a2vvprg4FkDo8UfOKL5BoXA9opoTcdh1p7sTlJKfopWzE+y5tdvst1Ht49lJba2cwYTISCuckjQ6qf3sf+9Vz3tC7Q2MUXnE6UdrnW5W+4395D17xx41xycX+lw/8z/DepnkebJaRSJHBPSv01BYC2bz7bmuTs/mMYjAfR5JmH2egbr4X8iKIk8ZtEKcoBZupRc6b91Mnxkp3Iq9rMPgtzTHCS3Jci7SHojjlvZAPvML/hWpRsKBoWY9djZb8bWF7eNAwk5075VXsVS3qxWmTlb2Z5GPVmAB8AL+tTQw6D3VPf0/4r17IRa24dQ0HkKaEOIBwhJ7WDEHxlJFOsMsm5FVD1Ahf8MEVM7Dy6odSwLDuU5WHwPnRIjJ0s+iknLlBufe13kEXNu2mhGy4ZhrJLGn3rfEt+1M58bhVvmxGfrC3b1UD41XOUuDyYqRD7JOZTpqrC4seO8jwqHcAEi9vX4UFwbb2EXdE7/ey282uatGySssQZVAva4ve1wGHofjWVqAes+B07+FXzkLtG0vNHTNGg/Eqgj0J9KCZ2jgSY2yjW1xbrXpAeNreNZPy7SaSSNVVmjyEqFBa59+4tvta3fprW9FBVHxOzYlmdWZgA11ALWytqAAu+27wosuqbbDZkw0KTODIqKGudb9XaRoL9lSXzIlknGjREEGx6SPZZE7QV8mCnhS+z9nqpvHFJfrCBfVyDUviIiY2DqVzAre9zYi19OINUN8TjQD7VuKDSznWwB330tp11NRAMARuIuPGoTk/EHjyygc5GQrWJAYWBUkA2Isba/Vqcg0uO247m1+N/Kg65ujm6UoqBPm66CV1evL0CmEfLIp7cp7m0+Nj4VP1Wn1BHXVgws2dFbrAPd10dfHf0VoooqOgooooM2+UrGZ50iG5EufvP8A6AeZqhc/m9gZuky3uRqqNJoOohSKtHKxg+LxBJyjMQW35QoCE2HVaoSHAGKVUDK4aUEMosCrYeexGp6t96PNlzabYHECRVNrEqGsd9jqDfiO2r3sLF87Hr7S6N29TePxFZ/icOwihZNHWHBW7nMiMD2G4qc5L7TCyI9+g/RbsB017VPwNVOlr2tgiyZk9tOkvbbePEVzBIsyAkAhh7wBAPEa9tSWNzrG5W2ZQbX1Gm+qnsjGAwy+68bBzuvYkZ1I3ezrb7Qqq7wuBfni5QgKCVUa66JHoN1gb9604mgcC5U/E69m+vNi4hucxEMjZmR86HS5ik9gG3VuqZSBjuBoiD+byHch8SFHqb+lers2Q7zGvizelh8am1wUx4xp4Fz8QK6/2U3vSufu5UHmov60Fex6fN2gkBLBSQ2ltD7WnarHyqT2vCb3SZIr6ksR2DcdCCAO3SlcTgoSpQte/wBou4PXqSfCoLbMEC4dlMoglKgCV2VQCLe7KV0IFtNddKKZcotmRzc0Q6u6LkJXS68N54G/H3uNe4TkSSATYE8b2PlY/GmeC5Y4TDxLHNiYppBfM0cbG/SJXRFy6CwvmubXpLEfKuh0hhxEnUQqRg+ec+lThfWrNheRyDefIW+JPwp3JyeiVlcMI3VgQSQt7WsCN3DgKzyblztCXSPDIl/+I8jn8oZV/TSKx7Xm054x34QxrGfzKFPrQ18tLnwim5eZmHYJGH5lIXzFQmO2rgYGB5+NWU6hni170iu179YqlYvkU5s2NxRHbPMF8s5/em42dsmE9PEo56o1eX1sV9aLqLfiflVwy+y7yHqjiY/4hSo6b5TpX0iwkzjrdljHkEP8VRcW2MEmkOCxUp4FgsKnyzaeFPINqY1yPm+z8PH2vnlbzWw9KGp/EzyH25iJMcxnRY1mgAVQSQGhJYak6krI58BWil7MD1gj9x+9ZLzeLhxWExGNdcwnCIgVY7Cb6Ngqrqd9yTwWtHnxPoaJUqZ6TbE1Cy42msmPoiwNixSZxoqtPj+2kTj6bFp+e1Y+T02aHuZh5nN/mrNFx1XbkJiMySjqcHzFv8tG/H2tNFFFR2FFFFBj+2T/AEjFErnUSSZlBIOUuQSCOIAv4VHbLg5ngbZsyBr6DpqCpPXdt2l79RqV5Roq4nEBiADKPJn1PgGv4VHbEh+ctI8c/OxocgsVa3EDKDpcljewvfTiaPNUlNg1kjDC4tzfeRE5cKe7MfCqzEgjcx/XaZh+GRlI8svrVq2S5WXmmHtaKdbFgLr5jS3b2VDcqcNGZlZCVaEs2QrlzRydJmS+jAag5b2teqi/bFxfOwI532yt95dD5ix8aofKHCtHiCqh8mYu5XTo6Aa92uvEDqAqxciMT/WRnscfwt8V8qndrQCSGRCAcyEWO49QNBUJdgssrthp3jkEYyswEpdCTob9RAPc1V88p9p4ctnw8eIAPtQsVY966m/Zlq5cm8I7ZmaUsGTKi2tzQGlgePsjyqt7Ui2hEbxyxYheK4mMEL92aMA+ZBo1EfiflQxbdFMFIpt/5jZdfBF+NRr7d2viN3Nxg9Sc4fN89Sk+3NoWsuzoFP1jI8yd6qHzDxJrjmdsza84uHX+yjRQPxt0h50Xj4MP/C+0sQPpcRiCvEBiqeQNh5U1PIvBw/7xioFPENKGb8qEH0rrH7Fh1+e7UVyN6tOZyOzIl2B7KShXZUdubTEYk9aQ2X80pBHlReXaT7Ii9gyzt1Qwn4yZacrygTdh9ms3UZpAP0AX9aWwuOkbTDbLHYZpGkHeVjAt507nXaYF5JsLgV49GKMfmmJaicEoMRtaUfRRQQD+zhzEeMt6bY7ZuIP++bUydaHELH/dqf2pnjRhmJGJ2pLiSf8Ay4zNMD2DKAg864w4wS/1GAxM7f2nNwDv99qKRjweykueclxLcRFFI9z3yWFSGFxsYIGG2ZI/bJIE80QH41IwR486xYHC4dPrSB5CO3NIQvpTTFYmUAjEbYjj1sVw5UEdmXDKTQ7Ph/tMi6xYTBr9YoLjvM5t6VHY2b/1W2r9aQOzA8LZMOLUzGGwJa5XG4x/rFMqn8UzX/TUvh8JMq3g2ZDAPrYiRmFvwhF9aCv4gYSNXOGjxMsoswkkTInRIa92Jcno7rDW1adPib+P71RNqbQZo3STHYUKyFeYwqIxa4PRzRhjr2uBU/HjOgh+wh81BomR7NiaaSYmmuIn1PeaatNRg9aek+fpmZa8z0Egk1aF8mT3WfvT4NWXLJWm/JSPoZm65FHkt/8ANRvD/S90hicZHGLyOiDrZgo9azjljtaUbTihMjLCSkeXM6oxYBiWyEX9oceA4XqwpyfRTmJRTxKxxqfzS5m9aadLmkn5V4b3HaY9UKPN6opHrTPE8rGG7DOo+tPJDh1PgWL/AKaa4vHYOIfS4hSOppWb9IIWoN+XmzoyRCvON/ZRi58gTTTNzpttrZ0mMd2LxrzlriGOfE2sANHARb6Xv11xyY2O+AdAecMecJd1jSyP7HRRiQLq3tEm6j6xAMd8o01rxYUqODTMIx/eFarO1OWU09hJNAoJUZYznJIdHQEqLXuptrwNOGFy5U4GSPECSJgqMVLi1ybWZbdXSjHr10lysijlQIR0s5MR3Xz5XVA3Brt0dQbjTWltp4/ng996c2PNh/M03xJV1VJEzq8cakAXIy3UEDiezjrRkw5H4nLLHv1BQ333sQb/AIhV3nk0NZ7s6IxTAE5ssoIa5NwSGBu2u48as8u0ekRfjQj3YkuWSVOqQkdzAMPiapvKWHCrMQMVLhJCx+kVpIlkPEM4BjY94B0HCrNhpLYhj9ZYz6Ov7Uz5TxznVIYZ0O+Ml1Y8LkgFT+JfGrVnauyR4nm9dswrEdzq2GRz/wA6MlifXuqExOH2cx/pGOxGNccEE0x8Gay0/MGHsLbIlaXiA0QjB6s8eh/KDT4JjFW6YPBYNPrTXYjxlZV9KjaJwcmGFhhtlzSn60rLEfFUBPhepXm9pWJEGCwS8HZAWHe2INvSmWJ2gT0Z9sb/AHMID5f0dbW72pjHhMI7EphMdjJOuS0Yb85dreFD792dYzE3t8520T9jDszA/gw65fWmUGGwGY83hcZimPFgsase+QsfSphcPiIluuEwOCT607ZmH/yMi+lNZtp+7JtZr/UwUZHgDCgH6qB5DDiVF4tnYXDJ9bEM727QWKJ6U1n2o4GWXa8UYO5MGi5h2A4dCfEtTOHBwSNmjwONxbne07BL9pB5xqfsJotDHs3AjhzhEkg/DK3wWgjzDhZGvzO0MdINzSHIp8ZGc/pqUXCzxDMuBwWDS3tYhySO3pMielMZNpqw6e0MXPwyYSN40P5RGnqaMLslD0otmyScTLiZbC/WcoY+bUCkm0j7L7VtxyYGKxt1ZoUA7NXpKLBQytmTB47GP9adwg8QTI1vKlXxzJo2J2fhfswIMRJ3X+kN/AUm7LNdWbaWN+zrDEewBmGn4KBTG85EjKUwGCFjZb85iLcQqux6XVZN9qWV7Kg6kT+Fajdo4UwRMRhcNhTla2eTnMSdNyL0Lt25TUqsf0gX7QHkbUS9DGHpv95viaQvXbm5J6yT514Fow5r2uxGaWTDmgbgVsPya4XJglPGR3b1yD0SsxwuALEKBckgAdZOgFbhs3CCKKOMbkRV77C16jp45yy75XcIEnjfKSZMpRrkZWj6L6DQnKUte/HTiKfihipWN4sTMASA8uIEER4XAGUlerpXtW+bW2TDiUCTIHUMGF7ggjcQRYg6206zSWD5PYaL2IIx2lQzfma5qxq4W1hWE5NYmQ9FMGnakcmLkHiwcetT+G+T3GyaST4q32ebw0f5QxP6K2gCvabJ4/ljmN+TOPDRNNJHHIVIuHeWbebXNsg3kcKqO0opFkQRx4dIXCk5I1jYZSGN73J4bje2nf8AQ+1MIJYZIz76Fe4kaHwOtYPt6XJhxdWzxzdIDeFNwT4En8tNsZY6vCY2ViucMoHv2OvDKdP+uyvNo7TWKRUY2sAL8L3z69WhpLZUgjiDoBIHFmbMFCe0Mxt9U2NuseUZHtYmVpPm7YiFmKMbDoWsQQx6Kta28637aMJ2RryluBII8eNM9o4y0zjqcj1NGykTXm2LIW6NwVKiy9EofZIN9Bpx41GbVf6aX/3H+JoLJg350M8ehjUBla9iL3urW4FtdOO+mHKRIygaWCclWZeegN3BU20GZWI7r91N8Lt6KEvozs6ZbBcoJ6AFyfu7x2V3tXHgRiZpcThS7M2dQzw6ncwCsCO0qO+iztETbShKhDtXH6bowkxmA6mORT+s00hwmHc3iwGMxTne07qnjb6RqkW2tIY7DaWzgB75ihEh7cguL/gBpi+OSW2bGbQxl9MmHSRIvI82B5GjofsMRFvj2dgV4GQh3HhMwue5aZYjaSsLSbTxM1t6YSN1U/kVF9a7w+xWUZotlpGOEmNmsO85QlvzV6+0ihGbaGDh4BMJCJn8HCuf1UQjg9lxsbw7Nnm4mTESBRfrIUOf1UvLPLHo82zcERwULNKB3MXa/wCGmkgimNjHtLHtfTnn5lCewMWNvw05+ayw/wD82z8CDuM7Xk8pWVT4KaBGXFJKbNiNpYy49mJWii7hmKW/LXcezDGMybPw+HA9/GTXNuuw5seppN9ogiz7RxEtt6YKIop7DkWND+Y15FspdXj2c7g6mXFy2UnrIAJH56BQ7VsSDj4109jBYfMw7BIFN/z1wmDExBGExuMP18TLlA71+kPwofaZSwOLwWHG7JhoxO1+x7SkeYpGQLN0Sm0Mcb6c65hjPaMxbTsyCh9+9HbM0N1aTZ2C7FAmlHZlYsb/AIKTbFCTQzbQxWnsxqYIT2b0/hNI3MOmXAYLS/SPOzDtKkgH8lcf7RElv6RjcRwy4dPm8J77ZLetB7Ng8jRIMJHh+ckUdN+cxDAHM+4KAMoNzY9XGrDFCbluwnx4epqF5ObNHzgt835gRJuLc47PJxZuxL6cM/bVp01ozlUauFpZMJTvOK9ElGdk0wlOI8OBXcILEW/1qy7F5KSSEGUGNOo6O3YBw7zRZLeivIjZGZ+eYdFPZ+03X3D4nsq+Unh4FRQqgKqiwA4ClKjvjNQUUUUaFFFFAVlvLXZ/MYstb6OdST1AnR/WzfirUqhuVexvnUDIPbXpRn7Q4dxGnj2UZzm4+fsVyVdXZGzFHE5DgdG4QSJfWx9k1Pxc5EHlgAOdsMzxtqkiyxKCCOGqjXeNe0GxbF2mqKYZ1OUEjd0ltcFWHVvHZSmKMSKyw651RSbHRUBUWvxKm1Vw2jcAgzaDKLk2ve1ze1+yq/KhZi31iT561YZOgjHiRYd50HxvUfZRrcWA8gKISxsKrGNBm6Avx3M51/GK72ljhHHCq4psMxXdPHnw0l9dCykKfFa7xkebKOO8jjrYAeSimWN2ozMY4sXh2YDKcPi1yWPUr3U28eNFnbiKLEEGVY9kHXWe4YW/E+UHx8Kby7UY9GTatv7PBR206s0CEeb17JsqTVjsnDA/8Xnfob9YVRe3jTSXaboLNi8Fhbb1w8ayt3X6bA0bexbNikOePA43FtxfEMIx3m5kNvKl5JXhBBOzMEOq4nlH4WJ1/BUZNPHLox2jjexiY4j3FjoPw0vHg5UGZMHhcMvFp3zMPHor50Cj7SSSwbFY/FAj2IEMEP8A9Y/SaSjwfNi6bPghHCTFzFtOvTIPWkJ8eBpJtEm/uYVMp7s0YsfFqaosLG8eDxGIY+/MwS/gc1/MVBISbYPsnHKmnsYKEBvCRFJP56QXDiZgy4TFYlvrYmTKfyksTTuLDY2wCphcKDusoLW6vpSR5VJR8jMTNrPNiZQd69KKMjsz5Ut3NVNohjLFoXwODHUoV5APuuSfJaaTYuGQWefGYsH3Y1ZYu7KcoHgDV7wPIaGM6RxL2m8jeIAt5PXvKzZ7QYN5IGPOJlNljSxGZQ1gwZhYG+jcKaTamYDByn/dtnxx/blYyED8AFvG9Lyc7myz7QjiJIHN4fKrC/AmEFvzVH4GHGYh153nshYZnkzFUW+pCHU2HACtT5I8idkGQ6zzSnX6cmMN91VChgPqm+6os5VqDAHDxIqEvnZrAFnd2OpJIBzHuJNSmA5O4yWxXDyAHjJaId5DkN5CtW2TsSHD35pbE7ySzG2+wzHQdgqRos8f9Zxgvk+mP9bLGnYgaQ+bZbeRqewPITDJbOZJT9pso8o8unYb1aaKNzCQ3weBjiFo0RB9lQL99t9OKKKNCiiigKKKKAooooCiiigqXKzkpzxM0NhJ7y7g9uIPBvj8acsRQkOMpXeG0I771r1Z18oHIySeU4iBc7uFVluBuAW/SIFrceyjlnh+4pO1dqiRskXStxG650vfuPrUxyNW7TQvcqyIfvBgVY+ObdwCCpzk58lqRrJ86k5xmyhebLKIwL5tT7V7jeNMvaahdvYPE7NSzCSSMFlTERhQET2hzwN+bIuVzWIso3EgVWPSwy23s+SLERxiTWUNlYZVKldLWJ4dHXtFQG04caotisLh8bGNzLZJLcOmvRv4E0jiNoMziSUsVDDPmYuUR+jmBY6AMCrAC11A468Y9psPJdJGUHcymwNt97b/APseNEl0jGhwI0GAx2feEZrIPxW3fhp9goMSdcPgIIR9Z80jDtJWw8xTTafLLFBcqzBRxyJGpPaSFvfutTTY2y5cW6yYuWQx5hlEjszSHgBmNwO3/vRvvtYoNk42bQ4w2BsVwqag9ROHUnzqRwnyfR3zSI0j8WmkHS8izeaVbtmMI8NEosFVmS3ADOwXTsuKfVdM7QeC5Mxx7ubUdSJc/nJA80p/DsyJeDNbiWK371iyKfEGpBIGO5TSy7PY77LRNmcACXyKsd9+RVS/eVAJrpm66d/Nox7T37v9L0jNtTDx/V8Tc+Wp9KITRSdwJr3H4U83YjVlfz0t+1R2M5aKukaPIbGwRd9rcToN/Gm+ytvyTylJUCdEsBcsbDLv0AG/0oK7gcVLIzKInQg21Fr9dr66W41Ix8n5WkVhMRZgSqpmJ7A1xbvtparOI1BLZVud5sNe+lSSdPIfyFNCb2FtV1CxzHNqFDEgvc6AMBv79/fVkqn4DZ0pdCEYAOpJbo6BgTv1O6rhUrvhbrkUUUVGxRRRQFFFFAUUUUBRRRQFFFFAUUUUBXjKCCCLg7xwNe0UFY2ryCwU5LGIoSHBMbFM2cANdfZO4HdvAPCqnyk5A4aJIojLMVIygsy70AAJIUcCBfTQVqdVbl9s6SWFWjGbmyxKjeQQNQONrbqMZYzTO8dyRweGCu0BsDbN7QTtZnPHrJoHJ4SCLERO2USLdZBYkBgCFtp5XBqV5O7fIIie5BNlO8jqHaKm5HBN7E9+vpWnE2fBWiyMbXu1+q5zKT4AGvZuUEEQJuug1tru36j+ddYvBPifogdXIvrbQHMbkdgqf2NyOw8SjPGsj8SbsB2AH96bWY2qavK55WywwyPr7VrDjutcn0308jwG0Jt0fNjrchfQkn0rRoYVQWVQo6gAB6UpU23PGoMXISZ/6/E27EBPq38ql8FyEwie0rSn7bG3kLCrPRUbmEiF/wDC2GzZhHYWtlBITvsKSxHJOAyCVBzb5cpy7ium8Hjpv+NT9FF9Yi4NgQrvBbvP/wCbU/hw6p7KqvcAPhStFCSQUUUUUUUUUBRRRQFFFFAUUUUBRRRQFFFFAUUUUBRRRQFFFFBVNt8jUlmSaEiNg4Zxbova+otuPxp3BybHvv4KP3N/hRRTbPrEnhNlxxm6r0uskk/yHhT2iijQooooCiiigKKKKAooooCiiigKKKKAooooCiiig//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pic>
        <p:nvPicPr>
          <p:cNvPr id="11270" name="Picture 6" descr="https://encrypted-tbn1.gstatic.com/images?q=tbn:ANd9GcTa8oxnXQuFTASQNCEEkiK-iGq-2rH2L33j3e2PzJjf24s0GfnT"/>
          <p:cNvPicPr>
            <a:picLocks noChangeAspect="1" noChangeArrowheads="1"/>
          </p:cNvPicPr>
          <p:nvPr/>
        </p:nvPicPr>
        <p:blipFill>
          <a:blip r:embed="rId2" cstate="print"/>
          <a:srcRect/>
          <a:stretch>
            <a:fillRect/>
          </a:stretch>
        </p:blipFill>
        <p:spPr bwMode="auto">
          <a:xfrm>
            <a:off x="6477000" y="2438400"/>
            <a:ext cx="2457450" cy="1866901"/>
          </a:xfrm>
          <a:prstGeom prst="rect">
            <a:avLst/>
          </a:prstGeom>
          <a:noFill/>
        </p:spPr>
      </p:pic>
      <p:sp>
        <p:nvSpPr>
          <p:cNvPr id="7" name="TextBox 6"/>
          <p:cNvSpPr txBox="1"/>
          <p:nvPr/>
        </p:nvSpPr>
        <p:spPr>
          <a:xfrm>
            <a:off x="7239000" y="4343400"/>
            <a:ext cx="1676400" cy="381000"/>
          </a:xfrm>
          <a:prstGeom prst="rect">
            <a:avLst/>
          </a:prstGeom>
          <a:noFill/>
        </p:spPr>
        <p:txBody>
          <a:bodyPr wrap="square" rtlCol="0">
            <a:spAutoFit/>
          </a:bodyPr>
          <a:lstStyle/>
          <a:p>
            <a:r>
              <a:rPr lang="en-IN" dirty="0" smtClean="0"/>
              <a:t>Electric Motor</a:t>
            </a:r>
            <a:endParaRPr lang="en-IN"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Magnetic Force</a:t>
            </a:r>
            <a:endParaRPr lang="en-IN" dirty="0"/>
          </a:p>
        </p:txBody>
      </p:sp>
      <p:sp>
        <p:nvSpPr>
          <p:cNvPr id="28674" name="AutoShape 2" descr="data:image/jpeg;base64,/9j/4AAQSkZJRgABAQAAAQABAAD/2wCEAAkGBxIHEBISBxQSFRETFBASFRYSFhYUGhQXFBYXFhUXFRcYKCggGB0lGxQWITEiJSktNC4uFx8zODMsNygtLisBCgoKDg0OGhAQGjIkICQvLTAtLzQsLywsLC0sLC8vLyw3LC0sLDQsNywsKywsLCw0LCwvLCwsLCwsLCw3LCw1LP/AABEIAJ0BQgMBEQACEQEDEQH/xAAbAAEAAwEBAQEAAAAAAAAAAAAABAUGAwcCAf/EAD4QAAIBAwICCAMGBAMJAAAAAAABAgMEEQUhEjEGIkFRYXGBkTKhwQcTM1JiklNysdEjQsIUFTRDgoOy8PH/xAAbAQEAAgMBAQAAAAAAAAAAAAAAAwQBAgUGB//EADERAQACAQMBBAoCAwADAAAAAAABAgMEESExBRJRYSIyQXGRocHR4fATsUKB8SMkM//aAAwDAQACEQMRAD8A9xAAAAAAAAAAAAAAAAAAAAAAAAAAAAAAAAAAAAAAAAAAAAAAAAAAAcLu7jZx4qz8l2vwQGdqa3VlPiptKPZHGV6gT7bpBGW1zFx8Y7r25/1AtaFzC4WaEk/L6rsA6gAAAAAAAAAAAAAAAAAAAAAAAAAAAAAAAAAAAAAAAAAhalqMbFb7zfKP1fcgMtdXMrqXFWeX8l4IDklnkBKqafOlHircMds4lJKT8kBx+7nS62JxXZLDXzAnW2t1aP4mJr9XP3X1AtrbW6Vb8TMH+rl7gWUJKazBprvW4H6AAAAAAAAAAAAAAAAAAAAAAAAAAAAAAAAAAAAAAYbpY5W103B/HGEv9P8ApAr6V/8AxV6r+wFppN/ChUU8KWE9u1Z7UBZUbinKbdpHNR5fHXksR8gPupfu2jNV6iqzmsKMd4x8c/QCjAAVt90glp7cdPk+Pta5R81ybK+XP3eK9XY0HZc5dsmXivh7Z+0JWmfaBUpYWpU4zX5odWXqns/kR11M/wCULmfsSlucVtvKeY/fi1ul9JbXU8K3qJSf+SfVl6J8/TJYrlrbpLj59Bnw82rx4xzC3JFMAAAAAAAAAAAAAAAAAAAAAAAAAAAAAAAAAABkenVLDoz71OPthr+rAyoADvTu5Q5vK8QJdK+jL49vmgJKmmsprHeGYiZnaGf1XWvvMws3tycu/wDl7l4lPLn34q9FoOyortkzRz7I8Pf9lIVXdALyw0m11KnFUrqMK7W8K0eGLfdGX/3yRNWlbR15UMupz4bzM496+Mcz8P33pyep9GvzSpL/ALtPH9Yr2Nv/AC4/cg/9HWeVvhP5+a40z7QadTC1Om4P81PrR82ua9MkldTH+UKWfsS8c4rb+U8T+/Bq7DUqOorNlUhNfpe681zXqWK2i3SXIy4MmKdr1mEs2QgAAAAAAAAAAAAAAAAAAAAAAAAAAAAAABQ9M6DrW6cE24Ti9lnZpp/1AwoAAAAi6mm6NTgbW2dvDf6EWaN6Svdm27uqpv47fHhm6d218e/yObu9tNUmFxGfbjzM7tJrLSdHdfp6WuG7t6dSLbfHhce/Z1tmvDYmx5IrxMOdrNFfPPepkmPL2fL8tBLUoahvotzRpS/h3FGnD0U8Y9sk3fi3qzt74c2NPbFxnxzaPGtpn5b/AGZu56UXklKnKt1d4vgjTSxy6sorOPFEE5r9N3Tp2dpomLxTnzmfrKkIl9+xqug+Km3GS5OLaa8mtzO+x3e/xMbvRvs61qrqkK0L6bm6bpuLljPDJSWG+b3j295c02SbRMS8121o8eC1LY4233398f8AWxLLiAAAAAAAAAAAAAAAAAAAAAAAAAAAAAAABXX2h0L7erBKX5odV/Ln6gZ6+6ITp72U1Jd0uq/fk/kBQXVnUs3i6hKL8Vs/J8mBwA+akPvItPtTXuYmN42b479y8W8J3YvlzOQ+h9egB9wqun8LDExEpELz+IvYzu1mngkQqKp8DMtZiYfs58PMTLNazLhKXFzNU8RENh9l9x93d1IPlOk36wlFr5SkWdLPp7OJ29j309beE/3H/HqJfeRAAAAAAAAAAAAAAAAAAAAAAAAAAAAAAAAAA+akFUWKiTT5prKYFLfdF6Fzl0c05fp5ftf0wBnr7ovXtt6SVSP6ef7X9MgebalRdvWqQqJpqUtmsPd5W3qcrJG15h73RX/k09LeUI5osgAABKpS4ksmG8dH0GV30KuP9mv7d9kpOD/64tL5tEuCdskOf2pTv6S8eEb/AAl7OdR4UAAAAAAAAAAAAAAAAAAAAAAAAAAAAAAAAAAAAAQ9S0qhqkeHUKUKiXLiim1/K+a9DW1K26wmw6jLhnfHaYYzV/szpVcvSKkqb7IVMzj+74l65K19LH+Muzg7dvHGWu/nHE/b+mK1bopeaTl3NJuC/wA9L/Ej8t16pFa2G9esO1g7R0+b1bc+E8T+/wC1IRrz9DDvbvYNodopyaUctvZJbtt8kkYZmduZeidDuhTt3G41hddYlCn+V81Kfj4dnb4XcOn29KzzHafa8XicWHp7Z8fKPu3pcedAAAAAAAAAAAAAAAAAAAAAAAAAAAAAAAAAAAAAAAAApNX6KWer73VKKn+en1Jerj8XrkivhpbrC7p+0dRg4rbjwnmPx/pitX+zOrRy9JqKovy1MRl+5dV+yK1tLMerLt4O3aW4y12845j4df7ZiGg3VGqqNWhVVSW0Vw7Pyl8LXjnYgnHffbZ1qa3TzSckXjaPP6dfk9O6J9EIaMlUu8TuO/8Ay0/CHj+r+hdw4IpzPV5jtHtW+o9CnFPnPv8Asl9JtBepR47CcqdeK2cZSip+EsfJm2XH3uYnaUOh1sYZ7uSsWrPlvt7vsqLe11DRMT611B4bUqtTjjty4XJp+iZHEZKc9V2+TRan0f8A5z7o2n/e32XVh0lpXO1xGdKfJqazh+a+qRLXLE9eFDN2fkpzWYtHkuadRVFmm014bku6jNZidpfQYAAAAAAq9Z1+ho3Cr2XWlyjFcTx+ZpckR3yVp1W9Nos2o3mkcQkafqtDUlmxqQn4J7rzi916o2retuko82my4Z2yVmP3xTDZAAAAAAAAAAAAAAAAAAAAAAAAAAAAAAAAAAAA4XFpC4/Gim+/t9zE1ieqSmW9PVkt7WND8MREQXyTbq7t45mUbirqDeOJZ8djG8N/47bb7OxloAAMt0q6XR0vNKxxOvyfbGn/ADd8vD38YMuaK8R1dbQdmWzbXycV+c/vi80uK8rqbncScpyeW3u2UZmZneXqKUrSsVrG0Q/bSlOtUjG0z95JpR4Xh5fLD7BETM8MZLVrSZv09rVR13Uej2FqUXKGy/xVlelSPb5tlj+TJj9ZyZ0ei1XOKdp8vtP4aDTOnVtd4V3xUZfq60f3L6pE1dRWevDnZ+x89OaelHz+DS0K0biKlQlGUXycWmn6omiYno5dqWpO1o2l0MtQAAAAAAAAAAAAAAAAAAAAAAAAAAAAAAAAAAEO802ndr/EWH3x2ZrNIlPj1GTH0lT19Nu9N62lV4yiv+XXTax3Jxy/bBFNL19WV2mo02bjNTafGPz+UKn00lQqRjqlCdOPwykk2k87SjlLMX2rsx2msaiYn0oWLdkVtSZw3iZ9n2/fk+unuvz0+2pS02S4K0nF1IvLS4crgfjvv4Gc+SYrHd9qPsrR1yZrVyxzX2fd5nCqqnwvf5lF6nbZ9rxDDZ6b0ZsdQjm1uKlSeN4LghJ+UZ8vf1LVcWO0cS4mbtDV4renjiI8eZj4wlR1aPR7qXUdQceXDX+6lBruUt/kzbv/AMfE7oZ006v0qTTfxjeJ+H4ZzpFqNrqGHplu6Us5lLKSa7uCO3PfPgQZLUt6sbOno8GfFvGW/ej2f9lWWd7UsZcVnOUJd8XjPmuT9TSLTXotZMVMsbXjdqtL6fVqOI38I1VyzHqS9uT+RPXU29vLk5+xsVucdu77+Y/Hzbix1eleJNNwk18NTCa8O75lyJ3h5u9e7aY33846J5lqAAAAAAAAAAAAAAAAAAAAAAAAAAAAAAAAAAAAZD7TrRVdPbgvwqlOpt4twf8A5lfUx6Dr9i5JjVbT7YmPr9HkBz3r3WncSh258zO7E1hJp3ieOLKfeZ3aTRbT1y4uKTpVK050njKk+Lk8pcT3xlLbJv8AyWmNt1WNJhrk/kikRKCaLD7o0pVpKNJNt8kjMRMztDTJkrjrNrztENPpekxs+tVxKp39kfL+5exYYpzPV5bXdpW1HoU4r/fv+yyJ3LSba/qWv4Unjue69mBb2vSBPa6jjxjv8mBa293C5/Akn4dvtzA7gAAAAAAAAAAAAAAAAAAAAAAAAAAAAAAAABU9K7b/AGyxuYLm6U2vOK4l80iPLG9Jhb0OT+PU0t5w8GW5y3vH6GAD9jJx+EDtC7cfi3M7te5DcaTGlbRX3fxNLMpdvr2I6ePHFY4eH1uryZ7z3+IjpHgsyRTS9Mtld1FGq8Ld+eOxAWdahwKSrqlRpcuSlOS8HvuBxhaULiE5UlUioL45NYb7sf8AvMCoTxuuYFhbazVofE+Jd0t/nzAudP1iF5JQacZvOFzTxu8MCyAAAAAAAAAAAAAAAAAAAAAAAAAAAAAAAPmcFUTUuTTT8mGYnad4eZ6r9mM6W+j1VNLlCt1Zfvjs/ZFK2lmPVl6bB29W3Gau3nHT4fmWM1TSK+kvGo0pw3wm11X5SWz9ytalq9YdnBqcWeN8don+/ghGqYAAa3Tan3lGD/Sl7bfQ6mKd6RLwmvp3NTkr5/3z9UynVlT+BtEiol0r/wDir1X9gJ9nfKMuKk4t8sSWfkwO9zeTuvxnsuSWyXogI4HOpU4eXMDro9X7u4pN/mS/d1fqBuwAAAAAAAAAAAAAAAAAAAAAAAAAAAAAAAAA+ZwVRNVEmns090/NBmJmJ3hmNX6BWeoZdGLoz76Wy9YfD7YILaelvJ08HbGpxcTPejz+/VidX+zy7ssuz4a8P0dWfrCW3s2Vr6a8dOXbwdtafJxf0Z+MfH8MpcUJ2snG5jKElzjNOL9mQTEx1dWl63jvVneGg0CfHRx+WUl77/Uv6ad6PJdt07up38Yifp9FkWHIAAHaldSp8nleO4Eund/erZYYH4B9Qn92012NP23A9FjLiSa7UmB+gAAAAAAAAAAAAAAAAAAAAAAAAAAAAAAAAAAARb/TqOox4b+nCpHunFPHlnl6GtqxbrCXFmyYp3x2mPczs+gtGhxf7slKnxPPDJucc+DfWXuzFMcU6JdTq8mp7s5Ose1TX2g3FlvODlH80OsvbmvVG6qrAAADtavd+QEoD7pUpVpKNJNyeySA31lCVKnCNX4lGKeO9IDuAAAAAAAAAAAAAAAAAAAAAAAAAAAAAAAAAAAAAAAIN9pFG+/4iCz+ZdV+65+oGevuh8o5djPP6Z7P9y2+QGfvLCrZPF1CUfFrZ+UlswOVB4kgLSys530uGgsvtfYl3tgbLS9Lhp0epvN85Pm/BdyAnAAAAAAAAAAAAAAAAAAAAAAAAAAAAAAAAAAAAAAAAAAAfkoqSxLdPvAqLzo3QuXmEXCXPMNl7cgLGztIWUVG3WF82+9vtA7gAAAAAAAAAAAAAAAAAAAAAAAAAAAAAAAAAAAAAAAAAAAAAAAAAAAAD//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sp>
        <p:nvSpPr>
          <p:cNvPr id="28676" name="AutoShape 4" descr="data:image/jpeg;base64,/9j/4AAQSkZJRgABAQAAAQABAAD/2wCEAAkGBxIHEBISBxQSFRETFBASFRYSFhYUGhQXFBYXFhUXFRcYKCggGB0lGxQWITEiJSktNC4uFx8zODMsNygtLisBCgoKDg0OGhAQGjIkICQvLTAtLzQsLywsLC0sLC8vLyw3LC0sLDQsNywsKywsLCw0LCwvLCwsLCwsLCw3LCw1LP/AABEIAJ0BQgMBEQACEQEDEQH/xAAbAAEAAwEBAQEAAAAAAAAAAAAABAUGAwcCAf/EAD4QAAIBAwICCAMGBAMJAAAAAAABAgMEEQUhEjEGIkFRYXGBkTKhwQcTM1JiklNysdEjQsIUFTRDgoOy8PH/xAAbAQEAAgMBAQAAAAAAAAAAAAAAAwQBAgUGB//EADERAQACAQMBBAoCAwADAAAAAAABAgMEESExBRJRYSIyQXGRocHR4fATsUKB8SMkM//aAAwDAQACEQMRAD8A9xAAAAAAAAAAAAAAAAAAAAAAAAAAAAAAAAAAAAAAAAAAAAAAAAAAAcLu7jZx4qz8l2vwQGdqa3VlPiptKPZHGV6gT7bpBGW1zFx8Y7r25/1AtaFzC4WaEk/L6rsA6gAAAAAAAAAAAAAAAAAAAAAAAAAAAAAAAAAAAAAAAAAhalqMbFb7zfKP1fcgMtdXMrqXFWeX8l4IDklnkBKqafOlHircMds4lJKT8kBx+7nS62JxXZLDXzAnW2t1aP4mJr9XP3X1AtrbW6Vb8TMH+rl7gWUJKazBprvW4H6AAAAAAAAAAAAAAAAAAAAAAAAAAAAAAAAAAAAAAYbpY5W103B/HGEv9P8ApAr6V/8AxV6r+wFppN/ChUU8KWE9u1Z7UBZUbinKbdpHNR5fHXksR8gPupfu2jNV6iqzmsKMd4x8c/QCjAAVt90glp7cdPk+Pta5R81ybK+XP3eK9XY0HZc5dsmXivh7Z+0JWmfaBUpYWpU4zX5odWXqns/kR11M/wCULmfsSlucVtvKeY/fi1ul9JbXU8K3qJSf+SfVl6J8/TJYrlrbpLj59Bnw82rx4xzC3JFMAAAAAAAAAAAAAAAAAAAAAAAAAAAAAAAAAABkenVLDoz71OPthr+rAyoADvTu5Q5vK8QJdK+jL49vmgJKmmsprHeGYiZnaGf1XWvvMws3tycu/wDl7l4lPLn34q9FoOyortkzRz7I8Pf9lIVXdALyw0m11KnFUrqMK7W8K0eGLfdGX/3yRNWlbR15UMupz4bzM496+Mcz8P33pyep9GvzSpL/ALtPH9Yr2Nv/AC4/cg/9HWeVvhP5+a40z7QadTC1Om4P81PrR82ua9MkldTH+UKWfsS8c4rb+U8T+/Bq7DUqOorNlUhNfpe681zXqWK2i3SXIy4MmKdr1mEs2QgAAAAAAAAAAAAAAAAAAAAAAAAAAAAAABQ9M6DrW6cE24Ti9lnZpp/1AwoAAAAi6mm6NTgbW2dvDf6EWaN6Svdm27uqpv47fHhm6d218e/yObu9tNUmFxGfbjzM7tJrLSdHdfp6WuG7t6dSLbfHhce/Z1tmvDYmx5IrxMOdrNFfPPepkmPL2fL8tBLUoahvotzRpS/h3FGnD0U8Y9sk3fi3qzt74c2NPbFxnxzaPGtpn5b/AGZu56UXklKnKt1d4vgjTSxy6sorOPFEE5r9N3Tp2dpomLxTnzmfrKkIl9+xqug+Km3GS5OLaa8mtzO+x3e/xMbvRvs61qrqkK0L6bm6bpuLljPDJSWG+b3j295c02SbRMS8121o8eC1LY4233398f8AWxLLiAAAAAAAAAAAAAAAAAAAAAAAAAAAAAAABXX2h0L7erBKX5odV/Ln6gZ6+6ITp72U1Jd0uq/fk/kBQXVnUs3i6hKL8Vs/J8mBwA+akPvItPtTXuYmN42b479y8W8J3YvlzOQ+h9egB9wqun8LDExEpELz+IvYzu1mngkQqKp8DMtZiYfs58PMTLNazLhKXFzNU8RENh9l9x93d1IPlOk36wlFr5SkWdLPp7OJ29j309beE/3H/HqJfeRAAAAAAAAAAAAAAAAAAAAAAAAAAAAAAAAAA+akFUWKiTT5prKYFLfdF6Fzl0c05fp5ftf0wBnr7ovXtt6SVSP6ef7X9MgebalRdvWqQqJpqUtmsPd5W3qcrJG15h73RX/k09LeUI5osgAABKpS4ksmG8dH0GV30KuP9mv7d9kpOD/64tL5tEuCdskOf2pTv6S8eEb/AAl7OdR4UAAAAAAAAAAAAAAAAAAAAAAAAAAAAAAAAAAAAAQ9S0qhqkeHUKUKiXLiim1/K+a9DW1K26wmw6jLhnfHaYYzV/szpVcvSKkqb7IVMzj+74l65K19LH+Muzg7dvHGWu/nHE/b+mK1bopeaTl3NJuC/wA9L/Ej8t16pFa2G9esO1g7R0+b1bc+E8T+/wC1IRrz9DDvbvYNodopyaUctvZJbtt8kkYZmduZeidDuhTt3G41hddYlCn+V81Kfj4dnb4XcOn29KzzHafa8XicWHp7Z8fKPu3pcedAAAAAAAAAAAAAAAAAAAAAAAAAAAAAAAAAAAAAAAAApNX6KWer73VKKn+en1Jerj8XrkivhpbrC7p+0dRg4rbjwnmPx/pitX+zOrRy9JqKovy1MRl+5dV+yK1tLMerLt4O3aW4y12845j4df7ZiGg3VGqqNWhVVSW0Vw7Pyl8LXjnYgnHffbZ1qa3TzSckXjaPP6dfk9O6J9EIaMlUu8TuO/8Ay0/CHj+r+hdw4IpzPV5jtHtW+o9CnFPnPv8Asl9JtBepR47CcqdeK2cZSip+EsfJm2XH3uYnaUOh1sYZ7uSsWrPlvt7vsqLe11DRMT611B4bUqtTjjty4XJp+iZHEZKc9V2+TRan0f8A5z7o2n/e32XVh0lpXO1xGdKfJqazh+a+qRLXLE9eFDN2fkpzWYtHkuadRVFmm014bku6jNZidpfQYAAAAAAq9Z1+ho3Cr2XWlyjFcTx+ZpckR3yVp1W9Nos2o3mkcQkafqtDUlmxqQn4J7rzi916o2retuko82my4Z2yVmP3xTDZAAAAAAAAAAAAAAAAAAAAAAAAAAAAAAAAAAAA4XFpC4/Gim+/t9zE1ieqSmW9PVkt7WND8MREQXyTbq7t45mUbirqDeOJZ8djG8N/47bb7OxloAAMt0q6XR0vNKxxOvyfbGn/ADd8vD38YMuaK8R1dbQdmWzbXycV+c/vi80uK8rqbncScpyeW3u2UZmZneXqKUrSsVrG0Q/bSlOtUjG0z95JpR4Xh5fLD7BETM8MZLVrSZv09rVR13Uej2FqUXKGy/xVlelSPb5tlj+TJj9ZyZ0ei1XOKdp8vtP4aDTOnVtd4V3xUZfq60f3L6pE1dRWevDnZ+x89OaelHz+DS0K0biKlQlGUXycWmn6omiYno5dqWpO1o2l0MtQAAAAAAAAAAAAAAAAAAAAAAAAAAAAAAAAAAEO802ndr/EWH3x2ZrNIlPj1GTH0lT19Nu9N62lV4yiv+XXTax3Jxy/bBFNL19WV2mo02bjNTafGPz+UKn00lQqRjqlCdOPwykk2k87SjlLMX2rsx2msaiYn0oWLdkVtSZw3iZ9n2/fk+unuvz0+2pS02S4K0nF1IvLS4crgfjvv4Gc+SYrHd9qPsrR1yZrVyxzX2fd5nCqqnwvf5lF6nbZ9rxDDZ6b0ZsdQjm1uKlSeN4LghJ+UZ8vf1LVcWO0cS4mbtDV4renjiI8eZj4wlR1aPR7qXUdQceXDX+6lBruUt/kzbv/AMfE7oZ006v0qTTfxjeJ+H4ZzpFqNrqGHplu6Us5lLKSa7uCO3PfPgQZLUt6sbOno8GfFvGW/ej2f9lWWd7UsZcVnOUJd8XjPmuT9TSLTXotZMVMsbXjdqtL6fVqOI38I1VyzHqS9uT+RPXU29vLk5+xsVucdu77+Y/Hzbix1eleJNNwk18NTCa8O75lyJ3h5u9e7aY33846J5lqAAAAAAAAAAAAAAAAAAAAAAAAAAAAAAAAAAAAZD7TrRVdPbgvwqlOpt4twf8A5lfUx6Dr9i5JjVbT7YmPr9HkBz3r3WncSh258zO7E1hJp3ieOLKfeZ3aTRbT1y4uKTpVK050njKk+Lk8pcT3xlLbJv8AyWmNt1WNJhrk/kikRKCaLD7o0pVpKNJNt8kjMRMztDTJkrjrNrztENPpekxs+tVxKp39kfL+5exYYpzPV5bXdpW1HoU4r/fv+yyJ3LSba/qWv4Unjue69mBb2vSBPa6jjxjv8mBa293C5/Akn4dvtzA7gAAAAAAAAAAAAAAAAAAAAAAAAAAAAAAAABU9K7b/AGyxuYLm6U2vOK4l80iPLG9Jhb0OT+PU0t5w8GW5y3vH6GAD9jJx+EDtC7cfi3M7te5DcaTGlbRX3fxNLMpdvr2I6ePHFY4eH1uryZ7z3+IjpHgsyRTS9Mtld1FGq8Ld+eOxAWdahwKSrqlRpcuSlOS8HvuBxhaULiE5UlUioL45NYb7sf8AvMCoTxuuYFhbazVofE+Jd0t/nzAudP1iF5JQacZvOFzTxu8MCyAAAAAAAAAAAAAAAAAAAAAAAAAAAAAAAPmcFUTUuTTT8mGYnad4eZ6r9mM6W+j1VNLlCt1Zfvjs/ZFK2lmPVl6bB29W3Gau3nHT4fmWM1TSK+kvGo0pw3wm11X5SWz9ytalq9YdnBqcWeN8don+/ghGqYAAa3Tan3lGD/Sl7bfQ6mKd6RLwmvp3NTkr5/3z9UynVlT+BtEiol0r/wDir1X9gJ9nfKMuKk4t8sSWfkwO9zeTuvxnsuSWyXogI4HOpU4eXMDro9X7u4pN/mS/d1fqBuwAAAAAAAAAAAAAAAAAAAAAAAAAAAAAAAAA+ZwVRNVEmns090/NBmJmJ3hmNX6BWeoZdGLoz76Wy9YfD7YILaelvJ08HbGpxcTPejz+/VidX+zy7ssuz4a8P0dWfrCW3s2Vr6a8dOXbwdtafJxf0Z+MfH8MpcUJ2snG5jKElzjNOL9mQTEx1dWl63jvVneGg0CfHRx+WUl77/Uv6ad6PJdt07up38Yifp9FkWHIAAHaldSp8nleO4Eund/erZYYH4B9Qn92012NP23A9FjLiSa7UmB+gAAAAAAAAAAAAAAAAAAAAAAAAAAAAAAAAAAARb/TqOox4b+nCpHunFPHlnl6GtqxbrCXFmyYp3x2mPczs+gtGhxf7slKnxPPDJucc+DfWXuzFMcU6JdTq8mp7s5Ose1TX2g3FlvODlH80OsvbmvVG6qrAAADtavd+QEoD7pUpVpKNJNyeySA31lCVKnCNX4lGKeO9IDuAAAAAAAAAAAAAAAAAAAAAAAAAAAAAAAAAAAAAAAIN9pFG+/4iCz+ZdV+65+oGevuh8o5djPP6Z7P9y2+QGfvLCrZPF1CUfFrZ+UlswOVB4kgLSys530uGgsvtfYl3tgbLS9Lhp0epvN85Pm/BdyAnAAAAAAAAAAAAAAAAAAAAAAAAAAAAAAAAAAAAAAAAAAAfkoqSxLdPvAqLzo3QuXmEXCXPMNl7cgLGztIWUVG3WF82+9vtA7gAAAAAAAAAAAAAAAAAAAAAAAAAAAAAAAAAAAAAAAAAAAAAAAAAAAAD//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sp>
        <p:nvSpPr>
          <p:cNvPr id="28678" name="AutoShape 6" descr="data:image/jpeg;base64,/9j/4AAQSkZJRgABAQAAAQABAAD/2wCEAAkGBxIHEBISBxQSFRETFBASFRYSFhYUGhQXFBYXFhUXFRcYKCggGB0lGxQWITEiJSktNC4uFx8zODMsNygtLisBCgoKDg0OGhAQGjIkICQvLTAtLzQsLywsLC0sLC8vLyw3LC0sLDQsNywsKywsLCw0LCwvLCwsLCwsLCw3LCw1LP/AABEIAJ0BQgMBEQACEQEDEQH/xAAbAAEAAwEBAQEAAAAAAAAAAAAABAUGAwcCAf/EAD4QAAIBAwICCAMGBAMJAAAAAAABAgMEEQUhEjEGIkFRYXGBkTKhwQcTM1JiklNysdEjQsIUFTRDgoOy8PH/xAAbAQEAAgMBAQAAAAAAAAAAAAAAAwQBAgUGB//EADERAQACAQMBBAoCAwADAAAAAAABAgMEESExBRJRYSIyQXGRocHR4fATsUKB8SMkM//aAAwDAQACEQMRAD8A9xAAAAAAAAAAAAAAAAAAAAAAAAAAAAAAAAAAAAAAAAAAAAAAAAAAAcLu7jZx4qz8l2vwQGdqa3VlPiptKPZHGV6gT7bpBGW1zFx8Y7r25/1AtaFzC4WaEk/L6rsA6gAAAAAAAAAAAAAAAAAAAAAAAAAAAAAAAAAAAAAAAAAhalqMbFb7zfKP1fcgMtdXMrqXFWeX8l4IDklnkBKqafOlHircMds4lJKT8kBx+7nS62JxXZLDXzAnW2t1aP4mJr9XP3X1AtrbW6Vb8TMH+rl7gWUJKazBprvW4H6AAAAAAAAAAAAAAAAAAAAAAAAAAAAAAAAAAAAAAYbpY5W103B/HGEv9P8ApAr6V/8AxV6r+wFppN/ChUU8KWE9u1Z7UBZUbinKbdpHNR5fHXksR8gPupfu2jNV6iqzmsKMd4x8c/QCjAAVt90glp7cdPk+Pta5R81ybK+XP3eK9XY0HZc5dsmXivh7Z+0JWmfaBUpYWpU4zX5odWXqns/kR11M/wCULmfsSlucVtvKeY/fi1ul9JbXU8K3qJSf+SfVl6J8/TJYrlrbpLj59Bnw82rx4xzC3JFMAAAAAAAAAAAAAAAAAAAAAAAAAAAAAAAAAABkenVLDoz71OPthr+rAyoADvTu5Q5vK8QJdK+jL49vmgJKmmsprHeGYiZnaGf1XWvvMws3tycu/wDl7l4lPLn34q9FoOyortkzRz7I8Pf9lIVXdALyw0m11KnFUrqMK7W8K0eGLfdGX/3yRNWlbR15UMupz4bzM496+Mcz8P33pyep9GvzSpL/ALtPH9Yr2Nv/AC4/cg/9HWeVvhP5+a40z7QadTC1Om4P81PrR82ua9MkldTH+UKWfsS8c4rb+U8T+/Bq7DUqOorNlUhNfpe681zXqWK2i3SXIy4MmKdr1mEs2QgAAAAAAAAAAAAAAAAAAAAAAAAAAAAAABQ9M6DrW6cE24Ti9lnZpp/1AwoAAAAi6mm6NTgbW2dvDf6EWaN6Svdm27uqpv47fHhm6d218e/yObu9tNUmFxGfbjzM7tJrLSdHdfp6WuG7t6dSLbfHhce/Z1tmvDYmx5IrxMOdrNFfPPepkmPL2fL8tBLUoahvotzRpS/h3FGnD0U8Y9sk3fi3qzt74c2NPbFxnxzaPGtpn5b/AGZu56UXklKnKt1d4vgjTSxy6sorOPFEE5r9N3Tp2dpomLxTnzmfrKkIl9+xqug+Km3GS5OLaa8mtzO+x3e/xMbvRvs61qrqkK0L6bm6bpuLljPDJSWG+b3j295c02SbRMS8121o8eC1LY4233398f8AWxLLiAAAAAAAAAAAAAAAAAAAAAAAAAAAAAAABXX2h0L7erBKX5odV/Ln6gZ6+6ITp72U1Jd0uq/fk/kBQXVnUs3i6hKL8Vs/J8mBwA+akPvItPtTXuYmN42b479y8W8J3YvlzOQ+h9egB9wqun8LDExEpELz+IvYzu1mngkQqKp8DMtZiYfs58PMTLNazLhKXFzNU8RENh9l9x93d1IPlOk36wlFr5SkWdLPp7OJ29j309beE/3H/HqJfeRAAAAAAAAAAAAAAAAAAAAAAAAAAAAAAAAAA+akFUWKiTT5prKYFLfdF6Fzl0c05fp5ftf0wBnr7ovXtt6SVSP6ef7X9MgebalRdvWqQqJpqUtmsPd5W3qcrJG15h73RX/k09LeUI5osgAABKpS4ksmG8dH0GV30KuP9mv7d9kpOD/64tL5tEuCdskOf2pTv6S8eEb/AAl7OdR4UAAAAAAAAAAAAAAAAAAAAAAAAAAAAAAAAAAAAAQ9S0qhqkeHUKUKiXLiim1/K+a9DW1K26wmw6jLhnfHaYYzV/szpVcvSKkqb7IVMzj+74l65K19LH+Muzg7dvHGWu/nHE/b+mK1bopeaTl3NJuC/wA9L/Ej8t16pFa2G9esO1g7R0+b1bc+E8T+/wC1IRrz9DDvbvYNodopyaUctvZJbtt8kkYZmduZeidDuhTt3G41hddYlCn+V81Kfj4dnb4XcOn29KzzHafa8XicWHp7Z8fKPu3pcedAAAAAAAAAAAAAAAAAAAAAAAAAAAAAAAAAAAAAAAAApNX6KWer73VKKn+en1Jerj8XrkivhpbrC7p+0dRg4rbjwnmPx/pitX+zOrRy9JqKovy1MRl+5dV+yK1tLMerLt4O3aW4y12845j4df7ZiGg3VGqqNWhVVSW0Vw7Pyl8LXjnYgnHffbZ1qa3TzSckXjaPP6dfk9O6J9EIaMlUu8TuO/8Ay0/CHj+r+hdw4IpzPV5jtHtW+o9CnFPnPv8Asl9JtBepR47CcqdeK2cZSip+EsfJm2XH3uYnaUOh1sYZ7uSsWrPlvt7vsqLe11DRMT611B4bUqtTjjty4XJp+iZHEZKc9V2+TRan0f8A5z7o2n/e32XVh0lpXO1xGdKfJqazh+a+qRLXLE9eFDN2fkpzWYtHkuadRVFmm014bku6jNZidpfQYAAAAAAq9Z1+ho3Cr2XWlyjFcTx+ZpckR3yVp1W9Nos2o3mkcQkafqtDUlmxqQn4J7rzi916o2retuko82my4Z2yVmP3xTDZAAAAAAAAAAAAAAAAAAAAAAAAAAAAAAAAAAAA4XFpC4/Gim+/t9zE1ieqSmW9PVkt7WND8MREQXyTbq7t45mUbirqDeOJZ8djG8N/47bb7OxloAAMt0q6XR0vNKxxOvyfbGn/ADd8vD38YMuaK8R1dbQdmWzbXycV+c/vi80uK8rqbncScpyeW3u2UZmZneXqKUrSsVrG0Q/bSlOtUjG0z95JpR4Xh5fLD7BETM8MZLVrSZv09rVR13Uej2FqUXKGy/xVlelSPb5tlj+TJj9ZyZ0ei1XOKdp8vtP4aDTOnVtd4V3xUZfq60f3L6pE1dRWevDnZ+x89OaelHz+DS0K0biKlQlGUXycWmn6omiYno5dqWpO1o2l0MtQAAAAAAAAAAAAAAAAAAAAAAAAAAAAAAAAAAEO802ndr/EWH3x2ZrNIlPj1GTH0lT19Nu9N62lV4yiv+XXTax3Jxy/bBFNL19WV2mo02bjNTafGPz+UKn00lQqRjqlCdOPwykk2k87SjlLMX2rsx2msaiYn0oWLdkVtSZw3iZ9n2/fk+unuvz0+2pS02S4K0nF1IvLS4crgfjvv4Gc+SYrHd9qPsrR1yZrVyxzX2fd5nCqqnwvf5lF6nbZ9rxDDZ6b0ZsdQjm1uKlSeN4LghJ+UZ8vf1LVcWO0cS4mbtDV4renjiI8eZj4wlR1aPR7qXUdQceXDX+6lBruUt/kzbv/AMfE7oZ006v0qTTfxjeJ+H4ZzpFqNrqGHplu6Us5lLKSa7uCO3PfPgQZLUt6sbOno8GfFvGW/ej2f9lWWd7UsZcVnOUJd8XjPmuT9TSLTXotZMVMsbXjdqtL6fVqOI38I1VyzHqS9uT+RPXU29vLk5+xsVucdu77+Y/Hzbix1eleJNNwk18NTCa8O75lyJ3h5u9e7aY33846J5lqAAAAAAAAAAAAAAAAAAAAAAAAAAAAAAAAAAAAZD7TrRVdPbgvwqlOpt4twf8A5lfUx6Dr9i5JjVbT7YmPr9HkBz3r3WncSh258zO7E1hJp3ieOLKfeZ3aTRbT1y4uKTpVK050njKk+Lk8pcT3xlLbJv8AyWmNt1WNJhrk/kikRKCaLD7o0pVpKNJNt8kjMRMztDTJkrjrNrztENPpekxs+tVxKp39kfL+5exYYpzPV5bXdpW1HoU4r/fv+yyJ3LSba/qWv4Unjue69mBb2vSBPa6jjxjv8mBa293C5/Akn4dvtzA7gAAAAAAAAAAAAAAAAAAAAAAAAAAAAAAAABU9K7b/AGyxuYLm6U2vOK4l80iPLG9Jhb0OT+PU0t5w8GW5y3vH6GAD9jJx+EDtC7cfi3M7te5DcaTGlbRX3fxNLMpdvr2I6ePHFY4eH1uryZ7z3+IjpHgsyRTS9Mtld1FGq8Ld+eOxAWdahwKSrqlRpcuSlOS8HvuBxhaULiE5UlUioL45NYb7sf8AvMCoTxuuYFhbazVofE+Jd0t/nzAudP1iF5JQacZvOFzTxu8MCyAAAAAAAAAAAAAAAAAAAAAAAAAAAAAAAPmcFUTUuTTT8mGYnad4eZ6r9mM6W+j1VNLlCt1Zfvjs/ZFK2lmPVl6bB29W3Gau3nHT4fmWM1TSK+kvGo0pw3wm11X5SWz9ytalq9YdnBqcWeN8don+/ghGqYAAa3Tan3lGD/Sl7bfQ6mKd6RLwmvp3NTkr5/3z9UynVlT+BtEiol0r/wDir1X9gJ9nfKMuKk4t8sSWfkwO9zeTuvxnsuSWyXogI4HOpU4eXMDro9X7u4pN/mS/d1fqBuwAAAAAAAAAAAAAAAAAAAAAAAAAAAAAAAAA+ZwVRNVEmns090/NBmJmJ3hmNX6BWeoZdGLoz76Wy9YfD7YILaelvJ08HbGpxcTPejz+/VidX+zy7ssuz4a8P0dWfrCW3s2Vr6a8dOXbwdtafJxf0Z+MfH8MpcUJ2snG5jKElzjNOL9mQTEx1dWl63jvVneGg0CfHRx+WUl77/Uv6ad6PJdt07up38Yifp9FkWHIAAHaldSp8nleO4Eund/erZYYH4B9Qn92012NP23A9FjLiSa7UmB+gAAAAAAAAAAAAAAAAAAAAAAAAAAAAAAAAAAARb/TqOox4b+nCpHunFPHlnl6GtqxbrCXFmyYp3x2mPczs+gtGhxf7slKnxPPDJucc+DfWXuzFMcU6JdTq8mp7s5Ose1TX2g3FlvODlH80OsvbmvVG6qrAAADtavd+QEoD7pUpVpKNJNyeySA31lCVKnCNX4lGKeO9IDuAAAAAAAAAAAAAAAAAAAAAAAAAAAAAAAAAAAAAAAIN9pFG+/4iCz+ZdV+65+oGevuh8o5djPP6Z7P9y2+QGfvLCrZPF1CUfFrZ+UlswOVB4kgLSys530uGgsvtfYl3tgbLS9Lhp0epvN85Pm/BdyAnAAAAAAAAAAAAAAAAAAAAAAAAAAAAAAAAAAAAAAAAAAAfkoqSxLdPvAqLzo3QuXmEXCXPMNl7cgLGztIWUVG3WF82+9vtA7gAAAAAAAAAAAAAAAAAAAAAAAAAAAAAAAAAAAAAAAAAAAAAAAAAAAAD//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sp>
        <p:nvSpPr>
          <p:cNvPr id="28680" name="AutoShape 8" descr="data:image/jpeg;base64,/9j/4AAQSkZJRgABAQAAAQABAAD/2wCEAAkGBxIHEBISBxQSFRETFBASFRYSFhYUGhQXFBYXFhUXFRcYKCggGB0lGxQWITEiJSktNC4uFx8zODMsNygtLisBCgoKDg0OGhAQGjIkICQvLTAtLzQsLywsLC0sLC8vLyw3LC0sLDQsNywsKywsLCw0LCwvLCwsLCwsLCw3LCw1LP/AABEIAJ0BQgMBEQACEQEDEQH/xAAbAAEAAwEBAQEAAAAAAAAAAAAABAUGAwcCAf/EAD4QAAIBAwICCAMGBAMJAAAAAAABAgMEEQUhEjEGIkFRYXGBkTKhwQcTM1JiklNysdEjQsIUFTRDgoOy8PH/xAAbAQEAAgMBAQAAAAAAAAAAAAAAAwQBAgUGB//EADERAQACAQMBBAoCAwADAAAAAAABAgMEESExBRJRYSIyQXGRocHR4fATsUKB8SMkM//aAAwDAQACEQMRAD8A9xAAAAAAAAAAAAAAAAAAAAAAAAAAAAAAAAAAAAAAAAAAAAAAAAAAAcLu7jZx4qz8l2vwQGdqa3VlPiptKPZHGV6gT7bpBGW1zFx8Y7r25/1AtaFzC4WaEk/L6rsA6gAAAAAAAAAAAAAAAAAAAAAAAAAAAAAAAAAAAAAAAAAhalqMbFb7zfKP1fcgMtdXMrqXFWeX8l4IDklnkBKqafOlHircMds4lJKT8kBx+7nS62JxXZLDXzAnW2t1aP4mJr9XP3X1AtrbW6Vb8TMH+rl7gWUJKazBprvW4H6AAAAAAAAAAAAAAAAAAAAAAAAAAAAAAAAAAAAAAYbpY5W103B/HGEv9P8ApAr6V/8AxV6r+wFppN/ChUU8KWE9u1Z7UBZUbinKbdpHNR5fHXksR8gPupfu2jNV6iqzmsKMd4x8c/QCjAAVt90glp7cdPk+Pta5R81ybK+XP3eK9XY0HZc5dsmXivh7Z+0JWmfaBUpYWpU4zX5odWXqns/kR11M/wCULmfsSlucVtvKeY/fi1ul9JbXU8K3qJSf+SfVl6J8/TJYrlrbpLj59Bnw82rx4xzC3JFMAAAAAAAAAAAAAAAAAAAAAAAAAAAAAAAAAABkenVLDoz71OPthr+rAyoADvTu5Q5vK8QJdK+jL49vmgJKmmsprHeGYiZnaGf1XWvvMws3tycu/wDl7l4lPLn34q9FoOyortkzRz7I8Pf9lIVXdALyw0m11KnFUrqMK7W8K0eGLfdGX/3yRNWlbR15UMupz4bzM496+Mcz8P33pyep9GvzSpL/ALtPH9Yr2Nv/AC4/cg/9HWeVvhP5+a40z7QadTC1Om4P81PrR82ua9MkldTH+UKWfsS8c4rb+U8T+/Bq7DUqOorNlUhNfpe681zXqWK2i3SXIy4MmKdr1mEs2QgAAAAAAAAAAAAAAAAAAAAAAAAAAAAAABQ9M6DrW6cE24Ti9lnZpp/1AwoAAAAi6mm6NTgbW2dvDf6EWaN6Svdm27uqpv47fHhm6d218e/yObu9tNUmFxGfbjzM7tJrLSdHdfp6WuG7t6dSLbfHhce/Z1tmvDYmx5IrxMOdrNFfPPepkmPL2fL8tBLUoahvotzRpS/h3FGnD0U8Y9sk3fi3qzt74c2NPbFxnxzaPGtpn5b/AGZu56UXklKnKt1d4vgjTSxy6sorOPFEE5r9N3Tp2dpomLxTnzmfrKkIl9+xqug+Km3GS5OLaa8mtzO+x3e/xMbvRvs61qrqkK0L6bm6bpuLljPDJSWG+b3j295c02SbRMS8121o8eC1LY4233398f8AWxLLiAAAAAAAAAAAAAAAAAAAAAAAAAAAAAAABXX2h0L7erBKX5odV/Ln6gZ6+6ITp72U1Jd0uq/fk/kBQXVnUs3i6hKL8Vs/J8mBwA+akPvItPtTXuYmN42b479y8W8J3YvlzOQ+h9egB9wqun8LDExEpELz+IvYzu1mngkQqKp8DMtZiYfs58PMTLNazLhKXFzNU8RENh9l9x93d1IPlOk36wlFr5SkWdLPp7OJ29j309beE/3H/HqJfeRAAAAAAAAAAAAAAAAAAAAAAAAAAAAAAAAAA+akFUWKiTT5prKYFLfdF6Fzl0c05fp5ftf0wBnr7ovXtt6SVSP6ef7X9MgebalRdvWqQqJpqUtmsPd5W3qcrJG15h73RX/k09LeUI5osgAABKpS4ksmG8dH0GV30KuP9mv7d9kpOD/64tL5tEuCdskOf2pTv6S8eEb/AAl7OdR4UAAAAAAAAAAAAAAAAAAAAAAAAAAAAAAAAAAAAAQ9S0qhqkeHUKUKiXLiim1/K+a9DW1K26wmw6jLhnfHaYYzV/szpVcvSKkqb7IVMzj+74l65K19LH+Muzg7dvHGWu/nHE/b+mK1bopeaTl3NJuC/wA9L/Ej8t16pFa2G9esO1g7R0+b1bc+E8T+/wC1IRrz9DDvbvYNodopyaUctvZJbtt8kkYZmduZeidDuhTt3G41hddYlCn+V81Kfj4dnb4XcOn29KzzHafa8XicWHp7Z8fKPu3pcedAAAAAAAAAAAAAAAAAAAAAAAAAAAAAAAAAAAAAAAAApNX6KWer73VKKn+en1Jerj8XrkivhpbrC7p+0dRg4rbjwnmPx/pitX+zOrRy9JqKovy1MRl+5dV+yK1tLMerLt4O3aW4y12845j4df7ZiGg3VGqqNWhVVSW0Vw7Pyl8LXjnYgnHffbZ1qa3TzSckXjaPP6dfk9O6J9EIaMlUu8TuO/8Ay0/CHj+r+hdw4IpzPV5jtHtW+o9CnFPnPv8Asl9JtBepR47CcqdeK2cZSip+EsfJm2XH3uYnaUOh1sYZ7uSsWrPlvt7vsqLe11DRMT611B4bUqtTjjty4XJp+iZHEZKc9V2+TRan0f8A5z7o2n/e32XVh0lpXO1xGdKfJqazh+a+qRLXLE9eFDN2fkpzWYtHkuadRVFmm014bku6jNZidpfQYAAAAAAq9Z1+ho3Cr2XWlyjFcTx+ZpckR3yVp1W9Nos2o3mkcQkafqtDUlmxqQn4J7rzi916o2retuko82my4Z2yVmP3xTDZAAAAAAAAAAAAAAAAAAAAAAAAAAAAAAAAAAAA4XFpC4/Gim+/t9zE1ieqSmW9PVkt7WND8MREQXyTbq7t45mUbirqDeOJZ8djG8N/47bb7OxloAAMt0q6XR0vNKxxOvyfbGn/ADd8vD38YMuaK8R1dbQdmWzbXycV+c/vi80uK8rqbncScpyeW3u2UZmZneXqKUrSsVrG0Q/bSlOtUjG0z95JpR4Xh5fLD7BETM8MZLVrSZv09rVR13Uej2FqUXKGy/xVlelSPb5tlj+TJj9ZyZ0ei1XOKdp8vtP4aDTOnVtd4V3xUZfq60f3L6pE1dRWevDnZ+x89OaelHz+DS0K0biKlQlGUXycWmn6omiYno5dqWpO1o2l0MtQAAAAAAAAAAAAAAAAAAAAAAAAAAAAAAAAAAEO802ndr/EWH3x2ZrNIlPj1GTH0lT19Nu9N62lV4yiv+XXTax3Jxy/bBFNL19WV2mo02bjNTafGPz+UKn00lQqRjqlCdOPwykk2k87SjlLMX2rsx2msaiYn0oWLdkVtSZw3iZ9n2/fk+unuvz0+2pS02S4K0nF1IvLS4crgfjvv4Gc+SYrHd9qPsrR1yZrVyxzX2fd5nCqqnwvf5lF6nbZ9rxDDZ6b0ZsdQjm1uKlSeN4LghJ+UZ8vf1LVcWO0cS4mbtDV4renjiI8eZj4wlR1aPR7qXUdQceXDX+6lBruUt/kzbv/AMfE7oZ006v0qTTfxjeJ+H4ZzpFqNrqGHplu6Us5lLKSa7uCO3PfPgQZLUt6sbOno8GfFvGW/ej2f9lWWd7UsZcVnOUJd8XjPmuT9TSLTXotZMVMsbXjdqtL6fVqOI38I1VyzHqS9uT+RPXU29vLk5+xsVucdu77+Y/Hzbix1eleJNNwk18NTCa8O75lyJ3h5u9e7aY33846J5lqAAAAAAAAAAAAAAAAAAAAAAAAAAAAAAAAAAAAZD7TrRVdPbgvwqlOpt4twf8A5lfUx6Dr9i5JjVbT7YmPr9HkBz3r3WncSh258zO7E1hJp3ieOLKfeZ3aTRbT1y4uKTpVK050njKk+Lk8pcT3xlLbJv8AyWmNt1WNJhrk/kikRKCaLD7o0pVpKNJNt8kjMRMztDTJkrjrNrztENPpekxs+tVxKp39kfL+5exYYpzPV5bXdpW1HoU4r/fv+yyJ3LSba/qWv4Unjue69mBb2vSBPa6jjxjv8mBa293C5/Akn4dvtzA7gAAAAAAAAAAAAAAAAAAAAAAAAAAAAAAAABU9K7b/AGyxuYLm6U2vOK4l80iPLG9Jhb0OT+PU0t5w8GW5y3vH6GAD9jJx+EDtC7cfi3M7te5DcaTGlbRX3fxNLMpdvr2I6ePHFY4eH1uryZ7z3+IjpHgsyRTS9Mtld1FGq8Ld+eOxAWdahwKSrqlRpcuSlOS8HvuBxhaULiE5UlUioL45NYb7sf8AvMCoTxuuYFhbazVofE+Jd0t/nzAudP1iF5JQacZvOFzTxu8MCyAAAAAAAAAAAAAAAAAAAAAAAAAAAAAAAPmcFUTUuTTT8mGYnad4eZ6r9mM6W+j1VNLlCt1Zfvjs/ZFK2lmPVl6bB29W3Gau3nHT4fmWM1TSK+kvGo0pw3wm11X5SWz9ytalq9YdnBqcWeN8don+/ghGqYAAa3Tan3lGD/Sl7bfQ6mKd6RLwmvp3NTkr5/3z9UynVlT+BtEiol0r/wDir1X9gJ9nfKMuKk4t8sSWfkwO9zeTuvxnsuSWyXogI4HOpU4eXMDro9X7u4pN/mS/d1fqBuwAAAAAAAAAAAAAAAAAAAAAAAAAAAAAAAAA+ZwVRNVEmns090/NBmJmJ3hmNX6BWeoZdGLoz76Wy9YfD7YILaelvJ08HbGpxcTPejz+/VidX+zy7ssuz4a8P0dWfrCW3s2Vr6a8dOXbwdtafJxf0Z+MfH8MpcUJ2snG5jKElzjNOL9mQTEx1dWl63jvVneGg0CfHRx+WUl77/Uv6ad6PJdt07up38Yifp9FkWHIAAHaldSp8nleO4Eund/erZYYH4B9Qn92012NP23A9FjLiSa7UmB+gAAAAAAAAAAAAAAAAAAAAAAAAAAAAAAAAAAARb/TqOox4b+nCpHunFPHlnl6GtqxbrCXFmyYp3x2mPczs+gtGhxf7slKnxPPDJucc+DfWXuzFMcU6JdTq8mp7s5Ose1TX2g3FlvODlH80OsvbmvVG6qrAAADtavd+QEoD7pUpVpKNJNyeySA31lCVKnCNX4lGKeO9IDuAAAAAAAAAAAAAAAAAAAAAAAAAAAAAAAAAAAAAAAIN9pFG+/4iCz+ZdV+65+oGevuh8o5djPP6Z7P9y2+QGfvLCrZPF1CUfFrZ+UlswOVB4kgLSys530uGgsvtfYl3tgbLS9Lhp0epvN85Pm/BdyAnAAAAAAAAAAAAAAAAAAAAAAAAAAAAAAAAAAAAAAAAAAAfkoqSxLdPvAqLzo3QuXmEXCXPMNl7cgLGztIWUVG3WF82+9vtA7gAAAAAAAAAAAAAAAAAAAAAAAAAAAAAAAAAAAAAAAAAAAAAAAAAAAAD//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sp>
        <p:nvSpPr>
          <p:cNvPr id="28682" name="AutoShape 10" descr="data:image/jpeg;base64,/9j/4AAQSkZJRgABAQAAAQABAAD/2wCEAAkGBxIHEBISBxQSFRETFBASFRYSFhYUGhQXFBYXFhUXFRcYKCggGB0lGxQWITEiJSktNC4uFx8zODMsNygtLisBCgoKDg0OGhAQGjIkICQvLTAtLzQsLywsLC0sLC8vLyw3LC0sLDQsNywsKywsLCw0LCwvLCwsLCwsLCw3LCw1LP/AABEIAJ0BQgMBEQACEQEDEQH/xAAbAAEAAwEBAQEAAAAAAAAAAAAABAUGAwcCAf/EAD4QAAIBAwICCAMGBAMJAAAAAAABAgMEEQUhEjEGIkFRYXGBkTKhwQcTM1JiklNysdEjQsIUFTRDgoOy8PH/xAAbAQEAAgMBAQAAAAAAAAAAAAAAAwQBAgUGB//EADERAQACAQMBBAoCAwADAAAAAAABAgMEESExBRJRYSIyQXGRocHR4fATsUKB8SMkM//aAAwDAQACEQMRAD8A9xAAAAAAAAAAAAAAAAAAAAAAAAAAAAAAAAAAAAAAAAAAAAAAAAAAAcLu7jZx4qz8l2vwQGdqa3VlPiptKPZHGV6gT7bpBGW1zFx8Y7r25/1AtaFzC4WaEk/L6rsA6gAAAAAAAAAAAAAAAAAAAAAAAAAAAAAAAAAAAAAAAAAhalqMbFb7zfKP1fcgMtdXMrqXFWeX8l4IDklnkBKqafOlHircMds4lJKT8kBx+7nS62JxXZLDXzAnW2t1aP4mJr9XP3X1AtrbW6Vb8TMH+rl7gWUJKazBprvW4H6AAAAAAAAAAAAAAAAAAAAAAAAAAAAAAAAAAAAAAYbpY5W103B/HGEv9P8ApAr6V/8AxV6r+wFppN/ChUU8KWE9u1Z7UBZUbinKbdpHNR5fHXksR8gPupfu2jNV6iqzmsKMd4x8c/QCjAAVt90glp7cdPk+Pta5R81ybK+XP3eK9XY0HZc5dsmXivh7Z+0JWmfaBUpYWpU4zX5odWXqns/kR11M/wCULmfsSlucVtvKeY/fi1ul9JbXU8K3qJSf+SfVl6J8/TJYrlrbpLj59Bnw82rx4xzC3JFMAAAAAAAAAAAAAAAAAAAAAAAAAAAAAAAAAABkenVLDoz71OPthr+rAyoADvTu5Q5vK8QJdK+jL49vmgJKmmsprHeGYiZnaGf1XWvvMws3tycu/wDl7l4lPLn34q9FoOyortkzRz7I8Pf9lIVXdALyw0m11KnFUrqMK7W8K0eGLfdGX/3yRNWlbR15UMupz4bzM496+Mcz8P33pyep9GvzSpL/ALtPH9Yr2Nv/AC4/cg/9HWeVvhP5+a40z7QadTC1Om4P81PrR82ua9MkldTH+UKWfsS8c4rb+U8T+/Bq7DUqOorNlUhNfpe681zXqWK2i3SXIy4MmKdr1mEs2QgAAAAAAAAAAAAAAAAAAAAAAAAAAAAAABQ9M6DrW6cE24Ti9lnZpp/1AwoAAAAi6mm6NTgbW2dvDf6EWaN6Svdm27uqpv47fHhm6d218e/yObu9tNUmFxGfbjzM7tJrLSdHdfp6WuG7t6dSLbfHhce/Z1tmvDYmx5IrxMOdrNFfPPepkmPL2fL8tBLUoahvotzRpS/h3FGnD0U8Y9sk3fi3qzt74c2NPbFxnxzaPGtpn5b/AGZu56UXklKnKt1d4vgjTSxy6sorOPFEE5r9N3Tp2dpomLxTnzmfrKkIl9+xqug+Km3GS5OLaa8mtzO+x3e/xMbvRvs61qrqkK0L6bm6bpuLljPDJSWG+b3j295c02SbRMS8121o8eC1LY4233398f8AWxLLiAAAAAAAAAAAAAAAAAAAAAAAAAAAAAAABXX2h0L7erBKX5odV/Ln6gZ6+6ITp72U1Jd0uq/fk/kBQXVnUs3i6hKL8Vs/J8mBwA+akPvItPtTXuYmN42b479y8W8J3YvlzOQ+h9egB9wqun8LDExEpELz+IvYzu1mngkQqKp8DMtZiYfs58PMTLNazLhKXFzNU8RENh9l9x93d1IPlOk36wlFr5SkWdLPp7OJ29j309beE/3H/HqJfeRAAAAAAAAAAAAAAAAAAAAAAAAAAAAAAAAAA+akFUWKiTT5prKYFLfdF6Fzl0c05fp5ftf0wBnr7ovXtt6SVSP6ef7X9MgebalRdvWqQqJpqUtmsPd5W3qcrJG15h73RX/k09LeUI5osgAABKpS4ksmG8dH0GV30KuP9mv7d9kpOD/64tL5tEuCdskOf2pTv6S8eEb/AAl7OdR4UAAAAAAAAAAAAAAAAAAAAAAAAAAAAAAAAAAAAAQ9S0qhqkeHUKUKiXLiim1/K+a9DW1K26wmw6jLhnfHaYYzV/szpVcvSKkqb7IVMzj+74l65K19LH+Muzg7dvHGWu/nHE/b+mK1bopeaTl3NJuC/wA9L/Ej8t16pFa2G9esO1g7R0+b1bc+E8T+/wC1IRrz9DDvbvYNodopyaUctvZJbtt8kkYZmduZeidDuhTt3G41hddYlCn+V81Kfj4dnb4XcOn29KzzHafa8XicWHp7Z8fKPu3pcedAAAAAAAAAAAAAAAAAAAAAAAAAAAAAAAAAAAAAAAAApNX6KWer73VKKn+en1Jerj8XrkivhpbrC7p+0dRg4rbjwnmPx/pitX+zOrRy9JqKovy1MRl+5dV+yK1tLMerLt4O3aW4y12845j4df7ZiGg3VGqqNWhVVSW0Vw7Pyl8LXjnYgnHffbZ1qa3TzSckXjaPP6dfk9O6J9EIaMlUu8TuO/8Ay0/CHj+r+hdw4IpzPV5jtHtW+o9CnFPnPv8Asl9JtBepR47CcqdeK2cZSip+EsfJm2XH3uYnaUOh1sYZ7uSsWrPlvt7vsqLe11DRMT611B4bUqtTjjty4XJp+iZHEZKc9V2+TRan0f8A5z7o2n/e32XVh0lpXO1xGdKfJqazh+a+qRLXLE9eFDN2fkpzWYtHkuadRVFmm014bku6jNZidpfQYAAAAAAq9Z1+ho3Cr2XWlyjFcTx+ZpckR3yVp1W9Nos2o3mkcQkafqtDUlmxqQn4J7rzi916o2retuko82my4Z2yVmP3xTDZAAAAAAAAAAAAAAAAAAAAAAAAAAAAAAAAAAAA4XFpC4/Gim+/t9zE1ieqSmW9PVkt7WND8MREQXyTbq7t45mUbirqDeOJZ8djG8N/47bb7OxloAAMt0q6XR0vNKxxOvyfbGn/ADd8vD38YMuaK8R1dbQdmWzbXycV+c/vi80uK8rqbncScpyeW3u2UZmZneXqKUrSsVrG0Q/bSlOtUjG0z95JpR4Xh5fLD7BETM8MZLVrSZv09rVR13Uej2FqUXKGy/xVlelSPb5tlj+TJj9ZyZ0ei1XOKdp8vtP4aDTOnVtd4V3xUZfq60f3L6pE1dRWevDnZ+x89OaelHz+DS0K0biKlQlGUXycWmn6omiYno5dqWpO1o2l0MtQAAAAAAAAAAAAAAAAAAAAAAAAAAAAAAAAAAEO802ndr/EWH3x2ZrNIlPj1GTH0lT19Nu9N62lV4yiv+XXTax3Jxy/bBFNL19WV2mo02bjNTafGPz+UKn00lQqRjqlCdOPwykk2k87SjlLMX2rsx2msaiYn0oWLdkVtSZw3iZ9n2/fk+unuvz0+2pS02S4K0nF1IvLS4crgfjvv4Gc+SYrHd9qPsrR1yZrVyxzX2fd5nCqqnwvf5lF6nbZ9rxDDZ6b0ZsdQjm1uKlSeN4LghJ+UZ8vf1LVcWO0cS4mbtDV4renjiI8eZj4wlR1aPR7qXUdQceXDX+6lBruUt/kzbv/AMfE7oZ006v0qTTfxjeJ+H4ZzpFqNrqGHplu6Us5lLKSa7uCO3PfPgQZLUt6sbOno8GfFvGW/ej2f9lWWd7UsZcVnOUJd8XjPmuT9TSLTXotZMVMsbXjdqtL6fVqOI38I1VyzHqS9uT+RPXU29vLk5+xsVucdu77+Y/Hzbix1eleJNNwk18NTCa8O75lyJ3h5u9e7aY33846J5lqAAAAAAAAAAAAAAAAAAAAAAAAAAAAAAAAAAAAZD7TrRVdPbgvwqlOpt4twf8A5lfUx6Dr9i5JjVbT7YmPr9HkBz3r3WncSh258zO7E1hJp3ieOLKfeZ3aTRbT1y4uKTpVK050njKk+Lk8pcT3xlLbJv8AyWmNt1WNJhrk/kikRKCaLD7o0pVpKNJNt8kjMRMztDTJkrjrNrztENPpekxs+tVxKp39kfL+5exYYpzPV5bXdpW1HoU4r/fv+yyJ3LSba/qWv4Unjue69mBb2vSBPa6jjxjv8mBa293C5/Akn4dvtzA7gAAAAAAAAAAAAAAAAAAAAAAAAAAAAAAAABU9K7b/AGyxuYLm6U2vOK4l80iPLG9Jhb0OT+PU0t5w8GW5y3vH6GAD9jJx+EDtC7cfi3M7te5DcaTGlbRX3fxNLMpdvr2I6ePHFY4eH1uryZ7z3+IjpHgsyRTS9Mtld1FGq8Ld+eOxAWdahwKSrqlRpcuSlOS8HvuBxhaULiE5UlUioL45NYb7sf8AvMCoTxuuYFhbazVofE+Jd0t/nzAudP1iF5JQacZvOFzTxu8MCyAAAAAAAAAAAAAAAAAAAAAAAAAAAAAAAPmcFUTUuTTT8mGYnad4eZ6r9mM6W+j1VNLlCt1Zfvjs/ZFK2lmPVl6bB29W3Gau3nHT4fmWM1TSK+kvGo0pw3wm11X5SWz9ytalq9YdnBqcWeN8don+/ghGqYAAa3Tan3lGD/Sl7bfQ6mKd6RLwmvp3NTkr5/3z9UynVlT+BtEiol0r/wDir1X9gJ9nfKMuKk4t8sSWfkwO9zeTuvxnsuSWyXogI4HOpU4eXMDro9X7u4pN/mS/d1fqBuwAAAAAAAAAAAAAAAAAAAAAAAAAAAAAAAAA+ZwVRNVEmns090/NBmJmJ3hmNX6BWeoZdGLoz76Wy9YfD7YILaelvJ08HbGpxcTPejz+/VidX+zy7ssuz4a8P0dWfrCW3s2Vr6a8dOXbwdtafJxf0Z+MfH8MpcUJ2snG5jKElzjNOL9mQTEx1dWl63jvVneGg0CfHRx+WUl77/Uv6ad6PJdt07up38Yifp9FkWHIAAHaldSp8nleO4Eund/erZYYH4B9Qn92012NP23A9FjLiSa7UmB+gAAAAAAAAAAAAAAAAAAAAAAAAAAAAAAAAAAARb/TqOox4b+nCpHunFPHlnl6GtqxbrCXFmyYp3x2mPczs+gtGhxf7slKnxPPDJucc+DfWXuzFMcU6JdTq8mp7s5Ose1TX2g3FlvODlH80OsvbmvVG6qrAAADtavd+QEoD7pUpVpKNJNyeySA31lCVKnCNX4lGKeO9IDuAAAAAAAAAAAAAAAAAAAAAAAAAAAAAAAAAAAAAAAIN9pFG+/4iCz+ZdV+65+oGevuh8o5djPP6Z7P9y2+QGfvLCrZPF1CUfFrZ+UlswOVB4kgLSys530uGgsvtfYl3tgbLS9Lhp0epvN85Pm/BdyAnAAAAAAAAAAAAAAAAAAAAAAAAAAAAAAAAAAAAAAAAAAAfkoqSxLdPvAqLzo3QuXmEXCXPMNl7cgLGztIWUVG3WF82+9vtA7gAAAAAAAAAAAAAAAAAAAAAAAAAAAAAAAAAAAAAAAAAAAAAAAAAAAAD//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sp>
        <p:nvSpPr>
          <p:cNvPr id="28684" name="AutoShape 12" descr="data:image/jpeg;base64,/9j/4AAQSkZJRgABAQAAAQABAAD/2wCEAAkGBxITEhUUEhQVFRUXGBQUFBQXFRgYFhUWGBUWFhcUFxgaHCggHholHRcXITEhJSkrLi4uGR8zODMsNygtLisBCgoKDg0OGRAQGzIkHiQsKywsMiw1LywtLC8sNywtLDAsKywsLCwtLCwsLDUtNCwsLCwsLCwsLCwsLywsLDcsNP/AABEIAIYBAAMBIgACEQEDEQH/xAAcAAABBAMBAAAAAAAAAAAAAAAAAQUGBwIDBAj/xABOEAACAQMBBAgCBgQICwkAAAABAgMABBEFBhIhMQcTIkFRYXGBFJEjMkJScqEzYrHBFUNEU4KSsrMIJCU1VHODk6LC0RYXNFVjZKPS4f/EABoBAQADAQEBAAAAAAAAAAAAAAABAgQDBQb/xAAvEQACAgECBAMGBwEAAAAAAAAAAQIDEQQhBRIxQRMikTJRYaGx0SNCUnGBwfAV/9oADAMBAAIRAxEAPwC8RRQKKAKKKKAKTFLRQCYoxS0UAlAFLRQBRRRQBRRRQCUYpaKATFGKWigEAopaKATFFLSGgEoJpp2h2ktbKPrLqVYxxwCe02O5VHE+1U/tp0t3ZZobeM2ajGXlGbgggEdjknA5wcnlyzRkxi5PCLf2g2ntLJd66mSPmQpOXb8KDiaq/XOnEkkWVqWH87M26PZF/e3tVPSzPK5ftSOxy0spLMx5ZJNZjTi36RifIVylbFdTbVoZ2dFn6epJtT6UtUl53QiH3YYwPzIJ/OmRtsr7OfjrvPlKwHyDYrCOyjH2R71t6pfuj5VyeoRujwmb6tL5jhpnSbqcJ7N47j7sqhwfU/W/OrJ2S6akchL+NYs4AnjJMeTw7aYyvrxHpVRPaoeaiuG404rxQ+3fVo3Rexwv4ZbWs4z+x7IglDAMpBUgEMDkEHkQRzFbK88dDG3xt5Vs7hvoZDuxknhFITwx4IxOCDyOD3kV6GFaDymsCiigUUAUUmaM0AtFJmjNALRSZozQC0UmaWgCiiigCkdgASTgDiSeQHjS027QYMDKTjrN2L+uwQ/kTQDiDS1jmsqAK57W5D72MgqxRgeYI5exGD710U2zRlJlkUZV/o5QBnlkxyexyp8mHhQDlSZpM1HdS2pQF0tgszx5ErlwlvAe/rpuQI+6Mt6c6Ae769jhRpJXWNFGWdmCqo8STUI2j22YR70bpaQHOLu5U78mP9GtuDP+JsDlwIOaZ4ri6vpA1qouWU5+PuEKWcLcv8Ut+btz7ZJI8eOKk2hdHtvFJ8RdM17dHGZ58ELjujTko58OPOgK0ubW5uYpLiztpERSkz6leZku5RGwfehjxgIMb26owccPCodtDoZt7uZJXM75Didv45HAZZRxPPPieVeqzVGdJ/wASOG3mE11EzJDDCpciFiD8O5XI7GTu94HDHM1SxNx2NOjshXapTWxXwFaZ7pF5kelTbZ/oo1G6Aa4Is4z3MN6Uj8IIx7kVaGzPRdp1pgiLrpO+SbDnPHkuN0c+4fOs8NN3kerfxdLapep56so7mf/AMNbTS+aRu+PXdGBXdNszqyjJsZ8eUTMfkuTXqtEAAAAAHAAcAPQUuK7KmC7Hmy4hqJPPMeOnvnRtyWNkYc1IIYeqnjXZFKGGVOa9Q7R7M2t9GY7mJXGMBuTp5q3MGvMu2ezE2lXXVMd+NhvRPjAdM44juYd4/61SdCa8pr0vFbIyxZuhq1S0yN4c+8fvr0z0W7T/H2EcjH6VPoZuP21A7X9IEH3rzsCCPI1Pf8AB9vuqvLq2J4SRrIo842I4ezn5ClE21yscV00YNWw6MvsUGsS1Ut0idLxBaDTnUAZD3fBsn7sI5H8XEftrQeSlktDaHauyshm5nSM4yEzmRvRBxNVxq/TnGDi0tJJBx7cr9WvkQACSPUiqRMskjlu07MctI53mJ8STW9dNY/Xb99c5WKPU1U6Odnspsn930z6mx7PwsQ8Apb8yxrjPS7qv+kQj0hWommmxjuJ9TW0Wkf3RXJ6hG+PCbH1S9SVJ0vap/PwH1gFOuh9LmoPKEklsUB5PKjqmfAlW4etQL4ZPuj5Vi9gHwiKN9yqIMc2ZgoHzNI3pvBFvC5Qg5bbb9y69H6RruQZb+CjglSvx3UtkHGRvBsqeYI8akNpthcNzshIf/bXlvMP+Jkrg0PYDTZGuWe1hZTcOsY3ANxUVIyq47t9XPvXVP0T6O3O1A/DJIv7GrSeMOn/AGq3RmWzvU8hbmb+5L1sO2ViCA8wiY90yvCf/kUUzDows1GIJr2Af+ldyDHs2RW8bG3CDEWqXmPCUQyg+uYxQEjstYt5v0M8Un4JEf8Ask1pmvreSb4cyL1ybkvVbwD4zlWweY4d3hUC2g0TqpI4ribT5XlErxrPpwG91Kqz4aKQdoBgcd/Hwpr2h2eBtonFtagtG8sM9vLNBJEqwtMGQMrY5fVzxzjhzoC1VjcSPJJIBGBhEGAoGAS8hPEtz8ABXBc7URBS0KtMo4mQFUgAzjJnkIQjzUmoN0b7UtLBcJrE1vuwzCGN5mjQO8YPWDtYDFTunP61WZZXkFxHvRSRTR/VyjLInDuypI9qA4Y9prNlG9c2wJA3gLiNgCRxGQePrXFq2s2enWj3G9mLG9Gol3hI2MBIsk8DgcuA51ISVQE9lFAJJ4KoA5k92KqvpQtU1O3Wa1R5vgy02/usIZkO51kcb8C5IUHeTI7JGckUBlZXl5NGy3MzTyEtJNawEwxQ5AIhu7ps9WiggdWvaOCTvcakembHRPu/FvHN1W6Y7SJRHaQZ4qRECS5wPrPnlwA454NL00PpNwY5I0juLf6MtupGCI2j65mHAbyiPeGOBVj31HtmdbliubpNMhe/Di2ihmOUt4UiWQbkkpHa3TJgY4kDnw4gXBwVe4KB5AAAfkKh+pdIkJcw2ET6hNxG7BjqlPH68x7Cjhz41zR7D3F2Q+rXTTDn8JDmK2HfhsHefHn+dTTT9PigQRwxpGg5KihQPYUBBn2W1K//AM43XUQn+S2fDI8JJWyT54HealWz+y9pZLu2sKR+LAZc+rnLH508UtAYgVlRRQBRRRQBVXdP+jCXTxPjt27gg/qSEI49Pqn+jVo1EOlZ1Gk3m9jjGQPxFhj86A816XJmMeXCpX0XzlNZtcfxgkjPpuMf+Woho31D6/uFSno+H+WLHH33/unrJHa5nv3+bh6b+BYfTpti0ES2cLYeVS0zA8Vi5BB4Fzn2B8aoq0tTIctwUch+4U9bd6k15qdy2ez1rohByNxDuKR5ELn3NYRoAMDkKvdZy7LqZeG6TxnzS9lfMEQAYHKsJrhV5kelaA8s0qwWyNJI53VCjJJ8vLxNXPsX0LW8YWXUD18vPqgcQqfPvc/IeVc4UOW8jbqeKRq8lSzj0KYjvC5xFG8h8FUn8gDTrDoWpv8AV0+69TDIB8ytepLDT4oV3YY0jXlhFCjh6V04rsqIe48yXE9Q/wAx5ZGy+q/+X3H9Q04aBo+pW91DO+mXMgibf3N0jeIBxxweRIPtXpbFGKsqoJ5SOc9ffOLjKWxW9ltxeoMDRLtRlmO7x4sSzHio5kk13Jt7c/a0fUB6Ip/fU6xRXQyEFbpCmHPSNT9oA37Go/7xT36ZqgHibR6ndJQFT7T7Q2l4yNNbaim5FcRjFo+VM3VHrAccGUxKR6mnrT9o7GSGK2eG7IEawBns517JQRsSyr2QQOJzU+oYUBBOjiz/AMnCTcjaS5kmu91+TdbISCeBI7O6M4PdT5b61HB2LiL4TJ+sQPh2J8JV7IJ8H3SfCtus6J1j28sRWOWBwVOOBhbCywkD7JXGPBlU91O0kYYEEAg8CCMgjzBoDVf3EccbvKyrGqkuWxuhccc57sUzPq7xW815OrJCib0dvuDrNwfacHk7cAE4bo58c4ebuxSXdEi7wVlcA8t5eRI78Hjx78eFY6rpyXETRS5KNjIBwTghuY9KAjVtsBbcUlBlt1ZngtmLdVFvneZSmd1sN9XI4DgKlkEKooVVCqOSgAAegFbBS0AUUUUAUUUUAUUmaCaAWkzSE1Hdc230+1yJrmPfHONDvyem4uSPegJHmqH6edshIEsYGBTO/OwOd4qRuIv6oOSfEjyOcNsumJpQY7ZDGnEYJ7b/AIyD2U/VHE95AyDWccckzmWU5J4+GfAAdyjwqkpqKyzvTp52zUIo6bCLdQDv5n3qcdDlj1uqq+MiGJ3J8GbCr+01DiwAyeVXX0G7PmG1e6kBEl0VYA90KZEfzyze48KzUJym5Hs8TlGrTxpX+wUDpAyWc8z+8kmurUZt1OHM8K06MOyfWsNb5L6n91H5rsMtB+Fw/Me5dX+D/soscDX0g+klykWR9SIHBI82P5KPGrfAqK9FmP4Js8fzS/PJzUrrYfOhRRRQBRRRQBRRRQBRRRQBRWLOBxJwPE1FtU6RtLg4PeQsc4xG3Wkeu5nHvQEqJpN6uWzv454hLA6ujLvI44qfA8OPtwNMtrqlvEzIjyXc5IEpiUyNvDPByv0cQHHCkjHnzoCTVqnuERd52VVHNmIUD3NMM2uzDAaNISQCFdzLL/uoVb+1WcOull3TbXMh5MfhzEh9BMwoB9D54j51yX+r28H6aaKLhn6SRE4ePaI4Vz6I4G8otXtx9bDdXgk88BHPGvO+1WizXWq34uZChiYyAnju2wkCh1XvVY2DEDwNAXrL0i6SvO9g9m3v2CuG56WNIT+VBvwo5/5ar256FIbeF57i9+iRTIzLET2RxyMNxp62a6K7V1LLJIu626RLZxhwQAcgyb2eBHEEj86AeD0zacTiJbiXx3ITXTD0hzy/oNJv28GkRYkPmGc4rrg2ACjAv74DvCNBGD5diAH86R+jHT3GJ/iJ/wDW3U7fkGAoCN6n0k36OY3gsbRgjSH4i8WTCqcY3YsZc9yA5ODUM1zpX1DeCx3cOCqljBAQFYjJQNISTjlmrhtujvSk+rZQHzZN4/Ns1WHS/sittMlzBGFhlxHIFACxygdk47gw4eq+Yqs3hZO2nip2KL7lf6ntNe3PCSa4lB4YZyFPqq4B96bUs5Dzwg8AMU6CsHlUcyBWN3SfRHvx4dVDecv6NFvYIvmfE11VhadZMd23hlnbliNGb9gqxdluh64mIfUX6mPgeojIMjeTPxC+2T6VKqnN5kJ63TaePLXu/h9yPbA7INqc+GDC0jIM0gyN890KN4nvI5D1FekYYgqhVAAAAAAwAAMAAeFadN0+KCNYoUVI0GFRRgAV1YrXGKisI8C++V03OR5P1jT/AIa+u7fGAkzlR+oWLJ/wlabNViymfA5qy+nbRjDeQ3ijsTL1UhxwEicVz+Jf7BqAOoIIPI8Ky2+SzmPc0OL9I6u62+xdfQJrizad1OfpLdirDv3GJZGx4fWHqpqzAa8gaBr1zptx11uwBwVKsMpInPdYZGe7kQRXoPZbpRs7mMM+YmH1wMuqn9bdG8o82AHnWtNNZPn5wlCTjLqT2im60121l/R3EL/hlRv2GsLvaKzi4y3MCfjmjX9rVJUdKKht/wBJ+kx/ypZCO6JWkz6FRj86jd700QbwSCBjkgCSdxDEM97HtED2qMllFvfBaua1zzqg3nZVA5liAB7mqS1TpFu5Cqm9tosyGOSKyia4mCcfpVkbKPxx9UjgfLFFtoE14d4WV7eZORNqVwYIQe5lgjwzD51JUm+tdLGmQHdWU3D9ywDrAfLfHZ+RNQzXOlnUnB+EseoTl11x+WN4qgPqWqWaTsDOAOsnitl5mKwt44h5gyyB3NSXTNk7OBt9YQ0mMdbKWllI546yQlseWcUBQcuka9qmTK8rRcSzSMYbdR3niFDAY+yGxW5OjKJIkf4uK4L9fvCBlZI1it5JWbeBOSGEY5cnq/NpJ4RbyrPJDGjoyZnYCPtAgBu0pI48gQfCq7ayklgnFtFLPJJGbeCXddYYElVI5GEk+68gO4pOAxULz55AdegywkTSU6zOJHkkRT3Ixxj0OCfepbp+s2W91EUkSspKCIYQ7w5hVOM8u7NY3CSWlmotYBIYURRCGwWVQAwQ44vjOOWT4Zrdp19b3sCSxlZYn4jIBwwPIg8nUjBHMEUA6UEUCg0A0WGqvNJmKMfD9odezYLsOA6pMHeTn2yQDgEbwOaYtttE60x31oA91bbwCrgi4iPZktn8cjOPA5p62t1P4SzmmUdpEIiUDnIezGoHf2iOFcSxtpulqEXrXghUbpbHWScActjvYnjQHHHfE2iw21jfdUY92PDQxuiHkB18mRgcgw7sYrm2de6tUdY9OuWMjmVmkmskXeKqvZSJ91RheQHPJ76ngpaAi38Kaofq2EI/1l4B/Yiaj4rWD/J7JPM3Er/kIlqU0UBFjDrR/jdPT/YTsR79cB+VN2qbJ6jdRPDc6gnVuMMkVogB93JI+dTqigKstuhKz/jbm6k8g0aD3whP51INM6L9Jh4i1Vz4ys0nvhiR8hUyxQKjCRZzlLqzTa2scY3Y0VB4KoUflW/FFFSVCiiigGXavQIr62kt5eTjg3ejDirjzBrzLeWE1rM9tcruyxnB8GXudD3qfH/9r1niont3sNb6lGN/McyZ6qdea5+yw+0nDkfbFc7IKawatJqpaefMunc84zQhhhhTf/BzKQ0bkEcQckEehFSLaDQbuwfcu4iF+zMvaiceIYcj5HBpvVweRB96yZsq2PfcdLrFzd/RjdKlwfrEP5tgn5njWCWsvgg9hTrmsWcDmR86nxpPsU/51K6yfqcS2ch5vj0omsVCsSSxAJ4nyrq+KTOAck8guST7Cn3Rtlr+5ZDHYyyR7ylusxCjqGBZd5yOBHDhk8eVWi7JM53R0dUHvl423yX7sZs7Ba20KpDGknVx9YwQBi+4N4k885zTze30UKl5pEjUcSzsFUepJxUYXTtWuP091FaIfsWse/JjwM0uRnzVRXdp+xlnGwkdGnlHETXDmZwe8rvcE/ogVsPnTnbbRJCVsree7P30Tq4R/tpd1T7ZpPgNUuP01xHZoeaWq9ZL6GeUYH9FB71KlQDlw8KXFAMWm7I2kLdZ1Zll/npmaaTjzwzk7o8lwPKnwisqKAZdHmmE9zDMd4KySwvgD6KQMOrOOZVo3GfArz50x6lB/BtybuMf4pOw+NQcoZOS3ajuU8nx5HuNSy/vYoEMkzpGgwC7sFUZOACx4c6a49qNPmPVrdW0hcEbgmjbeGOIxnjwzVlCTWUiMofVIPLjRmo/FtfpiqFW9tAAAFAnjAAHAAceVbBtlpxOBe2pJ5Dr4/8ArVvBs/S/QZRy7Vxmaeyt8EqZjcy8DjctgGUE9xMjRHB57pp/u7VZUKOMqcZGSORBHEegpsudqrCNikl3bo68GVpkDA+YJyK6dM1u2uN74eeKbdxvdXIr7uc4zuk4zg/I1Drmllp4GUONLXLf38cKGSaRI0HN3YKozwGSeFb45AwBByDxBHIg8Qaph4ySZ0UgpaAKKKKAKKKKAKKKKAKKKKASgilFFAaZ4FcFXUMp5ggEH2NQ7U+inSZjvfDdU3jC7Rj+oDu/lU3ooCtD0JaZ965/3w/+ld1n0QaQnOBpCO+SaQ/MBgD8qntFRgnLGvTNnrS3GILeGP8ABGoPrnFOWKyoqSBAKWiigCiiigCiiigIL00f5ql/FF/eLVf7WgNDbI2n/A70iAXRCYJCHh9HxyefH17quHa7Z9L62a3kZkVipLLjI3SCMZ4d1cW1WyEd9bxQO7oImV1ZcZJVCnHI8GNetodbXSoKXaTb+GUvU42VuWWVlsLDcNZoY9Jgu13n+meWJWPaOVIYZ4cvam3ZoI+nSwjT5LmZ2cJMsQKqTjA3+7FWNYdHDwoEh1C7jQZIVSoUE8T3VINkNmUsIOpjdnG8z5bGct3cPStNvEq14ko7tyTXtLpnrv8AQpGp7ZKf2N065juLuL4CK+kj6hZeskjHVHdcjdL888Rw+4PKpb0UKwvtTDwrA2bXMCkMsZxN2QV4Hx4eNPVx0f5uJ54r25gadg0gjKgHAwo5d2T8zXNB0atG8kkeoXavLjrHUqGfGcbxxxxk1TUa2q+M+ZpOSXaXVY/jt2RMYOOBw6V7RpdLuAoJICtgDJOGBwAKlNjDuRon3VVc+gA/dXBr2jm5tzB10keQv0sZw/DBznzxTlbxbqquSd0AZPM4GMnzryJT/CUPc388HddcmyloorkSFFFFAFFFFAFFFFAFFFFAAooooAooooAooooAooooAooooAooooAooooApMUUVADFFFFSAxRiiioAYpaKKAKKKKkBRRRQBRRRQBRRRQBRRRQH/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pic>
        <p:nvPicPr>
          <p:cNvPr id="28685" name="Picture 13" descr="E:\Vigyan-Ashram\14 Aug 2014\Diesel engine\Final IC-Pump-Motor\Images\magnet.jpg"/>
          <p:cNvPicPr>
            <a:picLocks noChangeAspect="1" noChangeArrowheads="1"/>
          </p:cNvPicPr>
          <p:nvPr/>
        </p:nvPicPr>
        <p:blipFill>
          <a:blip r:embed="rId2" cstate="print"/>
          <a:srcRect/>
          <a:stretch>
            <a:fillRect/>
          </a:stretch>
        </p:blipFill>
        <p:spPr bwMode="auto">
          <a:xfrm>
            <a:off x="4343400" y="3429000"/>
            <a:ext cx="2286000" cy="1114602"/>
          </a:xfrm>
          <a:prstGeom prst="rect">
            <a:avLst/>
          </a:prstGeom>
          <a:noFill/>
        </p:spPr>
      </p:pic>
      <p:sp>
        <p:nvSpPr>
          <p:cNvPr id="11" name="Rectangle 10"/>
          <p:cNvSpPr/>
          <p:nvPr/>
        </p:nvSpPr>
        <p:spPr>
          <a:xfrm>
            <a:off x="0" y="2057400"/>
            <a:ext cx="8610600" cy="461665"/>
          </a:xfrm>
          <a:prstGeom prst="rect">
            <a:avLst/>
          </a:prstGeom>
        </p:spPr>
        <p:txBody>
          <a:bodyPr wrap="square">
            <a:spAutoFit/>
          </a:bodyPr>
          <a:lstStyle/>
          <a:p>
            <a:r>
              <a:rPr lang="en-IN" sz="2400" dirty="0" smtClean="0"/>
              <a:t>What happens when you put two magnets next to each other???? </a:t>
            </a:r>
            <a:endParaRPr lang="en-IN" sz="2400" dirty="0"/>
          </a:p>
        </p:txBody>
      </p:sp>
      <p:sp>
        <p:nvSpPr>
          <p:cNvPr id="12" name="Rectangle 11"/>
          <p:cNvSpPr/>
          <p:nvPr/>
        </p:nvSpPr>
        <p:spPr>
          <a:xfrm>
            <a:off x="228600" y="2895600"/>
            <a:ext cx="7010400" cy="830997"/>
          </a:xfrm>
          <a:prstGeom prst="rect">
            <a:avLst/>
          </a:prstGeom>
        </p:spPr>
        <p:txBody>
          <a:bodyPr wrap="square">
            <a:spAutoFit/>
          </a:bodyPr>
          <a:lstStyle/>
          <a:p>
            <a:r>
              <a:rPr lang="en-IN" sz="2400" dirty="0" smtClean="0"/>
              <a:t>Sometimes they stick together quickly and sometimes they push each other away </a:t>
            </a:r>
            <a:endParaRPr lang="en-IN" sz="2400" dirty="0"/>
          </a:p>
        </p:txBody>
      </p:sp>
      <p:pic>
        <p:nvPicPr>
          <p:cNvPr id="28686" name="Picture 14" descr="C:\Users\Mandar\AppData\Local\Microsoft\Windows\Temporary Internet Files\Content.IE5\XSU8D7SG\MC900441902[1].wmf"/>
          <p:cNvPicPr>
            <a:picLocks noChangeAspect="1" noChangeArrowheads="1"/>
          </p:cNvPicPr>
          <p:nvPr/>
        </p:nvPicPr>
        <p:blipFill>
          <a:blip r:embed="rId3" cstate="print"/>
          <a:srcRect/>
          <a:stretch>
            <a:fillRect/>
          </a:stretch>
        </p:blipFill>
        <p:spPr bwMode="auto">
          <a:xfrm>
            <a:off x="7623175" y="2514600"/>
            <a:ext cx="1520825" cy="1797050"/>
          </a:xfrm>
          <a:prstGeom prst="rect">
            <a:avLst/>
          </a:prstGeom>
          <a:noFill/>
        </p:spPr>
      </p:pic>
      <p:sp>
        <p:nvSpPr>
          <p:cNvPr id="14" name="Rectangle 13"/>
          <p:cNvSpPr/>
          <p:nvPr/>
        </p:nvSpPr>
        <p:spPr>
          <a:xfrm>
            <a:off x="0" y="4648200"/>
            <a:ext cx="9144000" cy="1569660"/>
          </a:xfrm>
          <a:prstGeom prst="rect">
            <a:avLst/>
          </a:prstGeom>
        </p:spPr>
        <p:txBody>
          <a:bodyPr wrap="square">
            <a:spAutoFit/>
          </a:bodyPr>
          <a:lstStyle/>
          <a:p>
            <a:r>
              <a:rPr lang="en-IN" sz="2400" dirty="0" smtClean="0">
                <a:solidFill>
                  <a:srgbClr val="FF0000"/>
                </a:solidFill>
              </a:rPr>
              <a:t>The fundamental law of all magnets: – </a:t>
            </a:r>
            <a:r>
              <a:rPr lang="en-IN" sz="2400" b="1" dirty="0" smtClean="0">
                <a:solidFill>
                  <a:srgbClr val="FF0000"/>
                </a:solidFill>
              </a:rPr>
              <a:t>Opposite pole attract  </a:t>
            </a:r>
            <a:r>
              <a:rPr lang="en-IN" sz="2400" dirty="0" smtClean="0">
                <a:solidFill>
                  <a:srgbClr val="FF0000"/>
                </a:solidFill>
              </a:rPr>
              <a:t>and  </a:t>
            </a:r>
            <a:r>
              <a:rPr lang="en-IN" sz="2400" b="1" dirty="0" smtClean="0">
                <a:solidFill>
                  <a:srgbClr val="FF0000"/>
                </a:solidFill>
              </a:rPr>
              <a:t>Likes repel</a:t>
            </a:r>
            <a:r>
              <a:rPr lang="en-IN" sz="2400" dirty="0" smtClean="0">
                <a:solidFill>
                  <a:srgbClr val="FF0000"/>
                </a:solidFill>
              </a:rPr>
              <a:t>.</a:t>
            </a:r>
          </a:p>
          <a:p>
            <a:r>
              <a:rPr lang="en-IN" sz="2400" dirty="0" smtClean="0">
                <a:solidFill>
                  <a:srgbClr val="FF0000"/>
                </a:solidFill>
              </a:rPr>
              <a:t> Inside an electric motor, these </a:t>
            </a:r>
            <a:r>
              <a:rPr lang="en-IN" sz="2400" b="1" dirty="0" smtClean="0">
                <a:solidFill>
                  <a:srgbClr val="FF0000"/>
                </a:solidFill>
              </a:rPr>
              <a:t>attracting and repelling forces create rotational motion</a:t>
            </a:r>
            <a:endParaRPr lang="en-IN" sz="24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checkerboard(across)">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28686"/>
                                        </p:tgtEl>
                                        <p:attrNameLst>
                                          <p:attrName>style.visibility</p:attrName>
                                        </p:attrNameLst>
                                      </p:cBhvr>
                                      <p:to>
                                        <p:strVal val="visible"/>
                                      </p:to>
                                    </p:set>
                                    <p:animEffect transition="in" filter="checkerboard(across)">
                                      <p:cBhvr>
                                        <p:cTn id="12" dur="500"/>
                                        <p:tgtEl>
                                          <p:spTgt spid="28686"/>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checkerboard(across)">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28685"/>
                                        </p:tgtEl>
                                        <p:attrNameLst>
                                          <p:attrName>style.visibility</p:attrName>
                                        </p:attrNameLst>
                                      </p:cBhvr>
                                      <p:to>
                                        <p:strVal val="visible"/>
                                      </p:to>
                                    </p:set>
                                    <p:animEffect transition="in" filter="checkerboard(across)">
                                      <p:cBhvr>
                                        <p:cTn id="22" dur="500"/>
                                        <p:tgtEl>
                                          <p:spTgt spid="28685"/>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14">
                                            <p:txEl>
                                              <p:pRg st="0" end="0"/>
                                            </p:txEl>
                                          </p:spTgt>
                                        </p:tgtEl>
                                        <p:attrNameLst>
                                          <p:attrName>style.visibility</p:attrName>
                                        </p:attrNameLst>
                                      </p:cBhvr>
                                      <p:to>
                                        <p:strVal val="visible"/>
                                      </p:to>
                                    </p:set>
                                    <p:animEffect transition="in" filter="checkerboard(across)">
                                      <p:cBhvr>
                                        <p:cTn id="27" dur="500"/>
                                        <p:tgtEl>
                                          <p:spTgt spid="14">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14">
                                            <p:txEl>
                                              <p:pRg st="1" end="1"/>
                                            </p:txEl>
                                          </p:spTgt>
                                        </p:tgtEl>
                                        <p:attrNameLst>
                                          <p:attrName>style.visibility</p:attrName>
                                        </p:attrNameLst>
                                      </p:cBhvr>
                                      <p:to>
                                        <p:strVal val="visible"/>
                                      </p:to>
                                    </p:set>
                                    <p:animEffect transition="in" filter="checkerboard(across)">
                                      <p:cBhvr>
                                        <p:cTn id="32" dur="500"/>
                                        <p:tgtEl>
                                          <p:spTgt spid="14">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mph" presetSubtype="7" nodeType="clickEffect">
                                  <p:stCondLst>
                                    <p:cond delay="0"/>
                                  </p:stCondLst>
                                  <p:childTnLst>
                                    <p:set>
                                      <p:cBhvr override="childStyle">
                                        <p:cTn id="36" dur="indefinite"/>
                                        <p:tgtEl>
                                          <p:spTgt spid="14">
                                            <p:txEl>
                                              <p:pRg st="0" end="0"/>
                                            </p:txEl>
                                          </p:spTgt>
                                        </p:tgtEl>
                                        <p:attrNameLst>
                                          <p:attrName>style.fontStyle</p:attrName>
                                        </p:attrNameLst>
                                      </p:cBhvr>
                                      <p:to>
                                        <p:strVal val="italic"/>
                                      </p:to>
                                    </p:set>
                                    <p:set>
                                      <p:cBhvr override="childStyle">
                                        <p:cTn id="37" dur="indefinite"/>
                                        <p:tgtEl>
                                          <p:spTgt spid="14">
                                            <p:txEl>
                                              <p:pRg st="0" end="0"/>
                                            </p:txEl>
                                          </p:spTgt>
                                        </p:tgtEl>
                                        <p:attrNameLst>
                                          <p:attrName>style.fontWeight</p:attrName>
                                        </p:attrNameLst>
                                      </p:cBhvr>
                                      <p:to>
                                        <p:strVal val="bold"/>
                                      </p:to>
                                    </p:set>
                                    <p:set>
                                      <p:cBhvr override="childStyle">
                                        <p:cTn id="38" dur="indefinite"/>
                                        <p:tgtEl>
                                          <p:spTgt spid="14">
                                            <p:txEl>
                                              <p:pRg st="0" end="0"/>
                                            </p:txEl>
                                          </p:spTgt>
                                        </p:tgtEl>
                                        <p:attrNameLst>
                                          <p:attrName>style.textDecorationUnderline</p:attrName>
                                        </p:attrNameLst>
                                      </p:cBhvr>
                                      <p:to>
                                        <p:strVal val="true"/>
                                      </p:to>
                                    </p:set>
                                  </p:childTnLst>
                                </p:cTn>
                              </p:par>
                            </p:childTnLst>
                          </p:cTn>
                        </p:par>
                      </p:childTnLst>
                    </p:cTn>
                  </p:par>
                  <p:par>
                    <p:cTn id="39" fill="hold">
                      <p:stCondLst>
                        <p:cond delay="indefinite"/>
                      </p:stCondLst>
                      <p:childTnLst>
                        <p:par>
                          <p:cTn id="40" fill="hold">
                            <p:stCondLst>
                              <p:cond delay="0"/>
                            </p:stCondLst>
                            <p:childTnLst>
                              <p:par>
                                <p:cTn id="41" presetID="5" presetClass="emph" presetSubtype="7" nodeType="clickEffect">
                                  <p:stCondLst>
                                    <p:cond delay="0"/>
                                  </p:stCondLst>
                                  <p:childTnLst>
                                    <p:set>
                                      <p:cBhvr override="childStyle">
                                        <p:cTn id="42" dur="indefinite"/>
                                        <p:tgtEl>
                                          <p:spTgt spid="14">
                                            <p:txEl>
                                              <p:pRg st="1" end="1"/>
                                            </p:txEl>
                                          </p:spTgt>
                                        </p:tgtEl>
                                        <p:attrNameLst>
                                          <p:attrName>style.fontStyle</p:attrName>
                                        </p:attrNameLst>
                                      </p:cBhvr>
                                      <p:to>
                                        <p:strVal val="italic"/>
                                      </p:to>
                                    </p:set>
                                    <p:set>
                                      <p:cBhvr override="childStyle">
                                        <p:cTn id="43" dur="indefinite"/>
                                        <p:tgtEl>
                                          <p:spTgt spid="14">
                                            <p:txEl>
                                              <p:pRg st="1" end="1"/>
                                            </p:txEl>
                                          </p:spTgt>
                                        </p:tgtEl>
                                        <p:attrNameLst>
                                          <p:attrName>style.fontWeight</p:attrName>
                                        </p:attrNameLst>
                                      </p:cBhvr>
                                      <p:to>
                                        <p:strVal val="bold"/>
                                      </p:to>
                                    </p:set>
                                    <p:set>
                                      <p:cBhvr override="childStyle">
                                        <p:cTn id="44" dur="indefinite"/>
                                        <p:tgtEl>
                                          <p:spTgt spid="14">
                                            <p:txEl>
                                              <p:pRg st="1" end="1"/>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4" grpId="0" build="allAtOnce"/>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609600"/>
            <a:ext cx="8229600" cy="609600"/>
          </a:xfrm>
        </p:spPr>
        <p:txBody>
          <a:bodyPr>
            <a:noAutofit/>
          </a:bodyPr>
          <a:lstStyle/>
          <a:p>
            <a:r>
              <a:rPr lang="en-US" dirty="0" smtClean="0"/>
              <a:t>Fleming’s Left Hand Rule</a:t>
            </a:r>
          </a:p>
        </p:txBody>
      </p:sp>
      <p:sp>
        <p:nvSpPr>
          <p:cNvPr id="3" name="Content Placeholder 2"/>
          <p:cNvSpPr>
            <a:spLocks noGrp="1"/>
          </p:cNvSpPr>
          <p:nvPr>
            <p:ph idx="1"/>
          </p:nvPr>
        </p:nvSpPr>
        <p:spPr>
          <a:xfrm>
            <a:off x="457200" y="1828800"/>
            <a:ext cx="8686800" cy="1371600"/>
          </a:xfrm>
        </p:spPr>
        <p:txBody>
          <a:bodyPr>
            <a:normAutofit/>
          </a:bodyPr>
          <a:lstStyle/>
          <a:p>
            <a:r>
              <a:rPr lang="en-US" sz="2400" dirty="0" smtClean="0"/>
              <a:t>Fleming’s left hand rule for motors</a:t>
            </a:r>
          </a:p>
          <a:p>
            <a:r>
              <a:rPr lang="en-US" sz="2400" dirty="0" smtClean="0"/>
              <a:t>Don’t be confused with </a:t>
            </a:r>
            <a:r>
              <a:rPr lang="en-US" sz="2400" dirty="0"/>
              <a:t>Fleming’s </a:t>
            </a:r>
            <a:r>
              <a:rPr lang="en-US" sz="2400" dirty="0" smtClean="0"/>
              <a:t>right hand </a:t>
            </a:r>
            <a:r>
              <a:rPr lang="en-US" sz="2400" dirty="0"/>
              <a:t>rule for </a:t>
            </a:r>
            <a:r>
              <a:rPr lang="en-US" sz="2400" dirty="0" smtClean="0"/>
              <a:t>generator</a:t>
            </a:r>
            <a:endParaRPr lang="en-US" sz="2400" dirty="0"/>
          </a:p>
          <a:p>
            <a:endParaRPr lang="en-US" sz="2800" dirty="0" smtClean="0"/>
          </a:p>
          <a:p>
            <a:endParaRPr lang="en-US" sz="2800" dirty="0" smtClean="0"/>
          </a:p>
        </p:txBody>
      </p:sp>
      <p:pic>
        <p:nvPicPr>
          <p:cNvPr id="5" name="Picture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2286000" y="3276600"/>
            <a:ext cx="3810000" cy="3032961"/>
          </a:xfrm>
          <a:prstGeom prst="rect">
            <a:avLst/>
          </a:prstGeom>
        </p:spPr>
      </p:pic>
    </p:spTree>
    <p:extLst>
      <p:ext uri="{BB962C8B-B14F-4D97-AF65-F5344CB8AC3E}">
        <p14:creationId xmlns:p14="http://schemas.microsoft.com/office/powerpoint/2010/main" xmlns="" val="1690693033"/>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39752" y="269776"/>
            <a:ext cx="6804248" cy="1143000"/>
          </a:xfrm>
        </p:spPr>
        <p:txBody>
          <a:bodyPr/>
          <a:lstStyle/>
          <a:p>
            <a:r>
              <a:rPr lang="en-IN" dirty="0" smtClean="0"/>
              <a:t>Basic DC Motor Types</a:t>
            </a:r>
            <a:endParaRPr lang="en-IN" dirty="0"/>
          </a:p>
        </p:txBody>
      </p:sp>
      <p:sp>
        <p:nvSpPr>
          <p:cNvPr id="3" name="Content Placeholder 2"/>
          <p:cNvSpPr>
            <a:spLocks noGrp="1"/>
          </p:cNvSpPr>
          <p:nvPr>
            <p:ph idx="1"/>
          </p:nvPr>
        </p:nvSpPr>
        <p:spPr>
          <a:xfrm>
            <a:off x="685800" y="5410200"/>
            <a:ext cx="8064896" cy="817984"/>
          </a:xfrm>
        </p:spPr>
        <p:txBody>
          <a:bodyPr>
            <a:noAutofit/>
          </a:bodyPr>
          <a:lstStyle/>
          <a:p>
            <a:pPr>
              <a:buNone/>
            </a:pPr>
            <a:r>
              <a:rPr lang="en-US" sz="2400" dirty="0" smtClean="0"/>
              <a:t>Motors are categorized in a number of types based on the input supply, construction and principle of operation</a:t>
            </a:r>
            <a:endParaRPr lang="en-IN" sz="2400" dirty="0"/>
          </a:p>
        </p:txBody>
      </p:sp>
      <p:sp>
        <p:nvSpPr>
          <p:cNvPr id="4" name="Rounded Rectangle 3"/>
          <p:cNvSpPr/>
          <p:nvPr/>
        </p:nvSpPr>
        <p:spPr>
          <a:xfrm>
            <a:off x="3276600" y="1600200"/>
            <a:ext cx="24384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Electric Motors</a:t>
            </a:r>
            <a:endParaRPr lang="en-IN" dirty="0"/>
          </a:p>
        </p:txBody>
      </p:sp>
      <p:cxnSp>
        <p:nvCxnSpPr>
          <p:cNvPr id="8" name="Straight Connector 7"/>
          <p:cNvCxnSpPr>
            <a:stCxn id="4" idx="2"/>
          </p:cNvCxnSpPr>
          <p:nvPr/>
        </p:nvCxnSpPr>
        <p:spPr>
          <a:xfrm>
            <a:off x="4495800" y="2286000"/>
            <a:ext cx="0" cy="304800"/>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H="1">
            <a:off x="2438400" y="2590800"/>
            <a:ext cx="4191000" cy="0"/>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6629400" y="2590800"/>
            <a:ext cx="0" cy="457200"/>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2438400" y="2590800"/>
            <a:ext cx="0" cy="457200"/>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Rounded Rectangle 14"/>
          <p:cNvSpPr/>
          <p:nvPr/>
        </p:nvSpPr>
        <p:spPr>
          <a:xfrm>
            <a:off x="5486400" y="3048000"/>
            <a:ext cx="24384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Direct Current (DC) Motors</a:t>
            </a:r>
            <a:endParaRPr lang="en-IN" dirty="0"/>
          </a:p>
        </p:txBody>
      </p:sp>
      <p:sp>
        <p:nvSpPr>
          <p:cNvPr id="16" name="Rounded Rectangle 15"/>
          <p:cNvSpPr/>
          <p:nvPr/>
        </p:nvSpPr>
        <p:spPr>
          <a:xfrm>
            <a:off x="1219200" y="3048000"/>
            <a:ext cx="24384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Alternating Current (AC) Motors</a:t>
            </a:r>
            <a:endParaRPr lang="en-IN" dirty="0"/>
          </a:p>
        </p:txBody>
      </p:sp>
      <p:cxnSp>
        <p:nvCxnSpPr>
          <p:cNvPr id="13" name="Straight Connector 12"/>
          <p:cNvCxnSpPr/>
          <p:nvPr/>
        </p:nvCxnSpPr>
        <p:spPr>
          <a:xfrm>
            <a:off x="3886200" y="4419600"/>
            <a:ext cx="0" cy="381000"/>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8305800" y="4419600"/>
            <a:ext cx="0" cy="381000"/>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flipH="1">
            <a:off x="3886200" y="4419600"/>
            <a:ext cx="4419600" cy="0"/>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Rounded Rectangle 24"/>
          <p:cNvSpPr/>
          <p:nvPr/>
        </p:nvSpPr>
        <p:spPr>
          <a:xfrm>
            <a:off x="5334000" y="4800600"/>
            <a:ext cx="1524000" cy="533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Compound</a:t>
            </a:r>
            <a:endParaRPr lang="en-IN" dirty="0"/>
          </a:p>
        </p:txBody>
      </p:sp>
      <p:sp>
        <p:nvSpPr>
          <p:cNvPr id="27" name="Rounded Rectangle 26"/>
          <p:cNvSpPr/>
          <p:nvPr/>
        </p:nvSpPr>
        <p:spPr>
          <a:xfrm>
            <a:off x="7620000" y="4800600"/>
            <a:ext cx="1524000" cy="533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Series</a:t>
            </a:r>
            <a:endParaRPr lang="en-IN" dirty="0"/>
          </a:p>
        </p:txBody>
      </p:sp>
      <p:cxnSp>
        <p:nvCxnSpPr>
          <p:cNvPr id="33" name="Straight Connector 32"/>
          <p:cNvCxnSpPr/>
          <p:nvPr/>
        </p:nvCxnSpPr>
        <p:spPr>
          <a:xfrm>
            <a:off x="6019800" y="4419600"/>
            <a:ext cx="0" cy="381000"/>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Rounded Rectangle 18"/>
          <p:cNvSpPr/>
          <p:nvPr/>
        </p:nvSpPr>
        <p:spPr>
          <a:xfrm>
            <a:off x="3200400" y="4876800"/>
            <a:ext cx="1524000" cy="533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Shunt</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mph" presetSubtype="1" nodeType="clickEffect">
                                  <p:stCondLst>
                                    <p:cond delay="0"/>
                                  </p:stCondLst>
                                  <p:childTnLst>
                                    <p:set>
                                      <p:cBhvr override="childStyle">
                                        <p:cTn id="11" dur="indefinite"/>
                                        <p:tgtEl>
                                          <p:spTgt spid="3">
                                            <p:txEl>
                                              <p:pRg st="0" end="0"/>
                                            </p:txEl>
                                          </p:spTgt>
                                        </p:tgtEl>
                                        <p:attrNameLst>
                                          <p:attrName>style.fontStyle</p:attrName>
                                        </p:attrNameLst>
                                      </p:cBhvr>
                                      <p:to>
                                        <p:strVal val="normal"/>
                                      </p:to>
                                    </p:set>
                                    <p:set>
                                      <p:cBhvr override="childStyle">
                                        <p:cTn id="12" dur="indefinite"/>
                                        <p:tgtEl>
                                          <p:spTgt spid="3">
                                            <p:txEl>
                                              <p:pRg st="0" end="0"/>
                                            </p:txEl>
                                          </p:spTgt>
                                        </p:tgtEl>
                                        <p:attrNameLst>
                                          <p:attrName>style.fontWeight</p:attrName>
                                        </p:attrNameLst>
                                      </p:cBhvr>
                                      <p:to>
                                        <p:strVal val="bold"/>
                                      </p:to>
                                    </p:set>
                                    <p:set>
                                      <p:cBhvr override="childStyle">
                                        <p:cTn id="13" dur="indefinite"/>
                                        <p:tgtEl>
                                          <p:spTgt spid="3">
                                            <p:txEl>
                                              <p:pRg st="0" end="0"/>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How DC Motor Works ?</a:t>
            </a:r>
            <a:endParaRPr lang="en-IN" dirty="0"/>
          </a:p>
        </p:txBody>
      </p:sp>
      <p:pic>
        <p:nvPicPr>
          <p:cNvPr id="1026" name="Picture 2" descr="http://www.hk-phy.org/resources/images/em03/DC_motor_e.gif"/>
          <p:cNvPicPr>
            <a:picLocks noChangeAspect="1" noChangeArrowheads="1"/>
          </p:cNvPicPr>
          <p:nvPr/>
        </p:nvPicPr>
        <p:blipFill>
          <a:blip r:embed="rId2" cstate="print"/>
          <a:srcRect/>
          <a:stretch>
            <a:fillRect/>
          </a:stretch>
        </p:blipFill>
        <p:spPr bwMode="auto">
          <a:xfrm>
            <a:off x="1219200" y="1828800"/>
            <a:ext cx="4095750" cy="4000501"/>
          </a:xfrm>
          <a:prstGeom prst="rect">
            <a:avLst/>
          </a:prstGeom>
          <a:noFill/>
        </p:spPr>
      </p:pic>
      <p:sp>
        <p:nvSpPr>
          <p:cNvPr id="5" name="TextBox 4"/>
          <p:cNvSpPr txBox="1"/>
          <p:nvPr/>
        </p:nvSpPr>
        <p:spPr>
          <a:xfrm>
            <a:off x="5257800" y="4419600"/>
            <a:ext cx="2971800" cy="646331"/>
          </a:xfrm>
          <a:prstGeom prst="rect">
            <a:avLst/>
          </a:prstGeom>
          <a:noFill/>
        </p:spPr>
        <p:txBody>
          <a:bodyPr wrap="square" rtlCol="0">
            <a:spAutoFit/>
          </a:bodyPr>
          <a:lstStyle/>
          <a:p>
            <a:r>
              <a:rPr lang="en-IN" dirty="0" smtClean="0"/>
              <a:t>Electric  current is supplied  through a </a:t>
            </a:r>
            <a:r>
              <a:rPr lang="en-IN" dirty="0" err="1" smtClean="0"/>
              <a:t>commutator</a:t>
            </a:r>
            <a:r>
              <a:rPr lang="en-IN" dirty="0" smtClean="0"/>
              <a:t>   </a:t>
            </a:r>
            <a:endParaRPr lang="en-IN" dirty="0"/>
          </a:p>
        </p:txBody>
      </p:sp>
      <p:sp>
        <p:nvSpPr>
          <p:cNvPr id="6" name="TextBox 5"/>
          <p:cNvSpPr txBox="1"/>
          <p:nvPr/>
        </p:nvSpPr>
        <p:spPr>
          <a:xfrm>
            <a:off x="685800" y="5715000"/>
            <a:ext cx="2971800" cy="646331"/>
          </a:xfrm>
          <a:prstGeom prst="rect">
            <a:avLst/>
          </a:prstGeom>
          <a:noFill/>
        </p:spPr>
        <p:txBody>
          <a:bodyPr wrap="square" rtlCol="0">
            <a:spAutoFit/>
          </a:bodyPr>
          <a:lstStyle/>
          <a:p>
            <a:r>
              <a:rPr lang="en-IN" dirty="0" smtClean="0"/>
              <a:t>Battery  provides an electric current </a:t>
            </a:r>
            <a:r>
              <a:rPr lang="en-IN" b="1" dirty="0" smtClean="0">
                <a:solidFill>
                  <a:srgbClr val="FF0000"/>
                </a:solidFill>
              </a:rPr>
              <a:t>(I)</a:t>
            </a:r>
            <a:endParaRPr lang="en-IN" b="1" dirty="0">
              <a:solidFill>
                <a:srgbClr val="FF0000"/>
              </a:solidFill>
            </a:endParaRPr>
          </a:p>
        </p:txBody>
      </p:sp>
      <p:cxnSp>
        <p:nvCxnSpPr>
          <p:cNvPr id="9" name="Straight Arrow Connector 8"/>
          <p:cNvCxnSpPr/>
          <p:nvPr/>
        </p:nvCxnSpPr>
        <p:spPr>
          <a:xfrm flipH="1">
            <a:off x="1524000" y="4343400"/>
            <a:ext cx="457200" cy="609600"/>
          </a:xfrm>
          <a:prstGeom prst="straightConnector1">
            <a:avLst/>
          </a:prstGeom>
          <a:ln w="539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1447800" y="4191000"/>
            <a:ext cx="304800" cy="523220"/>
          </a:xfrm>
          <a:prstGeom prst="rect">
            <a:avLst/>
          </a:prstGeom>
          <a:noFill/>
        </p:spPr>
        <p:txBody>
          <a:bodyPr wrap="square" rtlCol="0">
            <a:spAutoFit/>
          </a:bodyPr>
          <a:lstStyle/>
          <a:p>
            <a:r>
              <a:rPr lang="en-IN" sz="2800" b="1" dirty="0" smtClean="0">
                <a:solidFill>
                  <a:srgbClr val="FF0000"/>
                </a:solidFill>
              </a:rPr>
              <a:t>I</a:t>
            </a:r>
            <a:endParaRPr lang="en-IN" sz="2800" b="1" dirty="0">
              <a:solidFill>
                <a:srgbClr val="FF0000"/>
              </a:solidFill>
            </a:endParaRPr>
          </a:p>
        </p:txBody>
      </p:sp>
      <p:sp>
        <p:nvSpPr>
          <p:cNvPr id="11" name="TextBox 10"/>
          <p:cNvSpPr txBox="1"/>
          <p:nvPr/>
        </p:nvSpPr>
        <p:spPr>
          <a:xfrm>
            <a:off x="3962400" y="4876800"/>
            <a:ext cx="304800" cy="523220"/>
          </a:xfrm>
          <a:prstGeom prst="rect">
            <a:avLst/>
          </a:prstGeom>
          <a:noFill/>
        </p:spPr>
        <p:txBody>
          <a:bodyPr wrap="square" rtlCol="0">
            <a:spAutoFit/>
          </a:bodyPr>
          <a:lstStyle/>
          <a:p>
            <a:r>
              <a:rPr lang="en-IN" sz="2800" b="1" dirty="0" smtClean="0">
                <a:solidFill>
                  <a:srgbClr val="FF0000"/>
                </a:solidFill>
              </a:rPr>
              <a:t>I</a:t>
            </a:r>
            <a:endParaRPr lang="en-IN" sz="2800" b="1" dirty="0">
              <a:solidFill>
                <a:srgbClr val="FF0000"/>
              </a:solidFill>
            </a:endParaRPr>
          </a:p>
        </p:txBody>
      </p:sp>
      <p:cxnSp>
        <p:nvCxnSpPr>
          <p:cNvPr id="12" name="Straight Arrow Connector 11"/>
          <p:cNvCxnSpPr/>
          <p:nvPr/>
        </p:nvCxnSpPr>
        <p:spPr>
          <a:xfrm flipV="1">
            <a:off x="3657600" y="4648200"/>
            <a:ext cx="304800" cy="609600"/>
          </a:xfrm>
          <a:prstGeom prst="straightConnector1">
            <a:avLst/>
          </a:prstGeom>
          <a:ln w="539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flipV="1">
            <a:off x="3733800" y="3124200"/>
            <a:ext cx="304800" cy="533400"/>
          </a:xfrm>
          <a:prstGeom prst="straightConnector1">
            <a:avLst/>
          </a:prstGeom>
          <a:ln w="539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flipH="1">
            <a:off x="3124200" y="2667000"/>
            <a:ext cx="304800" cy="533400"/>
          </a:xfrm>
          <a:prstGeom prst="straightConnector1">
            <a:avLst/>
          </a:prstGeom>
          <a:ln w="539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5181600" y="1524000"/>
            <a:ext cx="3962400" cy="1200329"/>
          </a:xfrm>
          <a:prstGeom prst="rect">
            <a:avLst/>
          </a:prstGeom>
          <a:noFill/>
        </p:spPr>
        <p:txBody>
          <a:bodyPr wrap="square" rtlCol="0">
            <a:spAutoFit/>
          </a:bodyPr>
          <a:lstStyle/>
          <a:p>
            <a:r>
              <a:rPr lang="en-IN" dirty="0" smtClean="0"/>
              <a:t>When electric current passes through  a coil in a magnetic field  the magnetic  force  produces a torque  which turns  the DC motor</a:t>
            </a:r>
            <a:endParaRPr lang="en-IN" dirty="0"/>
          </a:p>
        </p:txBody>
      </p:sp>
      <p:sp>
        <p:nvSpPr>
          <p:cNvPr id="33" name="TextBox 32"/>
          <p:cNvSpPr txBox="1"/>
          <p:nvPr/>
        </p:nvSpPr>
        <p:spPr>
          <a:xfrm>
            <a:off x="5410200" y="3200400"/>
            <a:ext cx="3733800" cy="1200329"/>
          </a:xfrm>
          <a:prstGeom prst="rect">
            <a:avLst/>
          </a:prstGeom>
          <a:noFill/>
        </p:spPr>
        <p:txBody>
          <a:bodyPr wrap="square" rtlCol="0">
            <a:spAutoFit/>
          </a:bodyPr>
          <a:lstStyle/>
          <a:p>
            <a:r>
              <a:rPr lang="en-IN" dirty="0" smtClean="0"/>
              <a:t>The </a:t>
            </a:r>
            <a:r>
              <a:rPr lang="en-IN" dirty="0" err="1" smtClean="0"/>
              <a:t>commutator</a:t>
            </a:r>
            <a:r>
              <a:rPr lang="en-IN" dirty="0" smtClean="0"/>
              <a:t> reverses the current each half revolution  to keep the torque  turning the coil in the  same direction </a:t>
            </a:r>
            <a:endParaRPr lang="en-IN" dirty="0"/>
          </a:p>
        </p:txBody>
      </p:sp>
      <p:cxnSp>
        <p:nvCxnSpPr>
          <p:cNvPr id="35" name="Straight Arrow Connector 34"/>
          <p:cNvCxnSpPr/>
          <p:nvPr/>
        </p:nvCxnSpPr>
        <p:spPr>
          <a:xfrm flipV="1">
            <a:off x="2057400" y="5638800"/>
            <a:ext cx="152400" cy="1524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flipH="1">
            <a:off x="4114800" y="1981200"/>
            <a:ext cx="1066800" cy="609600"/>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checkerboard(across)">
                                      <p:cBhvr>
                                        <p:cTn id="7" dur="500"/>
                                        <p:tgtEl>
                                          <p:spTgt spid="1026"/>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5"/>
                                        </p:tgtEl>
                                        <p:attrNameLst>
                                          <p:attrName>style.visibility</p:attrName>
                                        </p:attrNameLst>
                                      </p:cBhvr>
                                      <p:to>
                                        <p:strVal val="visible"/>
                                      </p:to>
                                    </p:set>
                                    <p:animEffect transition="in" filter="checkerboard(across)">
                                      <p:cBhvr>
                                        <p:cTn id="12" dur="500"/>
                                        <p:tgtEl>
                                          <p:spTgt spid="35"/>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checkerboard(across)">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checkerboard(across)">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3"/>
                                        </p:tgtEl>
                                        <p:attrNameLst>
                                          <p:attrName>style.visibility</p:attrName>
                                        </p:attrNameLst>
                                      </p:cBhvr>
                                      <p:to>
                                        <p:strVal val="visible"/>
                                      </p:to>
                                    </p:set>
                                    <p:animEffect transition="in" filter="checkerboard(across)">
                                      <p:cBhvr>
                                        <p:cTn id="27" dur="500"/>
                                        <p:tgtEl>
                                          <p:spTgt spid="33"/>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checkerboard(across)">
                                      <p:cBhvr>
                                        <p:cTn id="32" dur="500"/>
                                        <p:tgtEl>
                                          <p:spTgt spid="9"/>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checkerboard(across)">
                                      <p:cBhvr>
                                        <p:cTn id="37" dur="500"/>
                                        <p:tgtEl>
                                          <p:spTgt spid="10"/>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nodeType="click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checkerboard(across)">
                                      <p:cBhvr>
                                        <p:cTn id="42" dur="500"/>
                                        <p:tgtEl>
                                          <p:spTgt spid="12"/>
                                        </p:tgtEl>
                                      </p:cBhvr>
                                    </p:animEffect>
                                  </p:childTnLst>
                                </p:cTn>
                              </p:par>
                            </p:childTnLst>
                          </p:cTn>
                        </p:par>
                      </p:childTnLst>
                    </p:cTn>
                  </p:par>
                  <p:par>
                    <p:cTn id="43" fill="hold">
                      <p:stCondLst>
                        <p:cond delay="indefinite"/>
                      </p:stCondLst>
                      <p:childTnLst>
                        <p:par>
                          <p:cTn id="44" fill="hold">
                            <p:stCondLst>
                              <p:cond delay="0"/>
                            </p:stCondLst>
                            <p:childTnLst>
                              <p:par>
                                <p:cTn id="45" presetID="5" presetClass="entr" presetSubtype="10" fill="hold" grpId="0" nodeType="clickEffect">
                                  <p:stCondLst>
                                    <p:cond delay="0"/>
                                  </p:stCondLst>
                                  <p:childTnLst>
                                    <p:set>
                                      <p:cBhvr>
                                        <p:cTn id="46" dur="1" fill="hold">
                                          <p:stCondLst>
                                            <p:cond delay="0"/>
                                          </p:stCondLst>
                                        </p:cTn>
                                        <p:tgtEl>
                                          <p:spTgt spid="11"/>
                                        </p:tgtEl>
                                        <p:attrNameLst>
                                          <p:attrName>style.visibility</p:attrName>
                                        </p:attrNameLst>
                                      </p:cBhvr>
                                      <p:to>
                                        <p:strVal val="visible"/>
                                      </p:to>
                                    </p:set>
                                    <p:animEffect transition="in" filter="checkerboard(across)">
                                      <p:cBhvr>
                                        <p:cTn id="47" dur="500"/>
                                        <p:tgtEl>
                                          <p:spTgt spid="11"/>
                                        </p:tgtEl>
                                      </p:cBhvr>
                                    </p:animEffect>
                                  </p:childTnLst>
                                </p:cTn>
                              </p:par>
                            </p:childTnLst>
                          </p:cTn>
                        </p:par>
                      </p:childTnLst>
                    </p:cTn>
                  </p:par>
                  <p:par>
                    <p:cTn id="48" fill="hold">
                      <p:stCondLst>
                        <p:cond delay="indefinite"/>
                      </p:stCondLst>
                      <p:childTnLst>
                        <p:par>
                          <p:cTn id="49" fill="hold">
                            <p:stCondLst>
                              <p:cond delay="0"/>
                            </p:stCondLst>
                            <p:childTnLst>
                              <p:par>
                                <p:cTn id="50" presetID="5" presetClass="entr" presetSubtype="10" fill="hold" nodeType="clickEffect">
                                  <p:stCondLst>
                                    <p:cond delay="0"/>
                                  </p:stCondLst>
                                  <p:childTnLst>
                                    <p:set>
                                      <p:cBhvr>
                                        <p:cTn id="51" dur="1" fill="hold">
                                          <p:stCondLst>
                                            <p:cond delay="0"/>
                                          </p:stCondLst>
                                        </p:cTn>
                                        <p:tgtEl>
                                          <p:spTgt spid="21"/>
                                        </p:tgtEl>
                                        <p:attrNameLst>
                                          <p:attrName>style.visibility</p:attrName>
                                        </p:attrNameLst>
                                      </p:cBhvr>
                                      <p:to>
                                        <p:strVal val="visible"/>
                                      </p:to>
                                    </p:set>
                                    <p:animEffect transition="in" filter="checkerboard(across)">
                                      <p:cBhvr>
                                        <p:cTn id="52" dur="500"/>
                                        <p:tgtEl>
                                          <p:spTgt spid="21"/>
                                        </p:tgtEl>
                                      </p:cBhvr>
                                    </p:animEffect>
                                  </p:childTnLst>
                                </p:cTn>
                              </p:par>
                            </p:childTnLst>
                          </p:cTn>
                        </p:par>
                      </p:childTnLst>
                    </p:cTn>
                  </p:par>
                  <p:par>
                    <p:cTn id="53" fill="hold">
                      <p:stCondLst>
                        <p:cond delay="indefinite"/>
                      </p:stCondLst>
                      <p:childTnLst>
                        <p:par>
                          <p:cTn id="54" fill="hold">
                            <p:stCondLst>
                              <p:cond delay="0"/>
                            </p:stCondLst>
                            <p:childTnLst>
                              <p:par>
                                <p:cTn id="55" presetID="5" presetClass="entr" presetSubtype="10" fill="hold" nodeType="clickEffect">
                                  <p:stCondLst>
                                    <p:cond delay="0"/>
                                  </p:stCondLst>
                                  <p:childTnLst>
                                    <p:set>
                                      <p:cBhvr>
                                        <p:cTn id="56" dur="1" fill="hold">
                                          <p:stCondLst>
                                            <p:cond delay="0"/>
                                          </p:stCondLst>
                                        </p:cTn>
                                        <p:tgtEl>
                                          <p:spTgt spid="17"/>
                                        </p:tgtEl>
                                        <p:attrNameLst>
                                          <p:attrName>style.visibility</p:attrName>
                                        </p:attrNameLst>
                                      </p:cBhvr>
                                      <p:to>
                                        <p:strVal val="visible"/>
                                      </p:to>
                                    </p:set>
                                    <p:animEffect transition="in" filter="checkerboard(across)">
                                      <p:cBhvr>
                                        <p:cTn id="57" dur="500"/>
                                        <p:tgtEl>
                                          <p:spTgt spid="17"/>
                                        </p:tgtEl>
                                      </p:cBhvr>
                                    </p:animEffect>
                                  </p:childTnLst>
                                </p:cTn>
                              </p:par>
                            </p:childTnLst>
                          </p:cTn>
                        </p:par>
                      </p:childTnLst>
                    </p:cTn>
                  </p:par>
                  <p:par>
                    <p:cTn id="58" fill="hold">
                      <p:stCondLst>
                        <p:cond delay="indefinite"/>
                      </p:stCondLst>
                      <p:childTnLst>
                        <p:par>
                          <p:cTn id="59" fill="hold">
                            <p:stCondLst>
                              <p:cond delay="0"/>
                            </p:stCondLst>
                            <p:childTnLst>
                              <p:par>
                                <p:cTn id="60" presetID="5" presetClass="entr" presetSubtype="10" fill="hold" grpId="0" nodeType="clickEffect">
                                  <p:stCondLst>
                                    <p:cond delay="0"/>
                                  </p:stCondLst>
                                  <p:childTnLst>
                                    <p:set>
                                      <p:cBhvr>
                                        <p:cTn id="61" dur="1" fill="hold">
                                          <p:stCondLst>
                                            <p:cond delay="0"/>
                                          </p:stCondLst>
                                        </p:cTn>
                                        <p:tgtEl>
                                          <p:spTgt spid="32"/>
                                        </p:tgtEl>
                                        <p:attrNameLst>
                                          <p:attrName>style.visibility</p:attrName>
                                        </p:attrNameLst>
                                      </p:cBhvr>
                                      <p:to>
                                        <p:strVal val="visible"/>
                                      </p:to>
                                    </p:set>
                                    <p:animEffect transition="in" filter="checkerboard(across)">
                                      <p:cBhvr>
                                        <p:cTn id="62" dur="500"/>
                                        <p:tgtEl>
                                          <p:spTgt spid="32"/>
                                        </p:tgtEl>
                                      </p:cBhvr>
                                    </p:animEffect>
                                  </p:childTnLst>
                                </p:cTn>
                              </p:par>
                            </p:childTnLst>
                          </p:cTn>
                        </p:par>
                      </p:childTnLst>
                    </p:cTn>
                  </p:par>
                  <p:par>
                    <p:cTn id="63" fill="hold">
                      <p:stCondLst>
                        <p:cond delay="indefinite"/>
                      </p:stCondLst>
                      <p:childTnLst>
                        <p:par>
                          <p:cTn id="64" fill="hold">
                            <p:stCondLst>
                              <p:cond delay="0"/>
                            </p:stCondLst>
                            <p:childTnLst>
                              <p:par>
                                <p:cTn id="65" presetID="5" presetClass="entr" presetSubtype="10" fill="hold" nodeType="clickEffect">
                                  <p:stCondLst>
                                    <p:cond delay="0"/>
                                  </p:stCondLst>
                                  <p:childTnLst>
                                    <p:set>
                                      <p:cBhvr>
                                        <p:cTn id="66" dur="1" fill="hold">
                                          <p:stCondLst>
                                            <p:cond delay="0"/>
                                          </p:stCondLst>
                                        </p:cTn>
                                        <p:tgtEl>
                                          <p:spTgt spid="39"/>
                                        </p:tgtEl>
                                        <p:attrNameLst>
                                          <p:attrName>style.visibility</p:attrName>
                                        </p:attrNameLst>
                                      </p:cBhvr>
                                      <p:to>
                                        <p:strVal val="visible"/>
                                      </p:to>
                                    </p:set>
                                    <p:animEffect transition="in" filter="checkerboard(across)">
                                      <p:cBhvr>
                                        <p:cTn id="67"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10" grpId="0"/>
      <p:bldP spid="11" grpId="0"/>
      <p:bldP spid="32" grpId="0"/>
      <p:bldP spid="3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1" name="Picture 3"/>
          <p:cNvPicPr>
            <a:picLocks noChangeAspect="1" noChangeArrowheads="1"/>
          </p:cNvPicPr>
          <p:nvPr/>
        </p:nvPicPr>
        <p:blipFill>
          <a:blip r:embed="rId2" cstate="print"/>
          <a:srcRect/>
          <a:stretch>
            <a:fillRect/>
          </a:stretch>
        </p:blipFill>
        <p:spPr bwMode="auto">
          <a:xfrm>
            <a:off x="381000" y="2209800"/>
            <a:ext cx="1647825" cy="1457325"/>
          </a:xfrm>
          <a:prstGeom prst="rect">
            <a:avLst/>
          </a:prstGeom>
          <a:noFill/>
          <a:ln w="9525">
            <a:noFill/>
            <a:miter lim="800000"/>
            <a:headEnd/>
            <a:tailEnd/>
          </a:ln>
        </p:spPr>
      </p:pic>
      <p:pic>
        <p:nvPicPr>
          <p:cNvPr id="27652" name="Picture 4"/>
          <p:cNvPicPr>
            <a:picLocks noChangeAspect="1" noChangeArrowheads="1"/>
          </p:cNvPicPr>
          <p:nvPr/>
        </p:nvPicPr>
        <p:blipFill>
          <a:blip r:embed="rId3" cstate="print"/>
          <a:srcRect/>
          <a:stretch>
            <a:fillRect/>
          </a:stretch>
        </p:blipFill>
        <p:spPr bwMode="auto">
          <a:xfrm>
            <a:off x="533400" y="4038600"/>
            <a:ext cx="1901092" cy="1066800"/>
          </a:xfrm>
          <a:prstGeom prst="rect">
            <a:avLst/>
          </a:prstGeom>
          <a:noFill/>
          <a:ln w="9525">
            <a:noFill/>
            <a:miter lim="800000"/>
            <a:headEnd/>
            <a:tailEnd/>
          </a:ln>
        </p:spPr>
      </p:pic>
      <p:pic>
        <p:nvPicPr>
          <p:cNvPr id="27653" name="Picture 5"/>
          <p:cNvPicPr>
            <a:picLocks noChangeAspect="1" noChangeArrowheads="1"/>
          </p:cNvPicPr>
          <p:nvPr/>
        </p:nvPicPr>
        <p:blipFill>
          <a:blip r:embed="rId4" cstate="print"/>
          <a:srcRect/>
          <a:stretch>
            <a:fillRect/>
          </a:stretch>
        </p:blipFill>
        <p:spPr bwMode="auto">
          <a:xfrm>
            <a:off x="7467600" y="2209800"/>
            <a:ext cx="1219200" cy="1409700"/>
          </a:xfrm>
          <a:prstGeom prst="rect">
            <a:avLst/>
          </a:prstGeom>
          <a:noFill/>
          <a:ln w="9525">
            <a:noFill/>
            <a:miter lim="800000"/>
            <a:headEnd/>
            <a:tailEnd/>
          </a:ln>
        </p:spPr>
      </p:pic>
      <p:pic>
        <p:nvPicPr>
          <p:cNvPr id="27654" name="Picture 6"/>
          <p:cNvPicPr>
            <a:picLocks noChangeAspect="1" noChangeArrowheads="1"/>
          </p:cNvPicPr>
          <p:nvPr/>
        </p:nvPicPr>
        <p:blipFill>
          <a:blip r:embed="rId5" cstate="print"/>
          <a:srcRect/>
          <a:stretch>
            <a:fillRect/>
          </a:stretch>
        </p:blipFill>
        <p:spPr bwMode="auto">
          <a:xfrm>
            <a:off x="7162800" y="3810816"/>
            <a:ext cx="1981200" cy="1113609"/>
          </a:xfrm>
          <a:prstGeom prst="rect">
            <a:avLst/>
          </a:prstGeom>
          <a:noFill/>
          <a:ln w="9525">
            <a:noFill/>
            <a:miter lim="800000"/>
            <a:headEnd/>
            <a:tailEnd/>
          </a:ln>
        </p:spPr>
      </p:pic>
      <p:pic>
        <p:nvPicPr>
          <p:cNvPr id="27657" name="Picture 9"/>
          <p:cNvPicPr>
            <a:picLocks noChangeAspect="1" noChangeArrowheads="1"/>
          </p:cNvPicPr>
          <p:nvPr/>
        </p:nvPicPr>
        <p:blipFill>
          <a:blip r:embed="rId6" cstate="print"/>
          <a:srcRect/>
          <a:stretch>
            <a:fillRect/>
          </a:stretch>
        </p:blipFill>
        <p:spPr bwMode="auto">
          <a:xfrm>
            <a:off x="3733800" y="4038600"/>
            <a:ext cx="2438400" cy="1460684"/>
          </a:xfrm>
          <a:prstGeom prst="rect">
            <a:avLst/>
          </a:prstGeom>
          <a:noFill/>
          <a:ln w="9525">
            <a:noFill/>
            <a:miter lim="800000"/>
            <a:headEnd/>
            <a:tailEnd/>
          </a:ln>
        </p:spPr>
      </p:pic>
      <p:pic>
        <p:nvPicPr>
          <p:cNvPr id="27658" name="Picture 10"/>
          <p:cNvPicPr>
            <a:picLocks noChangeAspect="1" noChangeArrowheads="1"/>
          </p:cNvPicPr>
          <p:nvPr/>
        </p:nvPicPr>
        <p:blipFill>
          <a:blip r:embed="rId7" cstate="print"/>
          <a:srcRect/>
          <a:stretch>
            <a:fillRect/>
          </a:stretch>
        </p:blipFill>
        <p:spPr bwMode="auto">
          <a:xfrm>
            <a:off x="4038600" y="2362200"/>
            <a:ext cx="1504950" cy="1514475"/>
          </a:xfrm>
          <a:prstGeom prst="rect">
            <a:avLst/>
          </a:prstGeom>
          <a:noFill/>
          <a:ln w="9525">
            <a:noFill/>
            <a:miter lim="800000"/>
            <a:headEnd/>
            <a:tailEnd/>
          </a:ln>
        </p:spPr>
      </p:pic>
      <p:sp>
        <p:nvSpPr>
          <p:cNvPr id="13" name="Title 1"/>
          <p:cNvSpPr>
            <a:spLocks noGrp="1"/>
          </p:cNvSpPr>
          <p:nvPr>
            <p:ph type="title"/>
          </p:nvPr>
        </p:nvSpPr>
        <p:spPr/>
        <p:txBody>
          <a:bodyPr/>
          <a:lstStyle/>
          <a:p>
            <a:r>
              <a:rPr lang="en-IN" dirty="0" smtClean="0"/>
              <a:t>How DC Motor Works ?</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7651"/>
                                        </p:tgtEl>
                                        <p:attrNameLst>
                                          <p:attrName>style.visibility</p:attrName>
                                        </p:attrNameLst>
                                      </p:cBhvr>
                                      <p:to>
                                        <p:strVal val="visible"/>
                                      </p:to>
                                    </p:set>
                                    <p:animEffect transition="in" filter="checkerboard(across)">
                                      <p:cBhvr>
                                        <p:cTn id="7" dur="500"/>
                                        <p:tgtEl>
                                          <p:spTgt spid="27651"/>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27652"/>
                                        </p:tgtEl>
                                        <p:attrNameLst>
                                          <p:attrName>style.visibility</p:attrName>
                                        </p:attrNameLst>
                                      </p:cBhvr>
                                      <p:to>
                                        <p:strVal val="visible"/>
                                      </p:to>
                                    </p:set>
                                    <p:animEffect transition="in" filter="checkerboard(across)">
                                      <p:cBhvr>
                                        <p:cTn id="12" dur="500"/>
                                        <p:tgtEl>
                                          <p:spTgt spid="27652"/>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27658"/>
                                        </p:tgtEl>
                                        <p:attrNameLst>
                                          <p:attrName>style.visibility</p:attrName>
                                        </p:attrNameLst>
                                      </p:cBhvr>
                                      <p:to>
                                        <p:strVal val="visible"/>
                                      </p:to>
                                    </p:set>
                                    <p:animEffect transition="in" filter="checkerboard(across)">
                                      <p:cBhvr>
                                        <p:cTn id="17" dur="500"/>
                                        <p:tgtEl>
                                          <p:spTgt spid="27658"/>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27657"/>
                                        </p:tgtEl>
                                        <p:attrNameLst>
                                          <p:attrName>style.visibility</p:attrName>
                                        </p:attrNameLst>
                                      </p:cBhvr>
                                      <p:to>
                                        <p:strVal val="visible"/>
                                      </p:to>
                                    </p:set>
                                    <p:animEffect transition="in" filter="checkerboard(across)">
                                      <p:cBhvr>
                                        <p:cTn id="22" dur="500"/>
                                        <p:tgtEl>
                                          <p:spTgt spid="27657"/>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27653"/>
                                        </p:tgtEl>
                                        <p:attrNameLst>
                                          <p:attrName>style.visibility</p:attrName>
                                        </p:attrNameLst>
                                      </p:cBhvr>
                                      <p:to>
                                        <p:strVal val="visible"/>
                                      </p:to>
                                    </p:set>
                                    <p:animEffect transition="in" filter="checkerboard(across)">
                                      <p:cBhvr>
                                        <p:cTn id="27" dur="500"/>
                                        <p:tgtEl>
                                          <p:spTgt spid="27653"/>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27654"/>
                                        </p:tgtEl>
                                        <p:attrNameLst>
                                          <p:attrName>style.visibility</p:attrName>
                                        </p:attrNameLst>
                                      </p:cBhvr>
                                      <p:to>
                                        <p:strVal val="visible"/>
                                      </p:to>
                                    </p:set>
                                    <p:animEffect transition="in" filter="checkerboard(across)">
                                      <p:cBhvr>
                                        <p:cTn id="32" dur="500"/>
                                        <p:tgtEl>
                                          <p:spTgt spid="276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DC Motors Parts</a:t>
            </a:r>
            <a:endParaRPr lang="en-IN" dirty="0"/>
          </a:p>
        </p:txBody>
      </p:sp>
      <p:sp>
        <p:nvSpPr>
          <p:cNvPr id="3" name="Content Placeholder 2"/>
          <p:cNvSpPr>
            <a:spLocks noGrp="1"/>
          </p:cNvSpPr>
          <p:nvPr>
            <p:ph idx="1"/>
          </p:nvPr>
        </p:nvSpPr>
        <p:spPr>
          <a:xfrm>
            <a:off x="494840" y="1772816"/>
            <a:ext cx="3924760" cy="4475584"/>
          </a:xfrm>
        </p:spPr>
        <p:txBody>
          <a:bodyPr>
            <a:normAutofit/>
          </a:bodyPr>
          <a:lstStyle/>
          <a:p>
            <a:r>
              <a:rPr lang="en-US" b="1" dirty="0" smtClean="0"/>
              <a:t>Armature or rotor </a:t>
            </a:r>
          </a:p>
          <a:p>
            <a:r>
              <a:rPr lang="en-US" b="1" dirty="0" err="1" smtClean="0"/>
              <a:t>Commutator</a:t>
            </a:r>
            <a:r>
              <a:rPr lang="en-US" b="1" dirty="0" smtClean="0"/>
              <a:t> </a:t>
            </a:r>
          </a:p>
          <a:p>
            <a:r>
              <a:rPr lang="en-US" b="1" dirty="0" smtClean="0"/>
              <a:t>Brushes </a:t>
            </a:r>
          </a:p>
          <a:p>
            <a:r>
              <a:rPr lang="en-US" b="1" dirty="0" smtClean="0"/>
              <a:t>Field magnet </a:t>
            </a:r>
          </a:p>
          <a:p>
            <a:r>
              <a:rPr lang="en-US" b="1" dirty="0" smtClean="0"/>
              <a:t>DC power supply</a:t>
            </a:r>
            <a:endParaRPr lang="en-US" dirty="0" smtClean="0"/>
          </a:p>
          <a:p>
            <a:endParaRPr lang="en-US" b="1" dirty="0" smtClean="0"/>
          </a:p>
        </p:txBody>
      </p:sp>
      <p:pic>
        <p:nvPicPr>
          <p:cNvPr id="29701" name="Picture 5"/>
          <p:cNvPicPr>
            <a:picLocks noChangeAspect="1" noChangeArrowheads="1"/>
          </p:cNvPicPr>
          <p:nvPr/>
        </p:nvPicPr>
        <p:blipFill>
          <a:blip r:embed="rId2" cstate="print"/>
          <a:srcRect/>
          <a:stretch>
            <a:fillRect/>
          </a:stretch>
        </p:blipFill>
        <p:spPr bwMode="auto">
          <a:xfrm>
            <a:off x="4086225" y="2133600"/>
            <a:ext cx="5057775" cy="3648075"/>
          </a:xfrm>
          <a:prstGeom prst="rect">
            <a:avLst/>
          </a:prstGeom>
          <a:noFill/>
          <a:ln w="9525">
            <a:noFill/>
            <a:miter lim="800000"/>
            <a:headEnd/>
            <a:tailEnd/>
          </a:ln>
        </p:spPr>
      </p:pic>
      <p:sp>
        <p:nvSpPr>
          <p:cNvPr id="7" name="TextBox 6"/>
          <p:cNvSpPr txBox="1"/>
          <p:nvPr/>
        </p:nvSpPr>
        <p:spPr>
          <a:xfrm>
            <a:off x="6629400" y="1752600"/>
            <a:ext cx="1600200" cy="276999"/>
          </a:xfrm>
          <a:prstGeom prst="rect">
            <a:avLst/>
          </a:prstGeom>
          <a:noFill/>
        </p:spPr>
        <p:txBody>
          <a:bodyPr wrap="square" rtlCol="0">
            <a:spAutoFit/>
          </a:bodyPr>
          <a:lstStyle/>
          <a:p>
            <a:r>
              <a:rPr lang="en-IN" sz="1200" b="1" dirty="0" smtClean="0"/>
              <a:t>Field Magnet</a:t>
            </a:r>
            <a:endParaRPr lang="en-IN" sz="1200"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LW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LWD</Template>
  <TotalTime>2432</TotalTime>
  <Words>495</Words>
  <Application>Microsoft Office PowerPoint</Application>
  <PresentationFormat>On-screen Show (4:3)</PresentationFormat>
  <Paragraphs>75</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LWD</vt:lpstr>
      <vt:lpstr>Electric DC Motor  </vt:lpstr>
      <vt:lpstr>Objective</vt:lpstr>
      <vt:lpstr>Electric Motor </vt:lpstr>
      <vt:lpstr>Magnetic Force</vt:lpstr>
      <vt:lpstr>Fleming’s Left Hand Rule</vt:lpstr>
      <vt:lpstr>Basic DC Motor Types</vt:lpstr>
      <vt:lpstr>How DC Motor Works ?</vt:lpstr>
      <vt:lpstr>How DC Motor Works ?</vt:lpstr>
      <vt:lpstr>DC Motors Parts</vt:lpstr>
      <vt:lpstr>Armature</vt:lpstr>
      <vt:lpstr>Commutator </vt:lpstr>
      <vt:lpstr>Field Magnet</vt:lpstr>
      <vt:lpstr>Applications of DC Motors </vt:lpstr>
      <vt:lpstr>Applications of DC Motors </vt:lpstr>
      <vt:lpstr> Applications of DC Motors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Budgeting</dc:title>
  <dc:creator>Administrator</dc:creator>
  <cp:lastModifiedBy>Mandar</cp:lastModifiedBy>
  <cp:revision>257</cp:revision>
  <dcterms:created xsi:type="dcterms:W3CDTF">2013-08-07T06:15:35Z</dcterms:created>
  <dcterms:modified xsi:type="dcterms:W3CDTF">2014-11-03T10:16:01Z</dcterms:modified>
</cp:coreProperties>
</file>