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
  </p:notesMasterIdLst>
  <p:sldIdLst>
    <p:sldId id="275" r:id="rId2"/>
    <p:sldId id="354" r:id="rId3"/>
    <p:sldId id="353" r:id="rId4"/>
    <p:sldId id="355"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42" autoAdjust="0"/>
    <p:restoredTop sz="94660"/>
  </p:normalViewPr>
  <p:slideViewPr>
    <p:cSldViewPr>
      <p:cViewPr>
        <p:scale>
          <a:sx n="57" d="100"/>
          <a:sy n="57" d="100"/>
        </p:scale>
        <p:origin x="-1530" y="-18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168CBD-DC0E-4B84-ACF2-A9B7CEDB3AB7}" type="datetimeFigureOut">
              <a:rPr lang="en-IN" smtClean="0"/>
              <a:pPr/>
              <a:t>30-10-2014</a:t>
            </a:fld>
            <a:endParaRPr lang="en-IN"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A9519A-4D23-4412-87E0-0D425E31224D}" type="slidenum">
              <a:rPr lang="en-IN" smtClean="0"/>
              <a:pPr/>
              <a:t>‹#›</a:t>
            </a:fld>
            <a:endParaRPr lang="en-IN"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31640" y="2996952"/>
            <a:ext cx="7272808" cy="1470025"/>
          </a:xfrm>
        </p:spPr>
        <p:txBody>
          <a:bodyPr/>
          <a:lstStyle>
            <a:lvl1pPr>
              <a:defRPr sz="5400">
                <a:solidFill>
                  <a:schemeClr val="tx2"/>
                </a:solidFill>
              </a:defRPr>
            </a:lvl1pPr>
          </a:lstStyle>
          <a:p>
            <a:r>
              <a:rPr lang="en-US" smtClean="0"/>
              <a:t>Click to edit Master title style</a:t>
            </a:r>
            <a:endParaRPr lang="en-IN" dirty="0"/>
          </a:p>
        </p:txBody>
      </p:sp>
      <p:sp>
        <p:nvSpPr>
          <p:cNvPr id="3" name="Subtitle 2"/>
          <p:cNvSpPr>
            <a:spLocks noGrp="1"/>
          </p:cNvSpPr>
          <p:nvPr>
            <p:ph type="subTitle" idx="1"/>
          </p:nvPr>
        </p:nvSpPr>
        <p:spPr>
          <a:xfrm>
            <a:off x="2411760" y="4509120"/>
            <a:ext cx="5328592" cy="720080"/>
          </a:xfrm>
        </p:spPr>
        <p:txBody>
          <a:bodyPr>
            <a:normAutofit/>
          </a:bodyPr>
          <a:lstStyle>
            <a:lvl1pPr marL="0" indent="0" algn="ctr">
              <a:buNone/>
              <a:defRPr sz="2800">
                <a:solidFill>
                  <a:srgbClr val="00B05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dirty="0"/>
          </a:p>
        </p:txBody>
      </p:sp>
      <p:sp>
        <p:nvSpPr>
          <p:cNvPr id="4" name="Date Placeholder 3"/>
          <p:cNvSpPr>
            <a:spLocks noGrp="1"/>
          </p:cNvSpPr>
          <p:nvPr>
            <p:ph type="dt" sz="half" idx="10"/>
          </p:nvPr>
        </p:nvSpPr>
        <p:spPr/>
        <p:txBody>
          <a:bodyPr/>
          <a:lstStyle/>
          <a:p>
            <a:fld id="{A5A9A33D-9ACE-487B-87E5-1DA5A5C68387}" type="datetimeFigureOut">
              <a:rPr lang="en-US" smtClean="0"/>
              <a:pPr/>
              <a:t>10/30/2014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948264" y="6376243"/>
            <a:ext cx="2133600" cy="365125"/>
          </a:xfrm>
        </p:spPr>
        <p:txBody>
          <a:bodyPr/>
          <a:lstStyle>
            <a:lvl1pPr>
              <a:defRPr b="0" cap="none" spc="0">
                <a:ln>
                  <a:noFill/>
                </a:ln>
                <a:solidFill>
                  <a:schemeClr val="tx2"/>
                </a:solidFill>
                <a:effectLst/>
              </a:defRPr>
            </a:lvl1pPr>
          </a:lstStyle>
          <a:p>
            <a:fld id="{0DB8FC7C-229B-4A12-B5BF-C4E42E93144D}"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5A9A33D-9ACE-487B-87E5-1DA5A5C68387}" type="datetimeFigureOut">
              <a:rPr lang="en-US" smtClean="0"/>
              <a:pPr/>
              <a:t>10/30/2014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B8FC7C-229B-4A12-B5BF-C4E42E93144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5A9A33D-9ACE-487B-87E5-1DA5A5C68387}" type="datetimeFigureOut">
              <a:rPr lang="en-US" smtClean="0"/>
              <a:pPr/>
              <a:t>10/30/2014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B8FC7C-229B-4A12-B5BF-C4E42E93144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5A9A33D-9ACE-487B-87E5-1DA5A5C68387}" type="datetimeFigureOut">
              <a:rPr lang="en-US" smtClean="0"/>
              <a:pPr/>
              <a:t>10/30/2014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b="0" cap="none" spc="0">
                <a:ln>
                  <a:noFill/>
                </a:ln>
                <a:solidFill>
                  <a:schemeClr val="tx1"/>
                </a:solidFill>
                <a:effectLst/>
              </a:defRPr>
            </a:lvl1pPr>
          </a:lstStyle>
          <a:p>
            <a:fld id="{0DB8FC7C-229B-4A12-B5BF-C4E42E93144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2"/>
                </a:solidFill>
              </a:defRPr>
            </a:lvl1pPr>
          </a:lstStyle>
          <a:p>
            <a:r>
              <a:rPr lang="en-US" smtClean="0"/>
              <a:t>Click to edit Master title style</a:t>
            </a:r>
            <a:endParaRPr lang="en-IN"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A9A33D-9ACE-487B-87E5-1DA5A5C68387}" type="datetimeFigureOut">
              <a:rPr lang="en-US" smtClean="0"/>
              <a:pPr/>
              <a:t>10/30/2014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B8FC7C-229B-4A12-B5BF-C4E42E93144D}"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A5A9A33D-9ACE-487B-87E5-1DA5A5C68387}" type="datetimeFigureOut">
              <a:rPr lang="en-US" smtClean="0"/>
              <a:pPr/>
              <a:t>10/30/2014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DB8FC7C-229B-4A12-B5BF-C4E42E93144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A5A9A33D-9ACE-487B-87E5-1DA5A5C68387}" type="datetimeFigureOut">
              <a:rPr lang="en-US" smtClean="0"/>
              <a:pPr/>
              <a:t>10/30/2014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DB8FC7C-229B-4A12-B5BF-C4E42E93144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smtClean="0"/>
              <a:t>Click to edit Master title style</a:t>
            </a:r>
            <a:endParaRPr lang="en-IN" dirty="0"/>
          </a:p>
        </p:txBody>
      </p:sp>
      <p:sp>
        <p:nvSpPr>
          <p:cNvPr id="3" name="Date Placeholder 2"/>
          <p:cNvSpPr>
            <a:spLocks noGrp="1"/>
          </p:cNvSpPr>
          <p:nvPr>
            <p:ph type="dt" sz="half" idx="10"/>
          </p:nvPr>
        </p:nvSpPr>
        <p:spPr/>
        <p:txBody>
          <a:bodyPr/>
          <a:lstStyle/>
          <a:p>
            <a:fld id="{A5A9A33D-9ACE-487B-87E5-1DA5A5C68387}" type="datetimeFigureOut">
              <a:rPr lang="en-US" smtClean="0"/>
              <a:pPr/>
              <a:t>10/30/2014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DB8FC7C-229B-4A12-B5BF-C4E42E93144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A9A33D-9ACE-487B-87E5-1DA5A5C68387}" type="datetimeFigureOut">
              <a:rPr lang="en-US" smtClean="0"/>
              <a:pPr/>
              <a:t>10/30/2014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DB8FC7C-229B-4A12-B5BF-C4E42E93144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744" y="273050"/>
            <a:ext cx="6552728" cy="1162050"/>
          </a:xfrm>
        </p:spPr>
        <p:txBody>
          <a:bodyPr anchor="b"/>
          <a:lstStyle>
            <a:lvl1pPr algn="l">
              <a:defRPr sz="2000" b="1"/>
            </a:lvl1pPr>
          </a:lstStyle>
          <a:p>
            <a:r>
              <a:rPr lang="en-US" smtClean="0"/>
              <a:t>Click to edit Master title style</a:t>
            </a:r>
            <a:endParaRPr lang="en-IN" dirty="0"/>
          </a:p>
        </p:txBody>
      </p:sp>
      <p:sp>
        <p:nvSpPr>
          <p:cNvPr id="3" name="Content Placeholder 2"/>
          <p:cNvSpPr>
            <a:spLocks noGrp="1"/>
          </p:cNvSpPr>
          <p:nvPr>
            <p:ph idx="1"/>
          </p:nvPr>
        </p:nvSpPr>
        <p:spPr>
          <a:xfrm>
            <a:off x="3575050" y="1641202"/>
            <a:ext cx="5111750" cy="4668118"/>
          </a:xfrm>
        </p:spPr>
        <p:txBody>
          <a:bodyPr/>
          <a:lstStyle>
            <a:lvl1pPr>
              <a:defRPr sz="3200">
                <a:solidFill>
                  <a:schemeClr val="tx2"/>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dirty="0"/>
          </a:p>
        </p:txBody>
      </p:sp>
      <p:sp>
        <p:nvSpPr>
          <p:cNvPr id="4" name="Text Placeholder 3"/>
          <p:cNvSpPr>
            <a:spLocks noGrp="1"/>
          </p:cNvSpPr>
          <p:nvPr>
            <p:ph type="body" sz="half" idx="2"/>
          </p:nvPr>
        </p:nvSpPr>
        <p:spPr>
          <a:xfrm>
            <a:off x="457200" y="1618257"/>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A9A33D-9ACE-487B-87E5-1DA5A5C68387}" type="datetimeFigureOut">
              <a:rPr lang="en-US" smtClean="0"/>
              <a:pPr/>
              <a:t>10/30/2014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DB8FC7C-229B-4A12-B5BF-C4E42E93144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IN"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A9A33D-9ACE-487B-87E5-1DA5A5C68387}" type="datetimeFigureOut">
              <a:rPr lang="en-US" smtClean="0"/>
              <a:pPr/>
              <a:t>10/30/2014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DB8FC7C-229B-4A12-B5BF-C4E42E93144D}"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p:nvSpPr>
        <p:spPr>
          <a:xfrm>
            <a:off x="0" y="6309320"/>
            <a:ext cx="9144000" cy="54868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 name="Title Placeholder 1"/>
          <p:cNvSpPr>
            <a:spLocks noGrp="1"/>
          </p:cNvSpPr>
          <p:nvPr>
            <p:ph type="title"/>
          </p:nvPr>
        </p:nvSpPr>
        <p:spPr>
          <a:xfrm>
            <a:off x="2339752" y="269776"/>
            <a:ext cx="6480720" cy="1143000"/>
          </a:xfrm>
          <a:prstGeom prst="rect">
            <a:avLst/>
          </a:prstGeom>
          <a:ln>
            <a:noFill/>
          </a:ln>
        </p:spPr>
        <p:txBody>
          <a:bodyPr vert="horz" lIns="91440" tIns="45720" rIns="91440" bIns="45720" rtlCol="0" anchor="ctr">
            <a:noAutofit/>
          </a:bodyPr>
          <a:lstStyle/>
          <a:p>
            <a:r>
              <a:rPr lang="en-US" smtClean="0"/>
              <a:t>Click to edit Master title style</a:t>
            </a:r>
            <a:endParaRPr lang="en-IN" dirty="0"/>
          </a:p>
        </p:txBody>
      </p:sp>
      <p:sp>
        <p:nvSpPr>
          <p:cNvPr id="3" name="Text Placeholder 2"/>
          <p:cNvSpPr>
            <a:spLocks noGrp="1"/>
          </p:cNvSpPr>
          <p:nvPr>
            <p:ph type="body" idx="1"/>
          </p:nvPr>
        </p:nvSpPr>
        <p:spPr>
          <a:xfrm>
            <a:off x="494840" y="1772816"/>
            <a:ext cx="8064896" cy="240486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A9A33D-9ACE-487B-87E5-1DA5A5C68387}" type="datetimeFigureOut">
              <a:rPr lang="en-US" smtClean="0"/>
              <a:pPr/>
              <a:t>10/30/2014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6876256" y="6376243"/>
            <a:ext cx="2133600" cy="365125"/>
          </a:xfrm>
          <a:prstGeom prst="rect">
            <a:avLst/>
          </a:prstGeom>
        </p:spPr>
        <p:txBody>
          <a:bodyPr vert="horz" lIns="91440" tIns="45720" rIns="91440" bIns="45720" rtlCol="0" anchor="ctr"/>
          <a:lstStyle>
            <a:lvl1pPr algn="r">
              <a:defRPr sz="1600" b="0" cap="none" spc="0">
                <a:ln w="18415" cmpd="sng">
                  <a:solidFill>
                    <a:srgbClr val="FFFFFF"/>
                  </a:solidFill>
                  <a:prstDash val="solid"/>
                </a:ln>
                <a:solidFill>
                  <a:schemeClr val="accent6">
                    <a:lumMod val="75000"/>
                  </a:schemeClr>
                </a:solidFill>
                <a:effectLst>
                  <a:outerShdw blurRad="63500" dir="3600000" algn="tl" rotWithShape="0">
                    <a:srgbClr val="000000">
                      <a:alpha val="70000"/>
                    </a:srgbClr>
                  </a:outerShdw>
                </a:effectLst>
              </a:defRPr>
            </a:lvl1pPr>
          </a:lstStyle>
          <a:p>
            <a:fld id="{0DB8FC7C-229B-4A12-B5BF-C4E42E93144D}" type="slidenum">
              <a:rPr lang="en-US" smtClean="0"/>
              <a:pPr/>
              <a:t>‹#›</a:t>
            </a:fld>
            <a:endParaRPr lang="en-US" dirty="0"/>
          </a:p>
        </p:txBody>
      </p:sp>
      <p:cxnSp>
        <p:nvCxnSpPr>
          <p:cNvPr id="10" name="Straight Connector 9"/>
          <p:cNvCxnSpPr/>
          <p:nvPr/>
        </p:nvCxnSpPr>
        <p:spPr>
          <a:xfrm>
            <a:off x="2339752" y="1484784"/>
            <a:ext cx="6480720"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0" y="0"/>
            <a:ext cx="9144000" cy="26064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pic>
        <p:nvPicPr>
          <p:cNvPr id="15" name="Picture 2" descr="C:\Users\SONY\Desktop\LWD IMG\LWD_Logo.jpg"/>
          <p:cNvPicPr>
            <a:picLocks noChangeAspect="1" noChangeArrowheads="1"/>
          </p:cNvPicPr>
          <p:nvPr/>
        </p:nvPicPr>
        <p:blipFill>
          <a:blip r:embed="rId13" cstate="print"/>
          <a:stretch>
            <a:fillRect/>
          </a:stretch>
        </p:blipFill>
        <p:spPr bwMode="auto">
          <a:xfrm>
            <a:off x="251520" y="197217"/>
            <a:ext cx="1944216" cy="1358198"/>
          </a:xfrm>
          <a:prstGeom prst="rect">
            <a:avLst/>
          </a:prstGeom>
          <a:noFill/>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000" b="1" kern="1200" cap="none" spc="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75000"/>
              <a:lumOff val="2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FF3300"/>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00B050"/>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0070C0"/>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2132856"/>
            <a:ext cx="7272808" cy="1470025"/>
          </a:xfrm>
        </p:spPr>
        <p:txBody>
          <a:bodyPr/>
          <a:lstStyle/>
          <a:p>
            <a:pPr fontAlgn="auto">
              <a:spcAft>
                <a:spcPts val="0"/>
              </a:spcAft>
              <a:defRPr/>
            </a:pPr>
            <a:r>
              <a:rPr lang="en-IN" dirty="0" smtClean="0"/>
              <a:t>Electric Motor Starter</a:t>
            </a:r>
            <a:br>
              <a:rPr lang="en-IN" dirty="0" smtClean="0"/>
            </a:br>
            <a:endParaRPr lang="en-US" dirty="0"/>
          </a:p>
        </p:txBody>
      </p:sp>
      <p:sp>
        <p:nvSpPr>
          <p:cNvPr id="6147" name="Subtitle 2"/>
          <p:cNvSpPr>
            <a:spLocks noGrp="1"/>
          </p:cNvSpPr>
          <p:nvPr>
            <p:ph type="subTitle" idx="1"/>
          </p:nvPr>
        </p:nvSpPr>
        <p:spPr>
          <a:xfrm>
            <a:off x="2411413" y="4508500"/>
            <a:ext cx="5329237" cy="720725"/>
          </a:xfrm>
        </p:spPr>
        <p:txBody>
          <a:bodyPr/>
          <a:lstStyle/>
          <a:p>
            <a:r>
              <a:rPr lang="en-US" dirty="0" err="1" smtClean="0"/>
              <a:t>Vigyan</a:t>
            </a:r>
            <a:r>
              <a:rPr lang="en-US" dirty="0" smtClean="0"/>
              <a:t> Ashram, </a:t>
            </a:r>
            <a:r>
              <a:rPr lang="en-US" dirty="0" err="1" smtClean="0"/>
              <a:t>Pabal</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04800"/>
            <a:ext cx="6480720" cy="1143000"/>
          </a:xfrm>
        </p:spPr>
        <p:txBody>
          <a:bodyPr/>
          <a:lstStyle/>
          <a:p>
            <a:r>
              <a:rPr lang="en-IN" dirty="0" smtClean="0"/>
              <a:t>Starter</a:t>
            </a:r>
            <a:endParaRPr lang="en-IN" dirty="0"/>
          </a:p>
        </p:txBody>
      </p:sp>
      <p:sp>
        <p:nvSpPr>
          <p:cNvPr id="3" name="Content Placeholder 2"/>
          <p:cNvSpPr>
            <a:spLocks noGrp="1"/>
          </p:cNvSpPr>
          <p:nvPr>
            <p:ph idx="1"/>
          </p:nvPr>
        </p:nvSpPr>
        <p:spPr>
          <a:xfrm>
            <a:off x="494840" y="1772816"/>
            <a:ext cx="8064896" cy="1732384"/>
          </a:xfrm>
        </p:spPr>
        <p:txBody>
          <a:bodyPr>
            <a:normAutofit/>
          </a:bodyPr>
          <a:lstStyle/>
          <a:p>
            <a:r>
              <a:rPr lang="en-IN" sz="2400" dirty="0" smtClean="0"/>
              <a:t>Starter is a device which connects with motor in series to decrease the current at starting time and increase current after starting the motor (in other words start or stop the motor) and provide overload protection.</a:t>
            </a:r>
            <a:endParaRPr lang="en-IN" sz="2400" dirty="0"/>
          </a:p>
        </p:txBody>
      </p:sp>
      <p:pic>
        <p:nvPicPr>
          <p:cNvPr id="1030" name="Picture 6" descr="https://encrypted-tbn3.gstatic.com/images?q=tbn:ANd9GcRt8Vuis3oUsMij4Uw-pQd0maVyJuOzO64kqjMyHo9qXKbbiJJH"/>
          <p:cNvPicPr>
            <a:picLocks noChangeAspect="1" noChangeArrowheads="1"/>
          </p:cNvPicPr>
          <p:nvPr/>
        </p:nvPicPr>
        <p:blipFill>
          <a:blip r:embed="rId2" cstate="print"/>
          <a:srcRect/>
          <a:stretch>
            <a:fillRect/>
          </a:stretch>
        </p:blipFill>
        <p:spPr bwMode="auto">
          <a:xfrm>
            <a:off x="4876800" y="3276600"/>
            <a:ext cx="2438400" cy="2438400"/>
          </a:xfrm>
          <a:prstGeom prst="rect">
            <a:avLst/>
          </a:prstGeom>
          <a:noFill/>
        </p:spPr>
      </p:pic>
      <p:sp>
        <p:nvSpPr>
          <p:cNvPr id="7" name="TextBox 6"/>
          <p:cNvSpPr txBox="1"/>
          <p:nvPr/>
        </p:nvSpPr>
        <p:spPr>
          <a:xfrm>
            <a:off x="4495800" y="5791200"/>
            <a:ext cx="4648200" cy="646331"/>
          </a:xfrm>
          <a:prstGeom prst="rect">
            <a:avLst/>
          </a:prstGeom>
          <a:noFill/>
        </p:spPr>
        <p:txBody>
          <a:bodyPr wrap="square" rtlCol="0">
            <a:spAutoFit/>
          </a:bodyPr>
          <a:lstStyle/>
          <a:p>
            <a:r>
              <a:rPr lang="en-IN" b="1" dirty="0" smtClean="0"/>
              <a:t>Direct On Line Starter (D. O. L)</a:t>
            </a:r>
          </a:p>
          <a:p>
            <a:endParaRPr lang="en-IN" dirty="0"/>
          </a:p>
        </p:txBody>
      </p:sp>
      <p:cxnSp>
        <p:nvCxnSpPr>
          <p:cNvPr id="8" name="Straight Arrow Connector 7"/>
          <p:cNvCxnSpPr/>
          <p:nvPr/>
        </p:nvCxnSpPr>
        <p:spPr>
          <a:xfrm flipH="1" flipV="1">
            <a:off x="5867400" y="5181600"/>
            <a:ext cx="2209800" cy="3048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7010400" y="4114800"/>
            <a:ext cx="685800" cy="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438400" y="4343400"/>
            <a:ext cx="1295400" cy="369332"/>
          </a:xfrm>
          <a:prstGeom prst="rect">
            <a:avLst/>
          </a:prstGeom>
          <a:noFill/>
        </p:spPr>
        <p:txBody>
          <a:bodyPr wrap="square" rtlCol="0">
            <a:spAutoFit/>
          </a:bodyPr>
          <a:lstStyle/>
          <a:p>
            <a:r>
              <a:rPr lang="en-IN" dirty="0" smtClean="0">
                <a:solidFill>
                  <a:srgbClr val="FF0000"/>
                </a:solidFill>
              </a:rPr>
              <a:t>Stop Button</a:t>
            </a:r>
            <a:endParaRPr lang="en-IN" dirty="0">
              <a:solidFill>
                <a:srgbClr val="FF0000"/>
              </a:solidFill>
            </a:endParaRPr>
          </a:p>
        </p:txBody>
      </p:sp>
      <p:sp>
        <p:nvSpPr>
          <p:cNvPr id="15" name="TextBox 14"/>
          <p:cNvSpPr txBox="1"/>
          <p:nvPr/>
        </p:nvSpPr>
        <p:spPr>
          <a:xfrm>
            <a:off x="7848600" y="5486400"/>
            <a:ext cx="1295400" cy="369332"/>
          </a:xfrm>
          <a:prstGeom prst="rect">
            <a:avLst/>
          </a:prstGeom>
          <a:noFill/>
        </p:spPr>
        <p:txBody>
          <a:bodyPr wrap="square" rtlCol="0">
            <a:spAutoFit/>
          </a:bodyPr>
          <a:lstStyle/>
          <a:p>
            <a:r>
              <a:rPr lang="en-IN" dirty="0" smtClean="0"/>
              <a:t>Outer View</a:t>
            </a:r>
            <a:endParaRPr lang="en-IN" dirty="0"/>
          </a:p>
        </p:txBody>
      </p:sp>
      <p:cxnSp>
        <p:nvCxnSpPr>
          <p:cNvPr id="16" name="Straight Arrow Connector 15"/>
          <p:cNvCxnSpPr/>
          <p:nvPr/>
        </p:nvCxnSpPr>
        <p:spPr>
          <a:xfrm flipV="1">
            <a:off x="2971800" y="4114800"/>
            <a:ext cx="2819400" cy="19050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V="1">
            <a:off x="3657600" y="4038600"/>
            <a:ext cx="1828800" cy="5334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8001000" y="4038600"/>
            <a:ext cx="1295400" cy="369332"/>
          </a:xfrm>
          <a:prstGeom prst="rect">
            <a:avLst/>
          </a:prstGeom>
          <a:noFill/>
        </p:spPr>
        <p:txBody>
          <a:bodyPr wrap="square" rtlCol="0">
            <a:spAutoFit/>
          </a:bodyPr>
          <a:lstStyle/>
          <a:p>
            <a:r>
              <a:rPr lang="en-IN" dirty="0" smtClean="0"/>
              <a:t>Inner View</a:t>
            </a:r>
            <a:endParaRPr lang="en-IN" dirty="0"/>
          </a:p>
        </p:txBody>
      </p:sp>
      <p:sp>
        <p:nvSpPr>
          <p:cNvPr id="21" name="TextBox 20"/>
          <p:cNvSpPr txBox="1"/>
          <p:nvPr/>
        </p:nvSpPr>
        <p:spPr>
          <a:xfrm>
            <a:off x="1524000" y="5867400"/>
            <a:ext cx="1676400" cy="369332"/>
          </a:xfrm>
          <a:prstGeom prst="rect">
            <a:avLst/>
          </a:prstGeom>
          <a:noFill/>
        </p:spPr>
        <p:txBody>
          <a:bodyPr wrap="square" rtlCol="0">
            <a:spAutoFit/>
          </a:bodyPr>
          <a:lstStyle/>
          <a:p>
            <a:r>
              <a:rPr lang="en-IN" b="1" dirty="0" smtClean="0">
                <a:solidFill>
                  <a:srgbClr val="92D050"/>
                </a:solidFill>
              </a:rPr>
              <a:t>Start Button </a:t>
            </a:r>
            <a:endParaRPr lang="en-IN" b="1" dirty="0">
              <a:solidFill>
                <a:srgbClr val="92D050"/>
              </a:solidFill>
            </a:endParaRPr>
          </a:p>
        </p:txBody>
      </p:sp>
      <p:sp>
        <p:nvSpPr>
          <p:cNvPr id="14" name="TextBox 13"/>
          <p:cNvSpPr txBox="1"/>
          <p:nvPr/>
        </p:nvSpPr>
        <p:spPr>
          <a:xfrm>
            <a:off x="228600" y="3352800"/>
            <a:ext cx="4572000" cy="923330"/>
          </a:xfrm>
          <a:prstGeom prst="rect">
            <a:avLst/>
          </a:prstGeom>
          <a:noFill/>
        </p:spPr>
        <p:txBody>
          <a:bodyPr wrap="square" rtlCol="0">
            <a:spAutoFit/>
          </a:bodyPr>
          <a:lstStyle/>
          <a:p>
            <a:r>
              <a:rPr lang="en-IN" i="1" dirty="0" smtClean="0"/>
              <a:t>DOL  </a:t>
            </a:r>
            <a:r>
              <a:rPr lang="en-IN" i="1" dirty="0" smtClean="0"/>
              <a:t>is a simple and ordinary starter suitable for squirrel cage induction motors having a capacity up to 5 </a:t>
            </a:r>
            <a:r>
              <a:rPr lang="en-IN" i="1" dirty="0" smtClean="0"/>
              <a:t>hp : --</a:t>
            </a:r>
            <a:endParaRPr lang="en-IN" i="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Need of a Motor Starter?</a:t>
            </a:r>
            <a:endParaRPr lang="en-IN" dirty="0"/>
          </a:p>
        </p:txBody>
      </p:sp>
      <p:sp>
        <p:nvSpPr>
          <p:cNvPr id="3" name="Content Placeholder 2"/>
          <p:cNvSpPr>
            <a:spLocks noGrp="1"/>
          </p:cNvSpPr>
          <p:nvPr>
            <p:ph idx="1"/>
          </p:nvPr>
        </p:nvSpPr>
        <p:spPr>
          <a:xfrm>
            <a:off x="494840" y="1772816"/>
            <a:ext cx="8268160" cy="4094584"/>
          </a:xfrm>
        </p:spPr>
        <p:txBody>
          <a:bodyPr>
            <a:noAutofit/>
          </a:bodyPr>
          <a:lstStyle/>
          <a:p>
            <a:pPr>
              <a:buNone/>
            </a:pPr>
            <a:endParaRPr lang="en-IN" sz="2400" dirty="0" smtClean="0"/>
          </a:p>
          <a:p>
            <a:r>
              <a:rPr lang="en-IN" sz="2400" dirty="0" smtClean="0"/>
              <a:t>Starter is used to reduce the starting current of the motor. </a:t>
            </a:r>
            <a:br>
              <a:rPr lang="en-IN" sz="2400" dirty="0" smtClean="0"/>
            </a:br>
            <a:r>
              <a:rPr lang="en-IN" sz="2400" dirty="0" smtClean="0"/>
              <a:t>and to safe guard the motor winding in the high starting </a:t>
            </a:r>
            <a:br>
              <a:rPr lang="en-IN" sz="2400" dirty="0" smtClean="0"/>
            </a:br>
            <a:r>
              <a:rPr lang="en-IN" sz="2400" dirty="0" smtClean="0"/>
              <a:t>current. different type of starters are used to. i.e. 3 </a:t>
            </a:r>
            <a:br>
              <a:rPr lang="en-IN" sz="2400" dirty="0" smtClean="0"/>
            </a:br>
            <a:r>
              <a:rPr lang="en-IN" sz="2400" dirty="0" smtClean="0"/>
              <a:t>point starter ,4 point starter etc... </a:t>
            </a:r>
          </a:p>
          <a:p>
            <a:r>
              <a:rPr lang="en-IN" sz="2400" dirty="0" smtClean="0"/>
              <a:t>Very large motors it is generally desirable to take some measure to reduce the starting current otherwise damage may be done to the machinery driven by the motor &amp; line disturbances may be created that affect the operation of other motors on the same line.</a:t>
            </a:r>
          </a:p>
          <a:p>
            <a:endParaRPr lang="en-IN"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Direct On Line (DOL) starter</a:t>
            </a:r>
            <a:endParaRPr lang="en-IN" dirty="0"/>
          </a:p>
        </p:txBody>
      </p:sp>
      <p:sp>
        <p:nvSpPr>
          <p:cNvPr id="3" name="Content Placeholder 2"/>
          <p:cNvSpPr>
            <a:spLocks noGrp="1"/>
          </p:cNvSpPr>
          <p:nvPr>
            <p:ph idx="1"/>
          </p:nvPr>
        </p:nvSpPr>
        <p:spPr>
          <a:xfrm>
            <a:off x="494840" y="1772816"/>
            <a:ext cx="6286960" cy="4323184"/>
          </a:xfrm>
        </p:spPr>
        <p:txBody>
          <a:bodyPr>
            <a:normAutofit fontScale="32500" lnSpcReduction="20000"/>
          </a:bodyPr>
          <a:lstStyle/>
          <a:p>
            <a:pPr fontAlgn="base"/>
            <a:r>
              <a:rPr lang="en-IN" sz="7400" dirty="0" smtClean="0"/>
              <a:t>The simplest form of motor starter for the induction motor is the </a:t>
            </a:r>
            <a:r>
              <a:rPr lang="en-IN" sz="7400" b="1" dirty="0" smtClean="0"/>
              <a:t>Direct On Line starter</a:t>
            </a:r>
            <a:r>
              <a:rPr lang="en-IN" sz="7400" dirty="0" smtClean="0"/>
              <a:t>. The Direct On Line Motor Starter (DOL) consist a MCCB or Circuit Breaker, Contactor and an overload relay for protection. Electromagnetic contactor which can be opened by the thermal overload relay under fault conditions.</a:t>
            </a:r>
          </a:p>
          <a:p>
            <a:pPr fontAlgn="base"/>
            <a:r>
              <a:rPr lang="en-IN" sz="7400" dirty="0" smtClean="0"/>
              <a:t>Typically, the contactor will be controlled by separate start and stop buttons, and an auxiliary contact on the contactor is used, across the start button, as a hold in contact. I.e. the contactor is electrically latched closed while the motor is operating.</a:t>
            </a:r>
          </a:p>
          <a:p>
            <a:endParaRPr lang="en-IN" dirty="0"/>
          </a:p>
        </p:txBody>
      </p:sp>
      <p:pic>
        <p:nvPicPr>
          <p:cNvPr id="4" name="Picture 4" descr="http://electrical-engineering-portal.com/wp-content/uploads/dol-wiring-scheme.gif"/>
          <p:cNvPicPr>
            <a:picLocks noChangeAspect="1" noChangeArrowheads="1"/>
          </p:cNvPicPr>
          <p:nvPr/>
        </p:nvPicPr>
        <p:blipFill>
          <a:blip r:embed="rId2" cstate="print"/>
          <a:srcRect/>
          <a:stretch>
            <a:fillRect/>
          </a:stretch>
        </p:blipFill>
        <p:spPr bwMode="auto">
          <a:xfrm>
            <a:off x="6934200" y="2286000"/>
            <a:ext cx="2209800" cy="2529546"/>
          </a:xfrm>
          <a:prstGeom prst="rect">
            <a:avLst/>
          </a:prstGeom>
          <a:noFill/>
        </p:spPr>
      </p:pic>
      <p:cxnSp>
        <p:nvCxnSpPr>
          <p:cNvPr id="5" name="Straight Arrow Connector 4"/>
          <p:cNvCxnSpPr/>
          <p:nvPr/>
        </p:nvCxnSpPr>
        <p:spPr>
          <a:xfrm flipH="1">
            <a:off x="7696200" y="1981200"/>
            <a:ext cx="685800" cy="15240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620000" y="1676400"/>
            <a:ext cx="1981200" cy="381000"/>
          </a:xfrm>
          <a:prstGeom prst="rect">
            <a:avLst/>
          </a:prstGeom>
          <a:noFill/>
        </p:spPr>
        <p:txBody>
          <a:bodyPr wrap="square" rtlCol="0">
            <a:spAutoFit/>
          </a:bodyPr>
          <a:lstStyle/>
          <a:p>
            <a:r>
              <a:rPr lang="en-IN" dirty="0" smtClean="0"/>
              <a:t>Contactor</a:t>
            </a:r>
            <a:endParaRPr lang="en-IN" dirty="0"/>
          </a:p>
        </p:txBody>
      </p:sp>
      <p:cxnSp>
        <p:nvCxnSpPr>
          <p:cNvPr id="9" name="Straight Arrow Connector 8"/>
          <p:cNvCxnSpPr/>
          <p:nvPr/>
        </p:nvCxnSpPr>
        <p:spPr>
          <a:xfrm flipH="1" flipV="1">
            <a:off x="7696200" y="4191000"/>
            <a:ext cx="228600" cy="12954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7162800" y="5486400"/>
            <a:ext cx="1981200" cy="369332"/>
          </a:xfrm>
          <a:prstGeom prst="rect">
            <a:avLst/>
          </a:prstGeom>
          <a:noFill/>
        </p:spPr>
        <p:txBody>
          <a:bodyPr wrap="square" rtlCol="0">
            <a:spAutoFit/>
          </a:bodyPr>
          <a:lstStyle/>
          <a:p>
            <a:r>
              <a:rPr lang="en-IN" dirty="0" smtClean="0"/>
              <a:t>Overload Relay </a:t>
            </a:r>
            <a:endParaRPr lang="en-I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W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LWD</Template>
  <TotalTime>2460</TotalTime>
  <Words>128</Words>
  <Application>Microsoft Office PowerPoint</Application>
  <PresentationFormat>On-screen Show (4:3)</PresentationFormat>
  <Paragraphs>19</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LWD</vt:lpstr>
      <vt:lpstr>Electric Motor Starter </vt:lpstr>
      <vt:lpstr>Starter</vt:lpstr>
      <vt:lpstr>Need of a Motor Starter?</vt:lpstr>
      <vt:lpstr>Direct On Line (DOL) starter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Budgeting</dc:title>
  <dc:creator>Administrator</dc:creator>
  <cp:lastModifiedBy>Mandar</cp:lastModifiedBy>
  <cp:revision>260</cp:revision>
  <dcterms:created xsi:type="dcterms:W3CDTF">2013-08-07T06:15:35Z</dcterms:created>
  <dcterms:modified xsi:type="dcterms:W3CDTF">2014-10-30T08:14:35Z</dcterms:modified>
</cp:coreProperties>
</file>