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legacyDiagramTex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5" r:id="rId2"/>
    <p:sldId id="288" r:id="rId3"/>
    <p:sldId id="289" r:id="rId4"/>
    <p:sldId id="290" r:id="rId5"/>
    <p:sldId id="291" r:id="rId6"/>
    <p:sldId id="296" r:id="rId7"/>
    <p:sldId id="294" r:id="rId8"/>
    <p:sldId id="293" r:id="rId9"/>
    <p:sldId id="292" r:id="rId10"/>
    <p:sldId id="295" r:id="rId11"/>
    <p:sldId id="297" r:id="rId12"/>
    <p:sldId id="298" r:id="rId13"/>
    <p:sldId id="299" r:id="rId14"/>
    <p:sldId id="300" r:id="rId15"/>
    <p:sldId id="30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57" d="100"/>
          <a:sy n="57" d="100"/>
        </p:scale>
        <p:origin x="-153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5" Type="http://schemas.microsoft.com/office/2006/relationships/legacyDiagramText" Target="legacyDiagramText5.bin"/><Relationship Id="rId4" Type="http://schemas.microsoft.com/office/2006/relationships/legacyDiagramText" Target="legacyDiagramText4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68CBD-DC0E-4B84-ACF2-A9B7CEDB3AB7}" type="datetimeFigureOut">
              <a:rPr lang="en-IN" smtClean="0"/>
              <a:pPr/>
              <a:t>01-11-2014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9519A-4D23-4412-87E0-0D425E31224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9519A-4D23-4412-87E0-0D425E31224D}" type="slidenum">
              <a:rPr lang="en-IN" smtClean="0"/>
              <a:pPr/>
              <a:t>7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7272808" cy="1470025"/>
          </a:xfrm>
        </p:spPr>
        <p:txBody>
          <a:bodyPr/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1760" y="4509120"/>
            <a:ext cx="5328592" cy="72008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48264" y="6376243"/>
            <a:ext cx="2133600" cy="365125"/>
          </a:xfrm>
        </p:spPr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2"/>
                </a:solidFill>
                <a:effectLst/>
              </a:defRPr>
            </a:lvl1pPr>
          </a:lstStyle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7744" y="273050"/>
            <a:ext cx="655272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41202"/>
            <a:ext cx="5111750" cy="4668118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8257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9A33D-9ACE-487B-87E5-1DA5A5C6838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6309320"/>
            <a:ext cx="9144000" cy="54868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9752" y="269776"/>
            <a:ext cx="6480720" cy="11430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840" y="1772816"/>
            <a:ext cx="8064896" cy="240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9A33D-9ACE-487B-87E5-1DA5A5C68387}" type="datetimeFigureOut">
              <a:rPr lang="en-US" smtClean="0"/>
              <a:pPr/>
              <a:t>11/1/2014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76256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fld id="{0DB8FC7C-229B-4A12-B5BF-C4E42E93144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2339752" y="1484784"/>
            <a:ext cx="6480720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0"/>
            <a:ext cx="9144000" cy="26064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5" name="Picture 2" descr="C:\Users\SONY\Desktop\LWD IMG\LWD_Logo.jpg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251520" y="197217"/>
            <a:ext cx="1944216" cy="135819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905"/>
          <a:solidFill>
            <a:schemeClr val="tx2"/>
          </a:solidFill>
          <a:effectLst>
            <a:innerShdw blurRad="69850" dist="43180" dir="5400000">
              <a:srgbClr val="000000">
                <a:alpha val="65000"/>
              </a:srgbClr>
            </a:inn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33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70C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2132856"/>
            <a:ext cx="7272808" cy="14700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IN" dirty="0" smtClean="0"/>
              <a:t>IC Engines And Its Operation</a:t>
            </a:r>
            <a:endParaRPr lang="en-US" dirty="0"/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2411413" y="4508500"/>
            <a:ext cx="5329237" cy="720725"/>
          </a:xfrm>
        </p:spPr>
        <p:txBody>
          <a:bodyPr/>
          <a:lstStyle/>
          <a:p>
            <a:r>
              <a:rPr lang="en-US" smtClean="0"/>
              <a:t>Vigyan Ashram, Pabal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457200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IN" sz="44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Two Stroke Engine (Petrol)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16764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 the 2 stroke engine, sparks fires once every revolution. Piston going upward or downwards is called a stoke</a:t>
            </a:r>
            <a:endParaRPr lang="en-IN" sz="20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362200"/>
            <a:ext cx="8610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Since there are 2 stroke in one revolution, the engine is called 2 – stroke engine. </a:t>
            </a:r>
            <a:endParaRPr lang="en-IN" sz="2000" dirty="0" smtClean="0">
              <a:solidFill>
                <a:srgbClr val="FF0000"/>
              </a:solidFill>
            </a:endParaRPr>
          </a:p>
          <a:p>
            <a:endParaRPr lang="en-IN" dirty="0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19400"/>
            <a:ext cx="2528903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54864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Ignition and power stroke:</a:t>
            </a:r>
            <a:endParaRPr lang="en-IN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0" y="571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Intake Stroke</a:t>
            </a:r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590800" y="5715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Exhaust stroke</a:t>
            </a:r>
            <a:endParaRPr lang="en-IN" dirty="0"/>
          </a:p>
        </p:txBody>
      </p:sp>
      <p:sp>
        <p:nvSpPr>
          <p:cNvPr id="14" name="TextBox 13"/>
          <p:cNvSpPr txBox="1"/>
          <p:nvPr/>
        </p:nvSpPr>
        <p:spPr>
          <a:xfrm>
            <a:off x="6858000" y="571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Compression stroke </a:t>
            </a:r>
            <a:endParaRPr lang="en-IN" dirty="0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895600"/>
            <a:ext cx="2158749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895600"/>
            <a:ext cx="2209799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895600"/>
            <a:ext cx="19058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457200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IN" sz="44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Four Stroke Engine (Diesel)</a:t>
            </a:r>
          </a:p>
        </p:txBody>
      </p:sp>
      <p:pic>
        <p:nvPicPr>
          <p:cNvPr id="28674" name="Picture 2" descr="http://3.bp.blogspot.com/-U6Uz1-b84nw/TqLI3Ul5MQI/AAAAAAAAAsI/jMe27hxeyQE/s1600/378_Image1__TN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1999" y="1600200"/>
            <a:ext cx="7848601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76400" y="228600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IN" sz="40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Differences Between Diesel And Petrol Engine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752601"/>
          <a:ext cx="8534400" cy="4343398"/>
        </p:xfrm>
        <a:graphic>
          <a:graphicData uri="http://schemas.openxmlformats.org/drawingml/2006/table">
            <a:tbl>
              <a:tblPr/>
              <a:tblGrid>
                <a:gridCol w="1771848"/>
                <a:gridCol w="3824238"/>
                <a:gridCol w="2938314"/>
              </a:tblGrid>
              <a:tr h="309138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Petrol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Diesel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37566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Explosion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373A3E"/>
                          </a:solidFill>
                          <a:latin typeface="Arial"/>
                        </a:rPr>
                        <a:t>Fuel is mixed with air, compressed by pistons and ignited by sparks from spark plugs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373A3E"/>
                          </a:solidFill>
                          <a:latin typeface="Arial"/>
                        </a:rPr>
                        <a:t>The air is compressed first, and then the fuel is injected. Because air heats up when it's compressed, the fuel ignites.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4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Ignite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373A3E"/>
                          </a:solidFill>
                          <a:latin typeface="Arial"/>
                        </a:rPr>
                        <a:t> petrol engine uses sparks to ignite its fuel/air mixture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373A3E"/>
                          </a:solidFill>
                          <a:latin typeface="Arial"/>
                        </a:rPr>
                        <a:t>diesel engine uses only air compression to ignite its fuel.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364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373A3E"/>
                          </a:solidFill>
                          <a:latin typeface="Arial"/>
                        </a:rPr>
                        <a:t>Delivers much more power from a given size engine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373A3E"/>
                          </a:solidFill>
                          <a:latin typeface="Arial"/>
                        </a:rPr>
                        <a:t>Low on power compared to petrol engine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38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Fuel Efficiency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373A3E"/>
                          </a:solidFill>
                          <a:latin typeface="Arial"/>
                        </a:rPr>
                        <a:t>Low compared to diesel engine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373A3E"/>
                          </a:solidFill>
                          <a:latin typeface="Arial"/>
                        </a:rPr>
                        <a:t>Better than petrol engine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1045"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Uses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>
                          <a:solidFill>
                            <a:srgbClr val="373A3E"/>
                          </a:solidFill>
                          <a:latin typeface="Arial"/>
                        </a:rPr>
                        <a:t>Because of good power it is also suitable for race cars such as </a:t>
                      </a:r>
                      <a:br>
                        <a:rPr lang="en-IN" sz="1100" b="0" i="0" u="none" strike="noStrike">
                          <a:solidFill>
                            <a:srgbClr val="373A3E"/>
                          </a:solidFill>
                          <a:latin typeface="Arial"/>
                        </a:rPr>
                      </a:br>
                      <a:r>
                        <a:rPr lang="en-IN" sz="1100" b="0" i="0" u="none" strike="noStrike">
                          <a:solidFill>
                            <a:srgbClr val="373A3E"/>
                          </a:solidFill>
                          <a:latin typeface="Arial"/>
                        </a:rPr>
                        <a:t>Formula 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100" b="0" i="0" u="none" strike="noStrike" dirty="0">
                          <a:solidFill>
                            <a:srgbClr val="373A3E"/>
                          </a:solidFill>
                          <a:latin typeface="Arial"/>
                        </a:rPr>
                        <a:t>It is not suitable for racing cars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33147"/>
            <a:ext cx="7696200" cy="466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76400" y="457200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IN" sz="44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Engine Troubleshooting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99" y="1600200"/>
            <a:ext cx="775102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76400" y="457200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IN" sz="44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Engine Troubleshooting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599" y="1600200"/>
            <a:ext cx="7350811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76400" y="457200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IN" sz="44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Engine Troubleshooting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6934200" cy="1143000"/>
          </a:xfrm>
        </p:spPr>
        <p:txBody>
          <a:bodyPr/>
          <a:lstStyle/>
          <a:p>
            <a:r>
              <a:rPr lang="en-IN" dirty="0" smtClean="0"/>
              <a:t>Objective  Of The Presentation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In this presentation you will learn :</a:t>
            </a:r>
          </a:p>
          <a:p>
            <a:pPr lvl="1"/>
            <a:r>
              <a:rPr lang="en-IN" dirty="0" smtClean="0"/>
              <a:t>What is IC engine?</a:t>
            </a:r>
          </a:p>
          <a:p>
            <a:pPr lvl="1"/>
            <a:r>
              <a:rPr lang="en-IN" dirty="0" smtClean="0"/>
              <a:t>How it works?</a:t>
            </a:r>
          </a:p>
          <a:p>
            <a:pPr lvl="1"/>
            <a:r>
              <a:rPr lang="en-IN" dirty="0" smtClean="0"/>
              <a:t>Where it is used?</a:t>
            </a:r>
          </a:p>
          <a:p>
            <a:pPr lvl="1"/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400" dirty="0" smtClean="0"/>
              <a:t>Engine</a:t>
            </a:r>
            <a:endParaRPr lang="en-IN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686800" cy="1524000"/>
          </a:xfrm>
        </p:spPr>
        <p:txBody>
          <a:bodyPr>
            <a:normAutofit fontScale="85000" lnSpcReduction="20000"/>
          </a:bodyPr>
          <a:lstStyle/>
          <a:p>
            <a:r>
              <a:rPr lang="en-IN" sz="4200" dirty="0" smtClean="0"/>
              <a:t>What is engine?</a:t>
            </a:r>
          </a:p>
          <a:p>
            <a:pPr lvl="1"/>
            <a:r>
              <a:rPr lang="en-IN" sz="4000" dirty="0" smtClean="0"/>
              <a:t>An </a:t>
            </a:r>
            <a:r>
              <a:rPr lang="en-IN" sz="4000" b="1" dirty="0" smtClean="0"/>
              <a:t>engine</a:t>
            </a:r>
            <a:r>
              <a:rPr lang="en-IN" sz="4000" dirty="0" smtClean="0"/>
              <a:t> is a machine designed to convert energy into useful mechanical motion. </a:t>
            </a:r>
          </a:p>
          <a:p>
            <a:pPr lvl="1">
              <a:buNone/>
            </a:pPr>
            <a:endParaRPr lang="en-IN" sz="4000" dirty="0" smtClean="0"/>
          </a:p>
          <a:p>
            <a:pPr lvl="1">
              <a:buNone/>
            </a:pPr>
            <a:endParaRPr lang="en-IN" sz="4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7848600" cy="1981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35052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 smtClean="0"/>
              <a:t>Automotive engines change chemical energy of the fuel into heat energy and finally into mechanical energy.</a:t>
            </a:r>
            <a:endParaRPr lang="en-IN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Engine Types</a:t>
            </a:r>
            <a:endParaRPr lang="en-IN" dirty="0"/>
          </a:p>
        </p:txBody>
      </p:sp>
      <p:graphicFrame>
        <p:nvGraphicFramePr>
          <p:cNvPr id="2073" name="Organization Chart 25"/>
          <p:cNvGraphicFramePr>
            <a:graphicFrameLocks/>
          </p:cNvGraphicFramePr>
          <p:nvPr/>
        </p:nvGraphicFramePr>
        <p:xfrm>
          <a:off x="533400" y="1828800"/>
          <a:ext cx="7924800" cy="4343400"/>
        </p:xfrm>
        <a:graphic>
          <a:graphicData uri="http://schemas.openxmlformats.org/drawingml/2006/compatibility">
            <com:legacyDrawing xmlns:com="http://schemas.openxmlformats.org/drawingml/2006/compatibility" spid="_x0000_s207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0" dirty="0" smtClean="0"/>
              <a:t>External Combustion Engines</a:t>
            </a:r>
            <a:endParaRPr lang="en-IN" b="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96196"/>
            <a:ext cx="5366652" cy="432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00200"/>
            <a:ext cx="248602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819400"/>
            <a:ext cx="2476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800600"/>
            <a:ext cx="17145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248400" y="35814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Steam is used to obtain rotary motion of the shaft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28600"/>
            <a:ext cx="7696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IN" sz="44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Internal Combustion (IC) </a:t>
            </a:r>
          </a:p>
          <a:p>
            <a:pPr algn="ctr">
              <a:spcBef>
                <a:spcPct val="0"/>
              </a:spcBef>
              <a:defRPr/>
            </a:pPr>
            <a:r>
              <a:rPr lang="en-IN" sz="44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Engines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648200"/>
            <a:ext cx="2895600" cy="15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990600" y="3810000"/>
            <a:ext cx="66786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 smtClean="0"/>
              <a:t>Chemical energy --burning </a:t>
            </a:r>
            <a:r>
              <a:rPr lang="en-US" sz="2000" b="1" dirty="0" smtClean="0">
                <a:sym typeface="Wingdings" pitchFamily="2" charset="2"/>
              </a:rPr>
              <a:t></a:t>
            </a:r>
            <a:r>
              <a:rPr lang="en-US" sz="2000" b="1" dirty="0" smtClean="0"/>
              <a:t> heat </a:t>
            </a:r>
            <a:r>
              <a:rPr lang="en-US" sz="2000" b="1" dirty="0" smtClean="0">
                <a:sym typeface="Wingdings" pitchFamily="2" charset="2"/>
              </a:rPr>
              <a:t></a:t>
            </a:r>
            <a:r>
              <a:rPr lang="en-US" sz="2000" b="1" dirty="0" smtClean="0"/>
              <a:t> Pressure </a:t>
            </a:r>
            <a:r>
              <a:rPr lang="en-US" sz="2000" b="1" dirty="0" smtClean="0">
                <a:sym typeface="Wingdings" pitchFamily="2" charset="2"/>
              </a:rPr>
              <a:t></a:t>
            </a:r>
            <a:r>
              <a:rPr lang="en-US" sz="2000" b="1" dirty="0" smtClean="0"/>
              <a:t> Speed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95400" y="28956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2. The gas produced in this reaction rapidly expands forcing the piston down the cylinder on the power stroke</a:t>
            </a:r>
            <a:endParaRPr lang="en-IN" sz="2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219200" y="18288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/>
              <a:t>1. Chemical energy is released when the fuel-air mixture is ignited by the spark in the combustion chamber</a:t>
            </a:r>
            <a:r>
              <a:rPr lang="en-US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sz="2000" b="1" dirty="0" smtClean="0">
              <a:latin typeface="Times New Roman" pitchFamily="18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194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4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19457" grpId="1"/>
      <p:bldP spid="22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encrypted-tbn0.gstatic.com/images?q=tbn:ANd9GcRmxp4r9hUzMFhmYL2J15xxCTEcW0n7L1LGT9f6eKcADc0M5zj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2466975" cy="1847851"/>
          </a:xfrm>
          <a:prstGeom prst="rect">
            <a:avLst/>
          </a:prstGeom>
          <a:noFill/>
        </p:spPr>
      </p:pic>
      <p:pic>
        <p:nvPicPr>
          <p:cNvPr id="7172" name="Picture 4" descr="https://encrypted-tbn1.gstatic.com/images?q=tbn:ANd9GcTaC8Qgx9_zOjSgXsPHkDqnpdCdBKUfb3tsTP8d8-tqyIZ8ZhF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1828800"/>
            <a:ext cx="2686050" cy="1695451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9" y="4343400"/>
            <a:ext cx="462714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7" descr="https://encrypted-tbn1.gstatic.com/images?q=tbn:ANd9GcTby1AddFn17rUzo53UoiN53ruC1yznEioi8Y2dZxxbZx9ITDK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4267200"/>
            <a:ext cx="2466975" cy="1847851"/>
          </a:xfrm>
          <a:prstGeom prst="rect">
            <a:avLst/>
          </a:prstGeom>
          <a:noFill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09800" y="1524000"/>
            <a:ext cx="20859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4600" y="4038600"/>
            <a:ext cx="248602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1828800"/>
            <a:ext cx="18478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676400" y="228600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IN" sz="40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  Two types of Internal Combustion Engines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495800" y="1676400"/>
            <a:ext cx="2133600" cy="8382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105400" y="2514600"/>
            <a:ext cx="1524000" cy="16764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7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42311"/>
            <a:ext cx="8915400" cy="4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676400" y="228600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IN" sz="44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Four Stroke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1676400"/>
            <a:ext cx="10191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696200" y="1447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1  2  3  4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>
            <a:off x="1676400" y="457200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IN" sz="440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Four Stroke Engine (petrol)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90800" y="1295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four stroke engine, fuel is burnt once in 2 revolutions.</a:t>
            </a:r>
            <a:endParaRPr lang="en-IN" sz="2400" dirty="0">
              <a:solidFill>
                <a:srgbClr val="FF0000"/>
              </a:solidFill>
            </a:endParaRP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81200"/>
            <a:ext cx="1799042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0" y="5562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1. Induction Stroke</a:t>
            </a:r>
            <a:endParaRPr lang="en-IN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81200" y="5562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2. Compression Stroke</a:t>
            </a:r>
            <a:endParaRPr lang="en-IN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5562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3. Power Stroke</a:t>
            </a:r>
            <a:endParaRPr lang="en-IN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548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4. Exhaust Stroke</a:t>
            </a:r>
            <a:endParaRPr lang="en-IN" b="1" dirty="0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057400"/>
            <a:ext cx="1524000" cy="3183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057400"/>
            <a:ext cx="15869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2286000"/>
            <a:ext cx="119170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1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theme/theme1.xml><?xml version="1.0" encoding="utf-8"?>
<a:theme xmlns:a="http://schemas.openxmlformats.org/drawingml/2006/main" name="LW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LWD</Template>
  <TotalTime>1030</TotalTime>
  <Words>375</Words>
  <Application>Microsoft Office PowerPoint</Application>
  <PresentationFormat>On-screen Show (4:3)</PresentationFormat>
  <Paragraphs>67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LWD</vt:lpstr>
      <vt:lpstr>IC Engines And Its Operation</vt:lpstr>
      <vt:lpstr>Objective  Of The Presentation</vt:lpstr>
      <vt:lpstr>Engine</vt:lpstr>
      <vt:lpstr>Engine Types</vt:lpstr>
      <vt:lpstr>External Combustion Engines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Budgeting</dc:title>
  <dc:creator>Administrator</dc:creator>
  <cp:lastModifiedBy>Mandar</cp:lastModifiedBy>
  <cp:revision>123</cp:revision>
  <dcterms:created xsi:type="dcterms:W3CDTF">2013-08-07T06:15:35Z</dcterms:created>
  <dcterms:modified xsi:type="dcterms:W3CDTF">2014-11-01T11:12:20Z</dcterms:modified>
</cp:coreProperties>
</file>