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75" r:id="rId2"/>
    <p:sldId id="288" r:id="rId3"/>
    <p:sldId id="289" r:id="rId4"/>
    <p:sldId id="290" r:id="rId5"/>
    <p:sldId id="305" r:id="rId6"/>
    <p:sldId id="313" r:id="rId7"/>
    <p:sldId id="306" r:id="rId8"/>
    <p:sldId id="308" r:id="rId9"/>
    <p:sldId id="309" r:id="rId10"/>
    <p:sldId id="291" r:id="rId11"/>
    <p:sldId id="312" r:id="rId12"/>
    <p:sldId id="303" r:id="rId13"/>
    <p:sldId id="311" r:id="rId14"/>
    <p:sldId id="31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57" d="100"/>
          <a:sy n="57" d="100"/>
        </p:scale>
        <p:origin x="-1530"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68CBD-DC0E-4B84-ACF2-A9B7CEDB3AB7}" type="datetimeFigureOut">
              <a:rPr lang="en-IN" smtClean="0"/>
              <a:pPr/>
              <a:t>03-11-2014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9519A-4D23-4412-87E0-0D425E31224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3A482A-132D-4879-8FE2-964177122B31}" type="slidenum">
              <a:rPr lang="en-US"/>
              <a:pPr/>
              <a:t>8</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CD9C82-DFFE-4D20-8420-3DFD404D2651}" type="slidenum">
              <a:rPr lang="en-US"/>
              <a:pPr/>
              <a:t>13</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132856"/>
            <a:ext cx="7272808" cy="1470025"/>
          </a:xfrm>
        </p:spPr>
        <p:txBody>
          <a:bodyPr/>
          <a:lstStyle/>
          <a:p>
            <a:pPr fontAlgn="auto">
              <a:spcAft>
                <a:spcPts val="0"/>
              </a:spcAft>
              <a:defRPr/>
            </a:pPr>
            <a:r>
              <a:rPr lang="en-IN" dirty="0" smtClean="0"/>
              <a:t>Basics of Pump</a:t>
            </a:r>
            <a:endParaRPr lang="en-US" dirty="0"/>
          </a:p>
        </p:txBody>
      </p:sp>
      <p:sp>
        <p:nvSpPr>
          <p:cNvPr id="6147" name="Subtitle 2"/>
          <p:cNvSpPr>
            <a:spLocks noGrp="1"/>
          </p:cNvSpPr>
          <p:nvPr>
            <p:ph type="subTitle" idx="1"/>
          </p:nvPr>
        </p:nvSpPr>
        <p:spPr>
          <a:xfrm>
            <a:off x="2411413" y="4508500"/>
            <a:ext cx="5329237" cy="720725"/>
          </a:xfrm>
        </p:spPr>
        <p:txBody>
          <a:bodyPr/>
          <a:lstStyle/>
          <a:p>
            <a:r>
              <a:rPr lang="en-US" smtClean="0"/>
              <a:t>Vigyan Ashram, Pabal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Centrifugal Pump</a:t>
            </a:r>
            <a:endParaRPr lang="en-IN" dirty="0"/>
          </a:p>
        </p:txBody>
      </p:sp>
      <p:pic>
        <p:nvPicPr>
          <p:cNvPr id="30722" name="Picture 2" descr="http://2.bp.blogspot.com/_anUvd537e44/TGicA4qgYtI/AAAAAAAAA1M/oy4n5vQ3Q_A/s1600/Centrifugal+Parts-799120.JPG"/>
          <p:cNvPicPr>
            <a:picLocks noChangeAspect="1" noChangeArrowheads="1"/>
          </p:cNvPicPr>
          <p:nvPr/>
        </p:nvPicPr>
        <p:blipFill>
          <a:blip r:embed="rId2" cstate="print"/>
          <a:srcRect/>
          <a:stretch>
            <a:fillRect/>
          </a:stretch>
        </p:blipFill>
        <p:spPr bwMode="auto">
          <a:xfrm>
            <a:off x="304800" y="2590800"/>
            <a:ext cx="8477250" cy="3629025"/>
          </a:xfrm>
          <a:prstGeom prst="rect">
            <a:avLst/>
          </a:prstGeom>
          <a:noFill/>
        </p:spPr>
      </p:pic>
      <p:sp>
        <p:nvSpPr>
          <p:cNvPr id="9" name="TextBox 8"/>
          <p:cNvSpPr txBox="1"/>
          <p:nvPr/>
        </p:nvSpPr>
        <p:spPr>
          <a:xfrm>
            <a:off x="990600" y="2590800"/>
            <a:ext cx="7391400" cy="584775"/>
          </a:xfrm>
          <a:prstGeom prst="rect">
            <a:avLst/>
          </a:prstGeom>
          <a:noFill/>
        </p:spPr>
        <p:txBody>
          <a:bodyPr wrap="square" rtlCol="0">
            <a:spAutoFit/>
          </a:bodyPr>
          <a:lstStyle/>
          <a:p>
            <a:r>
              <a:rPr lang="en-IN" sz="3200" dirty="0" smtClean="0"/>
              <a:t>Centrifugal Pump Parts</a:t>
            </a:r>
            <a:endParaRPr lang="en-IN" sz="3200" dirty="0"/>
          </a:p>
        </p:txBody>
      </p:sp>
      <p:sp>
        <p:nvSpPr>
          <p:cNvPr id="5" name="TextBox 4"/>
          <p:cNvSpPr txBox="1"/>
          <p:nvPr/>
        </p:nvSpPr>
        <p:spPr>
          <a:xfrm>
            <a:off x="533400" y="1676400"/>
            <a:ext cx="8305800" cy="707886"/>
          </a:xfrm>
          <a:prstGeom prst="rect">
            <a:avLst/>
          </a:prstGeom>
          <a:noFill/>
        </p:spPr>
        <p:txBody>
          <a:bodyPr wrap="square" rtlCol="0">
            <a:spAutoFit/>
          </a:bodyPr>
          <a:lstStyle/>
          <a:p>
            <a:r>
              <a:rPr lang="en-IN" sz="2000" dirty="0" smtClean="0"/>
              <a:t>A centrifugal pump converts input power to kinetic energy by accelerating liquid in a revolving device - an impeller.</a:t>
            </a:r>
            <a:endParaRPr lang="en-IN"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Centrifugal Pump Parts</a:t>
            </a:r>
            <a:endParaRPr lang="en-IN" dirty="0"/>
          </a:p>
        </p:txBody>
      </p:sp>
      <p:pic>
        <p:nvPicPr>
          <p:cNvPr id="31746" name="Picture 2"/>
          <p:cNvPicPr>
            <a:picLocks noChangeAspect="1" noChangeArrowheads="1"/>
          </p:cNvPicPr>
          <p:nvPr/>
        </p:nvPicPr>
        <p:blipFill>
          <a:blip r:embed="rId2" cstate="print"/>
          <a:srcRect/>
          <a:stretch>
            <a:fillRect/>
          </a:stretch>
        </p:blipFill>
        <p:spPr bwMode="auto">
          <a:xfrm>
            <a:off x="1" y="1981200"/>
            <a:ext cx="2057399" cy="2285999"/>
          </a:xfrm>
          <a:prstGeom prst="rect">
            <a:avLst/>
          </a:prstGeom>
          <a:noFill/>
          <a:ln w="9525">
            <a:noFill/>
            <a:miter lim="800000"/>
            <a:headEnd/>
            <a:tailEnd/>
          </a:ln>
        </p:spPr>
      </p:pic>
      <p:sp>
        <p:nvSpPr>
          <p:cNvPr id="5" name="TextBox 4"/>
          <p:cNvSpPr txBox="1"/>
          <p:nvPr/>
        </p:nvSpPr>
        <p:spPr>
          <a:xfrm>
            <a:off x="2133600" y="3429000"/>
            <a:ext cx="7010400" cy="1261884"/>
          </a:xfrm>
          <a:prstGeom prst="rect">
            <a:avLst/>
          </a:prstGeom>
          <a:noFill/>
        </p:spPr>
        <p:txBody>
          <a:bodyPr wrap="square" rtlCol="0">
            <a:spAutoFit/>
          </a:bodyPr>
          <a:lstStyle/>
          <a:p>
            <a:r>
              <a:rPr lang="en-IN" sz="2000" b="1" dirty="0" smtClean="0"/>
              <a:t>Shaft</a:t>
            </a:r>
            <a:r>
              <a:rPr lang="en-IN" sz="2000" dirty="0" smtClean="0"/>
              <a:t> – The shaft connects the impeller to the motor/engine that provides power for the pump.</a:t>
            </a:r>
          </a:p>
          <a:p>
            <a:endParaRPr lang="en-IN" dirty="0" smtClean="0"/>
          </a:p>
          <a:p>
            <a:endParaRPr lang="en-IN" dirty="0"/>
          </a:p>
        </p:txBody>
      </p:sp>
      <p:sp>
        <p:nvSpPr>
          <p:cNvPr id="6" name="TextBox 5"/>
          <p:cNvSpPr txBox="1"/>
          <p:nvPr/>
        </p:nvSpPr>
        <p:spPr>
          <a:xfrm>
            <a:off x="0" y="5562600"/>
            <a:ext cx="8839200" cy="984885"/>
          </a:xfrm>
          <a:prstGeom prst="rect">
            <a:avLst/>
          </a:prstGeom>
          <a:noFill/>
        </p:spPr>
        <p:txBody>
          <a:bodyPr wrap="square" rtlCol="0">
            <a:spAutoFit/>
          </a:bodyPr>
          <a:lstStyle/>
          <a:p>
            <a:r>
              <a:rPr lang="en-IN" sz="2000" b="1" dirty="0" smtClean="0"/>
              <a:t>Fittings and adapters</a:t>
            </a:r>
            <a:r>
              <a:rPr lang="en-IN" sz="2000" dirty="0" smtClean="0"/>
              <a:t> – Parts which connect different system components (pumps, motors,pipe, hose, etc.) to one-another.</a:t>
            </a:r>
          </a:p>
          <a:p>
            <a:endParaRPr lang="en-IN" dirty="0"/>
          </a:p>
        </p:txBody>
      </p:sp>
      <p:sp>
        <p:nvSpPr>
          <p:cNvPr id="7" name="TextBox 6"/>
          <p:cNvSpPr txBox="1"/>
          <p:nvPr/>
        </p:nvSpPr>
        <p:spPr>
          <a:xfrm>
            <a:off x="2590800" y="1676400"/>
            <a:ext cx="6553200" cy="369332"/>
          </a:xfrm>
          <a:prstGeom prst="rect">
            <a:avLst/>
          </a:prstGeom>
          <a:noFill/>
        </p:spPr>
        <p:txBody>
          <a:bodyPr wrap="square" rtlCol="0">
            <a:spAutoFit/>
          </a:bodyPr>
          <a:lstStyle/>
          <a:p>
            <a:endParaRPr lang="en-IN" dirty="0"/>
          </a:p>
        </p:txBody>
      </p:sp>
      <p:sp>
        <p:nvSpPr>
          <p:cNvPr id="8" name="TextBox 7"/>
          <p:cNvSpPr txBox="1"/>
          <p:nvPr/>
        </p:nvSpPr>
        <p:spPr>
          <a:xfrm>
            <a:off x="2286000" y="1524000"/>
            <a:ext cx="6400800" cy="1323439"/>
          </a:xfrm>
          <a:prstGeom prst="rect">
            <a:avLst/>
          </a:prstGeom>
          <a:noFill/>
        </p:spPr>
        <p:txBody>
          <a:bodyPr wrap="square" rtlCol="0">
            <a:spAutoFit/>
          </a:bodyPr>
          <a:lstStyle/>
          <a:p>
            <a:r>
              <a:rPr lang="en-IN" sz="2000" b="1" dirty="0" smtClean="0"/>
              <a:t>Motor</a:t>
            </a:r>
            <a:r>
              <a:rPr lang="en-IN" sz="2000" dirty="0" smtClean="0"/>
              <a:t> – The power source of the pump which drives the shaft. AC motors and DC motors are the most common power sources for pumps</a:t>
            </a:r>
          </a:p>
          <a:p>
            <a:endParaRPr lang="en-IN" sz="2000" dirty="0"/>
          </a:p>
        </p:txBody>
      </p:sp>
      <p:sp>
        <p:nvSpPr>
          <p:cNvPr id="9" name="TextBox 8"/>
          <p:cNvSpPr txBox="1"/>
          <p:nvPr/>
        </p:nvSpPr>
        <p:spPr>
          <a:xfrm>
            <a:off x="2057400" y="2438400"/>
            <a:ext cx="7391400" cy="1292662"/>
          </a:xfrm>
          <a:prstGeom prst="rect">
            <a:avLst/>
          </a:prstGeom>
          <a:noFill/>
        </p:spPr>
        <p:txBody>
          <a:bodyPr wrap="square" rtlCol="0">
            <a:spAutoFit/>
          </a:bodyPr>
          <a:lstStyle/>
          <a:p>
            <a:r>
              <a:rPr lang="en-IN" sz="2000" b="1" dirty="0" smtClean="0"/>
              <a:t>Impeller</a:t>
            </a:r>
            <a:r>
              <a:rPr lang="en-IN" sz="2000" dirty="0" smtClean="0"/>
              <a:t> – A rotating disk with a set of vanes coupled to a shaft. When the impeller rotates, it imparts energy to the fluid to induce flow</a:t>
            </a:r>
          </a:p>
          <a:p>
            <a:endParaRPr lang="en-IN" dirty="0"/>
          </a:p>
        </p:txBody>
      </p:sp>
      <p:sp>
        <p:nvSpPr>
          <p:cNvPr id="10" name="TextBox 9"/>
          <p:cNvSpPr txBox="1"/>
          <p:nvPr/>
        </p:nvSpPr>
        <p:spPr>
          <a:xfrm>
            <a:off x="0" y="4191000"/>
            <a:ext cx="8610600" cy="1600438"/>
          </a:xfrm>
          <a:prstGeom prst="rect">
            <a:avLst/>
          </a:prstGeom>
          <a:noFill/>
        </p:spPr>
        <p:txBody>
          <a:bodyPr wrap="square" rtlCol="0">
            <a:spAutoFit/>
          </a:bodyPr>
          <a:lstStyle/>
          <a:p>
            <a:r>
              <a:rPr lang="en-IN" sz="2000" b="1" dirty="0" smtClean="0"/>
              <a:t>Housing/casing</a:t>
            </a:r>
            <a:r>
              <a:rPr lang="en-IN" sz="2000" dirty="0" smtClean="0"/>
              <a:t> – The outer shell of the pump which protects most of the components from the outside elements. The casing of the pump should be of materials suitable to withstand the environmental conditions of the application (e.g. submersible pumps should be water and rust corrosion resistant</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a:r>
            <a:endParaRPr lang="en-IN" dirty="0"/>
          </a:p>
        </p:txBody>
      </p:sp>
      <p:sp>
        <p:nvSpPr>
          <p:cNvPr id="4" name="Rectangle 3"/>
          <p:cNvSpPr/>
          <p:nvPr/>
        </p:nvSpPr>
        <p:spPr>
          <a:xfrm>
            <a:off x="0" y="5105400"/>
            <a:ext cx="9144000" cy="1138773"/>
          </a:xfrm>
          <a:prstGeom prst="rect">
            <a:avLst/>
          </a:prstGeom>
        </p:spPr>
        <p:txBody>
          <a:bodyPr wrap="square">
            <a:spAutoFit/>
          </a:bodyPr>
          <a:lstStyle/>
          <a:p>
            <a:endParaRPr lang="en-IN" sz="2400" dirty="0" smtClean="0"/>
          </a:p>
          <a:p>
            <a:r>
              <a:rPr lang="en-IN" sz="2400" dirty="0" smtClean="0"/>
              <a:t> </a:t>
            </a:r>
            <a:r>
              <a:rPr lang="en-IN" sz="2000" dirty="0" smtClean="0"/>
              <a:t>4. The water is displaced outward, and more water can now enter the suction side of the pump to replace the displaced water</a:t>
            </a:r>
            <a:endParaRPr lang="en-IN" sz="2400" dirty="0"/>
          </a:p>
        </p:txBody>
      </p:sp>
      <p:pic>
        <p:nvPicPr>
          <p:cNvPr id="32770" name="Picture 2" descr="http://www.pumpfundamentals.com/images/pump-cutaway.jpg"/>
          <p:cNvPicPr>
            <a:picLocks noChangeAspect="1" noChangeArrowheads="1"/>
          </p:cNvPicPr>
          <p:nvPr/>
        </p:nvPicPr>
        <p:blipFill>
          <a:blip r:embed="rId2" cstate="print"/>
          <a:srcRect/>
          <a:stretch>
            <a:fillRect/>
          </a:stretch>
        </p:blipFill>
        <p:spPr bwMode="auto">
          <a:xfrm>
            <a:off x="0" y="1981200"/>
            <a:ext cx="3124200" cy="3226044"/>
          </a:xfrm>
          <a:prstGeom prst="rect">
            <a:avLst/>
          </a:prstGeom>
          <a:noFill/>
        </p:spPr>
      </p:pic>
      <p:sp>
        <p:nvSpPr>
          <p:cNvPr id="6" name="TextBox 5"/>
          <p:cNvSpPr txBox="1"/>
          <p:nvPr/>
        </p:nvSpPr>
        <p:spPr>
          <a:xfrm>
            <a:off x="1447800" y="1600200"/>
            <a:ext cx="7696200" cy="400110"/>
          </a:xfrm>
          <a:prstGeom prst="rect">
            <a:avLst/>
          </a:prstGeom>
          <a:noFill/>
        </p:spPr>
        <p:txBody>
          <a:bodyPr wrap="square" rtlCol="0">
            <a:spAutoFit/>
          </a:bodyPr>
          <a:lstStyle/>
          <a:p>
            <a:r>
              <a:rPr lang="en-IN" sz="2000" dirty="0" smtClean="0"/>
              <a:t>The centrifugal pump works in the same way as sucking on the straw.</a:t>
            </a:r>
            <a:endParaRPr lang="en-IN" sz="2000" dirty="0"/>
          </a:p>
        </p:txBody>
      </p:sp>
      <p:sp>
        <p:nvSpPr>
          <p:cNvPr id="7" name="TextBox 6"/>
          <p:cNvSpPr txBox="1"/>
          <p:nvPr/>
        </p:nvSpPr>
        <p:spPr>
          <a:xfrm>
            <a:off x="3124200" y="2895600"/>
            <a:ext cx="6324600" cy="1323439"/>
          </a:xfrm>
          <a:prstGeom prst="rect">
            <a:avLst/>
          </a:prstGeom>
          <a:noFill/>
        </p:spPr>
        <p:txBody>
          <a:bodyPr wrap="square" rtlCol="0">
            <a:spAutoFit/>
          </a:bodyPr>
          <a:lstStyle/>
          <a:p>
            <a:r>
              <a:rPr lang="en-IN" sz="2000" dirty="0" smtClean="0"/>
              <a:t>2. The partial vacuum created, allows the earth's air pressure to force water up the suction hose (straw), and into the suction (inlet) side of the pump to replace the displaced water. </a:t>
            </a:r>
            <a:endParaRPr lang="en-IN" sz="2000" dirty="0"/>
          </a:p>
        </p:txBody>
      </p:sp>
      <p:sp>
        <p:nvSpPr>
          <p:cNvPr id="8" name="TextBox 7"/>
          <p:cNvSpPr txBox="1"/>
          <p:nvPr/>
        </p:nvSpPr>
        <p:spPr>
          <a:xfrm>
            <a:off x="3124200" y="1981200"/>
            <a:ext cx="6019800" cy="707886"/>
          </a:xfrm>
          <a:prstGeom prst="rect">
            <a:avLst/>
          </a:prstGeom>
          <a:noFill/>
        </p:spPr>
        <p:txBody>
          <a:bodyPr wrap="square" rtlCol="0">
            <a:spAutoFit/>
          </a:bodyPr>
          <a:lstStyle/>
          <a:p>
            <a:r>
              <a:rPr lang="en-IN" sz="2000" dirty="0" smtClean="0"/>
              <a:t>1. As the engine starts, the impeller turns which forces the water around it out of the pump's discharge port</a:t>
            </a:r>
            <a:r>
              <a:rPr lang="en-IN" dirty="0" smtClean="0"/>
              <a:t>.</a:t>
            </a:r>
            <a:endParaRPr lang="en-IN" dirty="0"/>
          </a:p>
        </p:txBody>
      </p:sp>
      <p:sp>
        <p:nvSpPr>
          <p:cNvPr id="13" name="TextBox 12"/>
          <p:cNvSpPr txBox="1"/>
          <p:nvPr/>
        </p:nvSpPr>
        <p:spPr>
          <a:xfrm>
            <a:off x="3048000" y="4419600"/>
            <a:ext cx="6096000" cy="1015663"/>
          </a:xfrm>
          <a:prstGeom prst="rect">
            <a:avLst/>
          </a:prstGeom>
          <a:noFill/>
        </p:spPr>
        <p:txBody>
          <a:bodyPr wrap="square" rtlCol="0">
            <a:spAutoFit/>
          </a:bodyPr>
          <a:lstStyle/>
          <a:p>
            <a:r>
              <a:rPr lang="en-IN" sz="2000" dirty="0" smtClean="0"/>
              <a:t>3. When the water hits the rotating impeller, energy of the impeller is transferred to the water, forcing the water out (centrifugal force).</a:t>
            </a:r>
            <a:endParaRPr lang="en-IN" sz="2000" dirty="0"/>
          </a:p>
        </p:txBody>
      </p:sp>
      <p:sp>
        <p:nvSpPr>
          <p:cNvPr id="14" name="Title 1"/>
          <p:cNvSpPr txBox="1">
            <a:spLocks/>
          </p:cNvSpPr>
          <p:nvPr/>
        </p:nvSpPr>
        <p:spPr>
          <a:xfrm>
            <a:off x="2492152" y="422176"/>
            <a:ext cx="6480720" cy="11430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N"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How it works?</a:t>
            </a:r>
            <a:endParaRPr lang="en-IN" sz="40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heckerboard(across)">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143000" y="228600"/>
            <a:ext cx="8305800" cy="1143000"/>
          </a:xfrm>
        </p:spPr>
        <p:txBody>
          <a:bodyPr/>
          <a:lstStyle/>
          <a:p>
            <a:r>
              <a:rPr lang="en-US" dirty="0"/>
              <a:t>Centrifugal </a:t>
            </a:r>
            <a:r>
              <a:rPr lang="en-US" dirty="0" smtClean="0"/>
              <a:t>Pump Strengths</a:t>
            </a:r>
            <a:endParaRPr lang="en-US" dirty="0"/>
          </a:p>
        </p:txBody>
      </p:sp>
      <p:sp>
        <p:nvSpPr>
          <p:cNvPr id="89091" name="Rectangle 3"/>
          <p:cNvSpPr>
            <a:spLocks noGrp="1" noChangeArrowheads="1"/>
          </p:cNvSpPr>
          <p:nvPr>
            <p:ph type="body" idx="1"/>
          </p:nvPr>
        </p:nvSpPr>
        <p:spPr>
          <a:xfrm>
            <a:off x="609600" y="1600200"/>
            <a:ext cx="8077200" cy="4800600"/>
          </a:xfrm>
        </p:spPr>
        <p:txBody>
          <a:bodyPr>
            <a:normAutofit/>
          </a:bodyPr>
          <a:lstStyle/>
          <a:p>
            <a:pPr>
              <a:lnSpc>
                <a:spcPct val="90000"/>
              </a:lnSpc>
            </a:pPr>
            <a:r>
              <a:rPr lang="en-US" dirty="0"/>
              <a:t>High flow capability</a:t>
            </a:r>
          </a:p>
          <a:p>
            <a:pPr>
              <a:lnSpc>
                <a:spcPct val="90000"/>
              </a:lnSpc>
            </a:pPr>
            <a:r>
              <a:rPr lang="en-US" dirty="0"/>
              <a:t>Variable flow rates </a:t>
            </a:r>
            <a:r>
              <a:rPr lang="en-US" dirty="0" smtClean="0"/>
              <a:t>even </a:t>
            </a:r>
            <a:r>
              <a:rPr lang="en-US" dirty="0"/>
              <a:t>at constant speed</a:t>
            </a:r>
          </a:p>
          <a:p>
            <a:pPr>
              <a:lnSpc>
                <a:spcPct val="90000"/>
              </a:lnSpc>
            </a:pPr>
            <a:r>
              <a:rPr lang="en-US" dirty="0"/>
              <a:t>Wide range of </a:t>
            </a:r>
            <a:r>
              <a:rPr lang="en-US" dirty="0" smtClean="0"/>
              <a:t>operation</a:t>
            </a:r>
          </a:p>
          <a:p>
            <a:pPr>
              <a:lnSpc>
                <a:spcPct val="90000"/>
              </a:lnSpc>
            </a:pPr>
            <a:r>
              <a:rPr lang="en-US" dirty="0" smtClean="0"/>
              <a:t>Solids handling</a:t>
            </a:r>
          </a:p>
          <a:p>
            <a:pPr>
              <a:lnSpc>
                <a:spcPct val="90000"/>
              </a:lnSpc>
            </a:pPr>
            <a:r>
              <a:rPr lang="en-US" dirty="0" smtClean="0"/>
              <a:t>Lower </a:t>
            </a:r>
            <a:r>
              <a:rPr lang="en-US" dirty="0"/>
              <a:t>initial cost</a:t>
            </a:r>
          </a:p>
          <a:p>
            <a:pPr>
              <a:lnSpc>
                <a:spcPct val="90000"/>
              </a:lnSpc>
            </a:pPr>
            <a:r>
              <a:rPr lang="en-US" dirty="0"/>
              <a:t>Lower repair costs</a:t>
            </a:r>
          </a:p>
          <a:p>
            <a:pPr>
              <a:lnSpc>
                <a:spcPct val="90000"/>
              </a:lnSpc>
            </a:pPr>
            <a:r>
              <a:rPr lang="en-US" dirty="0"/>
              <a:t>Simple and safe to operate</a:t>
            </a:r>
          </a:p>
          <a:p>
            <a:pPr>
              <a:lnSpc>
                <a:spcPct val="90000"/>
              </a:lnSpc>
            </a:pPr>
            <a:r>
              <a:rPr lang="en-US" dirty="0"/>
              <a:t>Less wear with fewer replacement parts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Centrifugal Pump Applications</a:t>
            </a:r>
            <a:endParaRPr lang="en-IN" dirty="0"/>
          </a:p>
        </p:txBody>
      </p:sp>
      <p:sp>
        <p:nvSpPr>
          <p:cNvPr id="3" name="Content Placeholder 2"/>
          <p:cNvSpPr>
            <a:spLocks noGrp="1"/>
          </p:cNvSpPr>
          <p:nvPr>
            <p:ph idx="1"/>
          </p:nvPr>
        </p:nvSpPr>
        <p:spPr>
          <a:xfrm>
            <a:off x="494840" y="1772816"/>
            <a:ext cx="8064896" cy="1351384"/>
          </a:xfrm>
        </p:spPr>
        <p:txBody>
          <a:bodyPr/>
          <a:lstStyle/>
          <a:p>
            <a:r>
              <a:rPr lang="en-IN" dirty="0" smtClean="0"/>
              <a:t>Common uses : water, sewage (dirty water), petroleum and petrochemical pumping</a:t>
            </a:r>
            <a:endParaRPr lang="en-IN" dirty="0"/>
          </a:p>
        </p:txBody>
      </p:sp>
      <p:pic>
        <p:nvPicPr>
          <p:cNvPr id="31746" name="Picture 2" descr="https://encrypted-tbn0.gstatic.com/images?q=tbn:ANd9GcS57giKvwR3ftHw2JhBLUeF_AptrpZnlnHWm2J0I45Pj_rGfT93"/>
          <p:cNvPicPr>
            <a:picLocks noChangeAspect="1" noChangeArrowheads="1"/>
          </p:cNvPicPr>
          <p:nvPr/>
        </p:nvPicPr>
        <p:blipFill>
          <a:blip r:embed="rId2" cstate="print"/>
          <a:srcRect/>
          <a:stretch>
            <a:fillRect/>
          </a:stretch>
        </p:blipFill>
        <p:spPr bwMode="auto">
          <a:xfrm>
            <a:off x="5410200" y="3505200"/>
            <a:ext cx="3357119" cy="2514600"/>
          </a:xfrm>
          <a:prstGeom prst="rect">
            <a:avLst/>
          </a:prstGeom>
          <a:noFill/>
        </p:spPr>
      </p:pic>
      <p:pic>
        <p:nvPicPr>
          <p:cNvPr id="31748" name="Picture 4" descr="http://methodstatementhq.com/wp-content/uploads/2013/04/Chilled-water-pump-installation-method-statement-1024x680.jpg"/>
          <p:cNvPicPr>
            <a:picLocks noChangeAspect="1" noChangeArrowheads="1"/>
          </p:cNvPicPr>
          <p:nvPr/>
        </p:nvPicPr>
        <p:blipFill>
          <a:blip r:embed="rId3" cstate="print"/>
          <a:srcRect/>
          <a:stretch>
            <a:fillRect/>
          </a:stretch>
        </p:blipFill>
        <p:spPr bwMode="auto">
          <a:xfrm>
            <a:off x="990600" y="3352800"/>
            <a:ext cx="3810000" cy="253007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6934200" cy="1143000"/>
          </a:xfrm>
        </p:spPr>
        <p:txBody>
          <a:bodyPr/>
          <a:lstStyle/>
          <a:p>
            <a:r>
              <a:rPr lang="en-IN" dirty="0" smtClean="0"/>
              <a:t>Objective  Of The Presentation</a:t>
            </a:r>
            <a:endParaRPr lang="en-IN" dirty="0"/>
          </a:p>
        </p:txBody>
      </p:sp>
      <p:sp>
        <p:nvSpPr>
          <p:cNvPr id="3" name="Content Placeholder 2"/>
          <p:cNvSpPr>
            <a:spLocks noGrp="1"/>
          </p:cNvSpPr>
          <p:nvPr>
            <p:ph idx="1"/>
          </p:nvPr>
        </p:nvSpPr>
        <p:spPr/>
        <p:txBody>
          <a:bodyPr/>
          <a:lstStyle/>
          <a:p>
            <a:r>
              <a:rPr lang="en-IN" dirty="0" smtClean="0"/>
              <a:t>In this presentation you will learn :</a:t>
            </a:r>
          </a:p>
          <a:p>
            <a:pPr lvl="1"/>
            <a:r>
              <a:rPr lang="en-IN" dirty="0" smtClean="0"/>
              <a:t>What is pump?</a:t>
            </a:r>
          </a:p>
          <a:p>
            <a:pPr lvl="1"/>
            <a:r>
              <a:rPr lang="en-IN" dirty="0" smtClean="0"/>
              <a:t>How it works?</a:t>
            </a:r>
          </a:p>
          <a:p>
            <a:pPr lvl="1"/>
            <a:r>
              <a:rPr lang="en-IN" dirty="0" smtClean="0"/>
              <a:t>Where it is used?</a:t>
            </a:r>
          </a:p>
          <a:p>
            <a:pPr lvl="1"/>
            <a:endParaRPr lang="en-IN" dirty="0"/>
          </a:p>
        </p:txBody>
      </p:sp>
      <p:pic>
        <p:nvPicPr>
          <p:cNvPr id="4098" name="Picture 2" descr="https://encrypted-tbn3.gstatic.com/images?q=tbn:ANd9GcT30Fc8Tvdwk6Vtnr-yZJH6VQM_gSFF6JB6G6hQhGCQQwmH-gHh-w"/>
          <p:cNvPicPr>
            <a:picLocks noChangeAspect="1" noChangeArrowheads="1"/>
          </p:cNvPicPr>
          <p:nvPr/>
        </p:nvPicPr>
        <p:blipFill>
          <a:blip r:embed="rId2" cstate="print"/>
          <a:srcRect/>
          <a:stretch>
            <a:fillRect/>
          </a:stretch>
        </p:blipFill>
        <p:spPr bwMode="auto">
          <a:xfrm>
            <a:off x="5715000" y="2819400"/>
            <a:ext cx="2895600" cy="300841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dirty="0" smtClean="0"/>
              <a:t>Pump</a:t>
            </a:r>
            <a:endParaRPr lang="en-IN" sz="4400" dirty="0"/>
          </a:p>
        </p:txBody>
      </p:sp>
      <p:pic>
        <p:nvPicPr>
          <p:cNvPr id="3074" name="Picture 2" descr="https://encrypted-tbn0.gstatic.com/images?q=tbn:ANd9GcRucG9VmlhYEt62PiQFAQvRiqWNBz3XdssuP2SdHmizE2nbT5km"/>
          <p:cNvPicPr>
            <a:picLocks noChangeAspect="1" noChangeArrowheads="1"/>
          </p:cNvPicPr>
          <p:nvPr/>
        </p:nvPicPr>
        <p:blipFill>
          <a:blip r:embed="rId2" cstate="print"/>
          <a:srcRect/>
          <a:stretch>
            <a:fillRect/>
          </a:stretch>
        </p:blipFill>
        <p:spPr bwMode="auto">
          <a:xfrm>
            <a:off x="5638800" y="1676400"/>
            <a:ext cx="3048000" cy="3238502"/>
          </a:xfrm>
          <a:prstGeom prst="rect">
            <a:avLst/>
          </a:prstGeom>
          <a:noFill/>
        </p:spPr>
      </p:pic>
      <p:sp>
        <p:nvSpPr>
          <p:cNvPr id="7" name="TextBox 6"/>
          <p:cNvSpPr txBox="1"/>
          <p:nvPr/>
        </p:nvSpPr>
        <p:spPr>
          <a:xfrm>
            <a:off x="0" y="1752600"/>
            <a:ext cx="5715000" cy="830997"/>
          </a:xfrm>
          <a:prstGeom prst="rect">
            <a:avLst/>
          </a:prstGeom>
          <a:noFill/>
        </p:spPr>
        <p:txBody>
          <a:bodyPr wrap="square" rtlCol="0">
            <a:spAutoFit/>
          </a:bodyPr>
          <a:lstStyle/>
          <a:p>
            <a:r>
              <a:rPr lang="en-IN" sz="2400" dirty="0" smtClean="0"/>
              <a:t>Don’t you believe that we all use pump so many times ????</a:t>
            </a:r>
            <a:endParaRPr lang="en-IN" sz="2400" dirty="0"/>
          </a:p>
        </p:txBody>
      </p:sp>
      <p:sp>
        <p:nvSpPr>
          <p:cNvPr id="6" name="TextBox 5"/>
          <p:cNvSpPr txBox="1"/>
          <p:nvPr/>
        </p:nvSpPr>
        <p:spPr>
          <a:xfrm>
            <a:off x="0" y="4495800"/>
            <a:ext cx="5486400" cy="1938992"/>
          </a:xfrm>
          <a:prstGeom prst="rect">
            <a:avLst/>
          </a:prstGeom>
          <a:noFill/>
        </p:spPr>
        <p:txBody>
          <a:bodyPr wrap="square" rtlCol="0">
            <a:spAutoFit/>
          </a:bodyPr>
          <a:lstStyle/>
          <a:p>
            <a:pPr>
              <a:buFont typeface="Arial" pitchFamily="34" charset="0"/>
              <a:buChar char="•"/>
            </a:pPr>
            <a:r>
              <a:rPr lang="en-IN" sz="2400" dirty="0" smtClean="0"/>
              <a:t>Pumps are used to transfer liquids from low to high pressure. This may be to move the liquid from one place to another and very often from a low elevation to a high elevation. </a:t>
            </a:r>
          </a:p>
        </p:txBody>
      </p:sp>
      <p:sp>
        <p:nvSpPr>
          <p:cNvPr id="10" name="TextBox 9"/>
          <p:cNvSpPr txBox="1"/>
          <p:nvPr/>
        </p:nvSpPr>
        <p:spPr>
          <a:xfrm>
            <a:off x="838200" y="2667000"/>
            <a:ext cx="3810000" cy="707886"/>
          </a:xfrm>
          <a:prstGeom prst="rect">
            <a:avLst/>
          </a:prstGeom>
          <a:noFill/>
        </p:spPr>
        <p:txBody>
          <a:bodyPr wrap="square" rtlCol="0">
            <a:spAutoFit/>
          </a:bodyPr>
          <a:lstStyle/>
          <a:p>
            <a:r>
              <a:rPr lang="en-IN" sz="2000" dirty="0" smtClean="0"/>
              <a:t>A partial vacuum is created in your mouth when you suck on the straw</a:t>
            </a:r>
            <a:endParaRPr lang="en-IN" sz="2000" dirty="0"/>
          </a:p>
        </p:txBody>
      </p:sp>
      <p:cxnSp>
        <p:nvCxnSpPr>
          <p:cNvPr id="12" name="Straight Arrow Connector 11"/>
          <p:cNvCxnSpPr/>
          <p:nvPr/>
        </p:nvCxnSpPr>
        <p:spPr>
          <a:xfrm>
            <a:off x="4724400" y="3048000"/>
            <a:ext cx="2362200" cy="457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4" name="Up Arrow 13"/>
          <p:cNvSpPr/>
          <p:nvPr/>
        </p:nvSpPr>
        <p:spPr>
          <a:xfrm>
            <a:off x="6781800" y="3962400"/>
            <a:ext cx="685800" cy="838200"/>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p:cNvSpPr txBox="1"/>
          <p:nvPr/>
        </p:nvSpPr>
        <p:spPr>
          <a:xfrm>
            <a:off x="0" y="3429000"/>
            <a:ext cx="5486400" cy="1015663"/>
          </a:xfrm>
          <a:prstGeom prst="rect">
            <a:avLst/>
          </a:prstGeom>
          <a:noFill/>
        </p:spPr>
        <p:txBody>
          <a:bodyPr wrap="square" rtlCol="0">
            <a:spAutoFit/>
          </a:bodyPr>
          <a:lstStyle/>
          <a:p>
            <a:r>
              <a:rPr lang="en-IN" sz="2000" dirty="0" smtClean="0"/>
              <a:t>The liquid is pushed up the straw because of the pressure differences between your mouth and the atmosphere</a:t>
            </a:r>
            <a:endParaRPr lang="en-IN"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checkerboard(across)">
                                      <p:cBhvr>
                                        <p:cTn id="12" dur="5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heckerboard(across)">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3"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checkerboard(across)">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64" presetClass="path" presetSubtype="0" accel="50000" decel="50000" fill="hold" grpId="2" nodeType="clickEffect">
                                  <p:stCondLst>
                                    <p:cond delay="0"/>
                                  </p:stCondLst>
                                  <p:childTnLst>
                                    <p:animMotion origin="layout" path="M -3.33333E-6 -2.89017E-7 L 0.00834 -0.11653 " pathEditMode="relative" rAng="0" ptsTypes="AA">
                                      <p:cBhvr>
                                        <p:cTn id="36" dur="2000" fill="hold"/>
                                        <p:tgtEl>
                                          <p:spTgt spid="14"/>
                                        </p:tgtEl>
                                        <p:attrNameLst>
                                          <p:attrName>ppt_x</p:attrName>
                                          <p:attrName>ppt_y</p:attrName>
                                        </p:attrNameLst>
                                      </p:cBhvr>
                                      <p:rCtr x="4" y="-58"/>
                                    </p:animMotion>
                                  </p:childTnLst>
                                </p:cTn>
                              </p:par>
                            </p:childTnLst>
                          </p:cTn>
                        </p:par>
                      </p:childTnLst>
                    </p:cTn>
                  </p:par>
                  <p:par>
                    <p:cTn id="37" fill="hold">
                      <p:stCondLst>
                        <p:cond delay="indefinite"/>
                      </p:stCondLst>
                      <p:childTnLst>
                        <p:par>
                          <p:cTn id="38" fill="hold">
                            <p:stCondLst>
                              <p:cond delay="0"/>
                            </p:stCondLst>
                            <p:childTnLst>
                              <p:par>
                                <p:cTn id="39" presetID="5" presetClass="exit" presetSubtype="10" fill="hold" grpId="4" nodeType="clickEffect">
                                  <p:stCondLst>
                                    <p:cond delay="0"/>
                                  </p:stCondLst>
                                  <p:childTnLst>
                                    <p:animEffect transition="out" filter="checkerboard(across)">
                                      <p:cBhvr>
                                        <p:cTn id="40" dur="500"/>
                                        <p:tgtEl>
                                          <p:spTgt spid="14"/>
                                        </p:tgtEl>
                                      </p:cBhvr>
                                    </p:animEffect>
                                    <p:set>
                                      <p:cBhvr>
                                        <p:cTn id="41" dur="1" fill="hold">
                                          <p:stCondLst>
                                            <p:cond delay="4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checkerboard(across)">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0" grpId="0"/>
      <p:bldP spid="14" grpId="2" animBg="1"/>
      <p:bldP spid="14" grpId="3" animBg="1"/>
      <p:bldP spid="14" grpId="4"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6480720" cy="1143000"/>
          </a:xfrm>
        </p:spPr>
        <p:txBody>
          <a:bodyPr/>
          <a:lstStyle/>
          <a:p>
            <a:r>
              <a:rPr lang="en-IN" dirty="0" smtClean="0"/>
              <a:t>Atmospheric  Pressure</a:t>
            </a:r>
            <a:endParaRPr lang="en-IN" dirty="0"/>
          </a:p>
        </p:txBody>
      </p:sp>
      <p:sp>
        <p:nvSpPr>
          <p:cNvPr id="5" name="Rectangle 4"/>
          <p:cNvSpPr/>
          <p:nvPr/>
        </p:nvSpPr>
        <p:spPr>
          <a:xfrm>
            <a:off x="0" y="4038600"/>
            <a:ext cx="5562600" cy="2308324"/>
          </a:xfrm>
          <a:prstGeom prst="rect">
            <a:avLst/>
          </a:prstGeom>
        </p:spPr>
        <p:txBody>
          <a:bodyPr wrap="square">
            <a:spAutoFit/>
          </a:bodyPr>
          <a:lstStyle/>
          <a:p>
            <a:r>
              <a:rPr lang="en-IN" sz="2400" dirty="0" smtClean="0"/>
              <a:t> For example : If one end of a tube is placed in water and a perfect vacuum is applied to the other end, that 14.7 psi could hold a column of water 33.9 feet high. This is only obtainable at sea level and with a perfect vacuum.</a:t>
            </a:r>
            <a:endParaRPr lang="en-IN" sz="2400" dirty="0"/>
          </a:p>
        </p:txBody>
      </p:sp>
      <p:pic>
        <p:nvPicPr>
          <p:cNvPr id="2085" name="Picture 37" descr="http://www.k5geosource.org/images/airpres.jpg"/>
          <p:cNvPicPr>
            <a:picLocks noChangeAspect="1" noChangeArrowheads="1"/>
          </p:cNvPicPr>
          <p:nvPr/>
        </p:nvPicPr>
        <p:blipFill>
          <a:blip r:embed="rId2" cstate="print"/>
          <a:srcRect/>
          <a:stretch>
            <a:fillRect/>
          </a:stretch>
        </p:blipFill>
        <p:spPr bwMode="auto">
          <a:xfrm>
            <a:off x="6629400" y="3527676"/>
            <a:ext cx="2314575" cy="3330324"/>
          </a:xfrm>
          <a:prstGeom prst="rect">
            <a:avLst/>
          </a:prstGeom>
          <a:noFill/>
        </p:spPr>
      </p:pic>
      <p:sp>
        <p:nvSpPr>
          <p:cNvPr id="9" name="TextBox 8"/>
          <p:cNvSpPr txBox="1"/>
          <p:nvPr/>
        </p:nvSpPr>
        <p:spPr>
          <a:xfrm>
            <a:off x="533400" y="2667000"/>
            <a:ext cx="5257800" cy="1200329"/>
          </a:xfrm>
          <a:prstGeom prst="rect">
            <a:avLst/>
          </a:prstGeom>
          <a:noFill/>
        </p:spPr>
        <p:txBody>
          <a:bodyPr wrap="square" rtlCol="0">
            <a:spAutoFit/>
          </a:bodyPr>
          <a:lstStyle/>
          <a:p>
            <a:r>
              <a:rPr lang="en-IN" sz="2400" dirty="0" smtClean="0"/>
              <a:t>At sea level, mother nature exerts a pressure of 14.7 psi (pounds per square inch)all around us</a:t>
            </a:r>
            <a:endParaRPr lang="en-IN" sz="2400" dirty="0"/>
          </a:p>
        </p:txBody>
      </p:sp>
      <p:pic>
        <p:nvPicPr>
          <p:cNvPr id="2087" name="Picture 39" descr="https://encrypted-tbn0.gstatic.com/images?q=tbn:ANd9GcTfYE9voC9LnFRmYQ30iGgXLzrKTqOQraLTL7a61Dgvz2JUGCdn"/>
          <p:cNvPicPr>
            <a:picLocks noChangeAspect="1" noChangeArrowheads="1"/>
          </p:cNvPicPr>
          <p:nvPr/>
        </p:nvPicPr>
        <p:blipFill>
          <a:blip r:embed="rId3" cstate="print"/>
          <a:srcRect/>
          <a:stretch>
            <a:fillRect/>
          </a:stretch>
        </p:blipFill>
        <p:spPr bwMode="auto">
          <a:xfrm>
            <a:off x="7010400" y="990600"/>
            <a:ext cx="2133600" cy="2133601"/>
          </a:xfrm>
          <a:prstGeom prst="rect">
            <a:avLst/>
          </a:prstGeom>
          <a:noFill/>
        </p:spPr>
      </p:pic>
      <p:sp>
        <p:nvSpPr>
          <p:cNvPr id="11" name="TextBox 10"/>
          <p:cNvSpPr txBox="1"/>
          <p:nvPr/>
        </p:nvSpPr>
        <p:spPr>
          <a:xfrm>
            <a:off x="3886200" y="1828800"/>
            <a:ext cx="3048000" cy="400110"/>
          </a:xfrm>
          <a:prstGeom prst="rect">
            <a:avLst/>
          </a:prstGeom>
          <a:noFill/>
        </p:spPr>
        <p:txBody>
          <a:bodyPr wrap="square" rtlCol="0">
            <a:spAutoFit/>
          </a:bodyPr>
          <a:lstStyle/>
          <a:p>
            <a:r>
              <a:rPr lang="en-IN" sz="2000" dirty="0" smtClean="0"/>
              <a:t>PSI is a </a:t>
            </a:r>
            <a:r>
              <a:rPr lang="en-IN" sz="2000" b="1" dirty="0" smtClean="0"/>
              <a:t>unit</a:t>
            </a:r>
            <a:r>
              <a:rPr lang="en-IN" sz="2000" dirty="0" smtClean="0"/>
              <a:t> of pressure</a:t>
            </a:r>
            <a:endParaRPr lang="en-IN"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87"/>
                                        </p:tgtEl>
                                        <p:attrNameLst>
                                          <p:attrName>style.visibility</p:attrName>
                                        </p:attrNameLst>
                                      </p:cBhvr>
                                      <p:to>
                                        <p:strVal val="visible"/>
                                      </p:to>
                                    </p:set>
                                    <p:animEffect transition="in" filter="checkerboard(across)">
                                      <p:cBhvr>
                                        <p:cTn id="12" dur="500"/>
                                        <p:tgtEl>
                                          <p:spTgt spid="208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085"/>
                                        </p:tgtEl>
                                        <p:attrNameLst>
                                          <p:attrName>style.visibility</p:attrName>
                                        </p:attrNameLst>
                                      </p:cBhvr>
                                      <p:to>
                                        <p:strVal val="visible"/>
                                      </p:to>
                                    </p:set>
                                    <p:animEffect transition="in" filter="checkerboard(across)">
                                      <p:cBhvr>
                                        <p:cTn id="22" dur="500"/>
                                        <p:tgtEl>
                                          <p:spTgt spid="208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Pump Types</a:t>
            </a:r>
            <a:endParaRPr lang="en-IN" dirty="0"/>
          </a:p>
        </p:txBody>
      </p:sp>
      <p:sp>
        <p:nvSpPr>
          <p:cNvPr id="4" name="Rounded Rectangle 3"/>
          <p:cNvSpPr/>
          <p:nvPr/>
        </p:nvSpPr>
        <p:spPr>
          <a:xfrm>
            <a:off x="3124200" y="2057400"/>
            <a:ext cx="2133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smtClean="0"/>
              <a:t>Pump Types</a:t>
            </a:r>
            <a:endParaRPr lang="en-IN" sz="3200" dirty="0"/>
          </a:p>
        </p:txBody>
      </p:sp>
      <p:cxnSp>
        <p:nvCxnSpPr>
          <p:cNvPr id="6" name="Straight Arrow Connector 5"/>
          <p:cNvCxnSpPr>
            <a:stCxn id="4" idx="2"/>
          </p:cNvCxnSpPr>
          <p:nvPr/>
        </p:nvCxnSpPr>
        <p:spPr>
          <a:xfrm>
            <a:off x="4191000" y="3276600"/>
            <a:ext cx="0" cy="3810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828800" y="3657600"/>
            <a:ext cx="0" cy="5334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162800" y="3657600"/>
            <a:ext cx="0" cy="4572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828800" y="3657600"/>
            <a:ext cx="5334000"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5638800" y="4114800"/>
            <a:ext cx="31242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smtClean="0"/>
              <a:t>Centrifugal</a:t>
            </a:r>
          </a:p>
          <a:p>
            <a:pPr algn="ctr"/>
            <a:r>
              <a:rPr lang="en-IN" sz="2000" i="1" dirty="0" smtClean="0"/>
              <a:t> Pumps</a:t>
            </a:r>
          </a:p>
        </p:txBody>
      </p:sp>
      <p:sp>
        <p:nvSpPr>
          <p:cNvPr id="15" name="Rounded Rectangle 14"/>
          <p:cNvSpPr/>
          <p:nvPr/>
        </p:nvSpPr>
        <p:spPr>
          <a:xfrm>
            <a:off x="914400" y="4191000"/>
            <a:ext cx="2895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i="1" dirty="0" smtClean="0"/>
              <a:t>Positive Displacement Pumps (P.D)</a:t>
            </a:r>
            <a:endParaRPr lang="en-IN" sz="2000" dirty="0"/>
          </a:p>
        </p:txBody>
      </p:sp>
      <p:sp>
        <p:nvSpPr>
          <p:cNvPr id="18" name="TextBox 17"/>
          <p:cNvSpPr txBox="1"/>
          <p:nvPr/>
        </p:nvSpPr>
        <p:spPr>
          <a:xfrm>
            <a:off x="0" y="5105400"/>
            <a:ext cx="4191000" cy="707886"/>
          </a:xfrm>
          <a:prstGeom prst="rect">
            <a:avLst/>
          </a:prstGeom>
          <a:noFill/>
        </p:spPr>
        <p:txBody>
          <a:bodyPr wrap="square" rtlCol="0">
            <a:spAutoFit/>
          </a:bodyPr>
          <a:lstStyle/>
          <a:p>
            <a:r>
              <a:rPr lang="en-IN" sz="2000" dirty="0" smtClean="0"/>
              <a:t>Positive Displacement Pumps are "</a:t>
            </a:r>
            <a:r>
              <a:rPr lang="en-IN" sz="2000" b="1" dirty="0" smtClean="0"/>
              <a:t>constant flow machines</a:t>
            </a:r>
            <a:r>
              <a:rPr lang="en-IN" sz="2000" dirty="0" smtClean="0"/>
              <a:t>“</a:t>
            </a:r>
          </a:p>
        </p:txBody>
      </p:sp>
      <p:sp>
        <p:nvSpPr>
          <p:cNvPr id="19" name="Rectangle 18"/>
          <p:cNvSpPr/>
          <p:nvPr/>
        </p:nvSpPr>
        <p:spPr>
          <a:xfrm>
            <a:off x="4648200" y="4953000"/>
            <a:ext cx="4724400" cy="1200329"/>
          </a:xfrm>
          <a:prstGeom prst="rect">
            <a:avLst/>
          </a:prstGeom>
        </p:spPr>
        <p:txBody>
          <a:bodyPr wrap="square">
            <a:spAutoFit/>
          </a:bodyPr>
          <a:lstStyle/>
          <a:p>
            <a:r>
              <a:rPr lang="en-US" dirty="0" smtClean="0"/>
              <a:t>Velocity is added to fluid by a spinning impeller and converted to pressure energy inside the pump. Pressure differential moves the fluid through the pump</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heckerboard(across)">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heckerboard(across)">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checkerboard(across)">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5" grpId="0" animBg="1"/>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components</a:t>
            </a:r>
            <a:endParaRPr lang="en-IN" dirty="0" smtClean="0"/>
          </a:p>
        </p:txBody>
      </p:sp>
      <p:sp>
        <p:nvSpPr>
          <p:cNvPr id="4" name="Rectangle 3"/>
          <p:cNvSpPr/>
          <p:nvPr/>
        </p:nvSpPr>
        <p:spPr>
          <a:xfrm>
            <a:off x="609600" y="1905000"/>
            <a:ext cx="8001000" cy="3342453"/>
          </a:xfrm>
          <a:prstGeom prst="rect">
            <a:avLst/>
          </a:prstGeom>
        </p:spPr>
        <p:txBody>
          <a:bodyPr wrap="square">
            <a:spAutoFit/>
          </a:bodyPr>
          <a:lstStyle/>
          <a:p>
            <a:pPr marL="223838" indent="-223838" defTabSz="227013">
              <a:spcBef>
                <a:spcPct val="30000"/>
              </a:spcBef>
              <a:buFontTx/>
              <a:buChar char="•"/>
            </a:pPr>
            <a:r>
              <a:rPr lang="en-US" sz="2400" b="1" dirty="0" smtClean="0">
                <a:solidFill>
                  <a:schemeClr val="tx1">
                    <a:lumMod val="75000"/>
                    <a:lumOff val="25000"/>
                  </a:schemeClr>
                </a:solidFill>
              </a:rPr>
              <a:t>Main pump components :</a:t>
            </a:r>
          </a:p>
          <a:p>
            <a:pPr marL="515938" lvl="1" indent="-177800" defTabSz="227013">
              <a:spcBef>
                <a:spcPct val="30000"/>
              </a:spcBef>
              <a:buFontTx/>
              <a:buChar char="•"/>
            </a:pPr>
            <a:r>
              <a:rPr lang="en-US" sz="2400" b="1" dirty="0" smtClean="0">
                <a:solidFill>
                  <a:schemeClr val="tx1">
                    <a:lumMod val="75000"/>
                    <a:lumOff val="25000"/>
                  </a:schemeClr>
                </a:solidFill>
              </a:rPr>
              <a:t>Prime movers: </a:t>
            </a:r>
            <a:r>
              <a:rPr lang="en-US" sz="2400" dirty="0" smtClean="0">
                <a:solidFill>
                  <a:schemeClr val="tx1">
                    <a:lumMod val="75000"/>
                    <a:lumOff val="25000"/>
                  </a:schemeClr>
                </a:solidFill>
              </a:rPr>
              <a:t>electric motors, diesel engines, air system</a:t>
            </a:r>
          </a:p>
          <a:p>
            <a:pPr marL="515938" lvl="1" indent="-177800" defTabSz="227013">
              <a:spcBef>
                <a:spcPct val="30000"/>
              </a:spcBef>
              <a:buFontTx/>
              <a:buChar char="•"/>
            </a:pPr>
            <a:r>
              <a:rPr lang="en-US" sz="2400" b="1" dirty="0" smtClean="0">
                <a:solidFill>
                  <a:schemeClr val="tx1">
                    <a:lumMod val="75000"/>
                    <a:lumOff val="25000"/>
                  </a:schemeClr>
                </a:solidFill>
              </a:rPr>
              <a:t>Piping</a:t>
            </a:r>
            <a:r>
              <a:rPr lang="en-US" sz="2400" dirty="0" smtClean="0">
                <a:solidFill>
                  <a:schemeClr val="tx1">
                    <a:lumMod val="75000"/>
                    <a:lumOff val="25000"/>
                  </a:schemeClr>
                </a:solidFill>
              </a:rPr>
              <a:t> to carry fluid</a:t>
            </a:r>
          </a:p>
          <a:p>
            <a:pPr marL="515938" lvl="1" indent="-177800" defTabSz="227013">
              <a:spcBef>
                <a:spcPct val="30000"/>
              </a:spcBef>
              <a:buFontTx/>
              <a:buChar char="•"/>
            </a:pPr>
            <a:r>
              <a:rPr lang="en-US" sz="2400" b="1" dirty="0" smtClean="0">
                <a:solidFill>
                  <a:schemeClr val="tx1">
                    <a:lumMod val="75000"/>
                    <a:lumOff val="25000"/>
                  </a:schemeClr>
                </a:solidFill>
              </a:rPr>
              <a:t>Valves</a:t>
            </a:r>
            <a:r>
              <a:rPr lang="en-US" sz="2400" dirty="0" smtClean="0">
                <a:solidFill>
                  <a:schemeClr val="tx1">
                    <a:lumMod val="75000"/>
                    <a:lumOff val="25000"/>
                  </a:schemeClr>
                </a:solidFill>
              </a:rPr>
              <a:t> to control flow in system</a:t>
            </a:r>
          </a:p>
          <a:p>
            <a:pPr marL="515938" lvl="1" indent="-177800" defTabSz="227013">
              <a:spcBef>
                <a:spcPct val="30000"/>
              </a:spcBef>
              <a:buFontTx/>
              <a:buChar char="•"/>
            </a:pPr>
            <a:r>
              <a:rPr lang="en-US" sz="2400" dirty="0" smtClean="0">
                <a:solidFill>
                  <a:schemeClr val="tx1">
                    <a:lumMod val="75000"/>
                    <a:lumOff val="25000"/>
                  </a:schemeClr>
                </a:solidFill>
              </a:rPr>
              <a:t>Other fittings, control, instrumentation</a:t>
            </a:r>
          </a:p>
          <a:p>
            <a:pPr marL="223838" indent="-223838" defTabSz="227013">
              <a:spcBef>
                <a:spcPct val="30000"/>
              </a:spcBef>
              <a:buFontTx/>
              <a:buChar char="•"/>
            </a:pPr>
            <a:r>
              <a:rPr lang="en-US" sz="2400" b="1" dirty="0" smtClean="0">
                <a:solidFill>
                  <a:schemeClr val="tx1">
                    <a:lumMod val="75000"/>
                    <a:lumOff val="25000"/>
                  </a:schemeClr>
                </a:solidFill>
              </a:rPr>
              <a:t>End-use equipment : </a:t>
            </a:r>
          </a:p>
          <a:p>
            <a:pPr marL="515938" lvl="1" indent="-177800" defTabSz="227013">
              <a:spcBef>
                <a:spcPct val="30000"/>
              </a:spcBef>
              <a:buFontTx/>
              <a:buChar char="•"/>
            </a:pPr>
            <a:r>
              <a:rPr lang="en-US" sz="2400" dirty="0" smtClean="0">
                <a:solidFill>
                  <a:schemeClr val="tx1">
                    <a:lumMod val="75000"/>
                    <a:lumOff val="25000"/>
                  </a:schemeClr>
                </a:solidFill>
              </a:rPr>
              <a:t>Heat exchangers, tanks, hydraulic machines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Positive Displacement  (P.D) Pumps</a:t>
            </a:r>
            <a:endParaRPr lang="en-IN" dirty="0"/>
          </a:p>
        </p:txBody>
      </p:sp>
      <p:sp>
        <p:nvSpPr>
          <p:cNvPr id="3" name="Content Placeholder 2"/>
          <p:cNvSpPr>
            <a:spLocks noGrp="1"/>
          </p:cNvSpPr>
          <p:nvPr>
            <p:ph idx="1"/>
          </p:nvPr>
        </p:nvSpPr>
        <p:spPr>
          <a:xfrm>
            <a:off x="0" y="1772816"/>
            <a:ext cx="5257800" cy="4246984"/>
          </a:xfrm>
        </p:spPr>
        <p:txBody>
          <a:bodyPr>
            <a:normAutofit/>
          </a:bodyPr>
          <a:lstStyle/>
          <a:p>
            <a:r>
              <a:rPr lang="en-IN" dirty="0" smtClean="0"/>
              <a:t>Positive Displacement Pumps are "</a:t>
            </a:r>
            <a:r>
              <a:rPr lang="en-IN" b="1" dirty="0" smtClean="0"/>
              <a:t>constant flow machines</a:t>
            </a:r>
            <a:r>
              <a:rPr lang="en-IN" dirty="0" smtClean="0"/>
              <a:t>“</a:t>
            </a:r>
          </a:p>
          <a:p>
            <a:r>
              <a:rPr lang="en-US" dirty="0" smtClean="0"/>
              <a:t>Fluid is captured in cavities (hollow spaces) within the pump and mechanical energy moves it from the inlet to discharge</a:t>
            </a:r>
            <a:endParaRPr lang="en-IN" dirty="0" smtClean="0"/>
          </a:p>
          <a:p>
            <a:endParaRPr lang="en-IN" dirty="0"/>
          </a:p>
        </p:txBody>
      </p:sp>
      <p:sp>
        <p:nvSpPr>
          <p:cNvPr id="1026" name="AutoShape 2" descr="data:image/jpeg;base64,/9j/4AAQSkZJRgABAQAAAQABAAD/2wCEAAkGBxQQERUUExQVFhQVFxcZGBYXGBwbHhobGx8cHRceGB4cHSggHiAlHRodIjEhJSorLi4vHB8zODMsNyouLisBCgoKDg0OGxAQGi4kHyU0LzcwLy4sLCwvLSwsLTIsLC8tLC8vLCwsLSwsLCwsLCwsLCwsLCwsLywsLCwsLCwsLP/AABEIAM8A9AMBIgACEQEDEQH/xAAcAAACAwADAQAAAAAAAAAAAAAABgQFBwIDCAH/xABQEAACAQMCAwUEBAcLCwMFAAABAgMABBESIQUGMRMiQVFhBzJxgRRCkaEjM1KCkrLBFRY0Q1VicnOxs9EXJDU2U3WTosLS4WOU0wiDo+Lx/8QAGQEBAAMBAQAAAAAAAAAAAAAAAAIDBAEF/8QAMREAAgECBQEGBAYDAAAAAAAAAAECAxESITFBUQQTMnGxwfAiYZGhBRRScoHhM0Lx/9oADAMBAAIRAxEAPwDcaKKKAKKKKAKKKKAKzrgvMl0qRTN2sySqqESosS/SJJUSERMEBMekuWOGACrjJODotQX4RCYBAY17EYwm+BpOpSPEEMAQRuCARQFEebmEixvCqMJzDM7OeyRvwRQBxHuzrKCoYKCQVyDjNddcyzpFP1McdpcTGTUomDI8qjSOy7P6gAyPU5xuzjl230qvZ91WL41PhmLBi0ne/CHUoOXzuK+z8vWz+9ECNEkZGSAUlyZFYA94EknBzgnIxQFRf86CEyKYWMkTTa0DbhYwpRhtvrMsIA8NZ/J36+KcxzHht9MqNBNbxyaWKtgkIHVk7WNSQM43Xqp60wz8GgdpWaJGaZBHISM60GcK3mNzXH9xYeweAqWikBDq7u2QRgjLMTjHrQCxxzik1jKIjPJKkkYkDERCSMrPbxkZEeko4mPVc904O/dm/vtcsyCAdoLhYViaQq+GMgWSQNHsh7PUCuoEE4ORiraPl22VWHZA69GosWZm0HVHlmJYhW3AzgVE4jynBMQcEHtY5HYszM2jWVUMWyoDOWGk7HoKAp/31v8ASAWCx6IblZImfuGZJreNCHCFjkSd0BcnWBpzsJ3DOapLkxpFb4kIlMgkcoEWKQxHGU1ksQSAVXYb4OAbI8s2ugJ2K4AIG5yNTrKx1Z1ajIivqznUoOaBy1bDRiLSYy5Uqzqw1tqk7wbUQzDJBOCdzQFEOeyVZ1tnaMjMbd9Q34VIgHZowqltepdJbYNnBru/fg8bkXFuERZZIXdZdeHSFrjKjQMoYl6nB1HGMb1dLy9bjViPZzqK6m06tYkyEzpB1gNkAb1IfhUJbUY1J7Qy5P5ZTsi3x7M6fhQCzBzpI+gC0YNK8Kx6i6Ie1WRhlniHeXs+8FDDDKQTXbwnmea4vIYuyRY2guWky5LLJBMsLBTpwy5O2cZBztjBurXl+3iChY9kZXQFmYIVBVdAZiFADEYGBvXOPgsCyJIsYV4zKVYEj8adUucHcM3ewcjIBoBSuOO3KXFw6maSO3ml7SMxqIhClv2g0yaQ3adpgbFveORjcXF1zSyv2aQ63KWjAFwo/wA5aVRk6dgvZZJ3yDsM9b2OyjUSAIMSsWcflEgKSfiAB8qhWPLltDvHEAfwe5LE/g89nuSThdRwOgzQFAOeXWN5JLbCrHdkaZQxL2raZV3UYBOdLeONwM1ecI4u8s0sEsQjkjSKQaX1qySlwu+kYYGNgRjywTXHinLUM1vJCqqmtZ1DAZ0mfJlOM76icmpnDOExW2rskwX06mJLE6RhQSxJwBnA6DJxQE6iiigCiiigCiiigCiiigCiiigCiiigCiiigCiiigCiiuLuFBJIAAySegHjmgOVcXcKCSQAOpPhWXc2+2COMvHw9BcOnvzscQR5yB3tte42wQD4E9KxTjfMN/xVz20zyrn3R3Yx8FGBt8M12MXJ2SOOSSuz0hxj2l8Mtdnu42b8mLMpz5ZQED5kUqXvt6slJEcFw/qQig/DvE/aKxm15fUbyEsfIbD/ABp+s/Zbd6VZIIsMAQda5wRkdd61ro5JXqSUfEzPqk8oJstZP/qBTPdsWI9ZQP8Aortg/wDqAhPv2cg/oyKf7QK7eWPZxcLdRm6hQ2/fDjWD1RguwOfeK9OlTeZPZIrZa0cf1Uu/6L4+4j51yVCkpYe0+2XmdVWo43wffPyJPDfbhw2X8Z28Pq8eof8A4yx+6nXgvNFne/we5ilOM6VcagPVT3h8xXm/jnKJt20TwNC2+PAHz0kd1vlmly64G8Z1RnVjcY2YfCk+iqRV1mvkIdVBuzyfzPZVFebeRvaLxKEiNZPpeOttMSJSB/sX6sf5u7eSnrW08m8+WvEwVjYxzrnXbyd2RcbHA+sB5jptnHSshpGmiiigCiiigCiiigCiiigCiiigCiiigCiiigCiiigCiiigCiiigOq5uFiRndgqICzMxwFAGSSfAAVkdzd3PM0rLGz2/CY2wXGz3JHXGfq+nQeOTsJ/tIvH4nfRcHgYrHgS3jr4IMFU+PQ/Fk9aebCzSCNIolCRoAqqOgA6VKKuQnK2RhPtn4dBZS2UESaLdYmYxqep1Eajvuxxux3pbseIRNhUIHkpGPs869QFAeoB+IzSfzd7NbPiCMVjWCfHdljUDfw1qNmH3+RrTQryovJIzVKaqKzbMcpji56v0UKtwQFAAGiPYDYfVpJv5ZrCSS2uUJmiOBg7MPA58QRgg+OaIeHXlxufwSHzOn7h3vtxXovqaVRL4cT4toZV09SLedlzfU03ln2g3K3UZu7hjbjXrGhd+42n3Vz7+np/ZU/mH2rSPlbSPsx/tJMFvkvuj55rI35YQHv3aBvXH7WrkeWrhBqhmV/QHGfhnK/aaoeFyxOl9GvIuSko4VU+z8y6vr6Sdy8sjSMfFiT9nkPQVVXvE0iOndm/JXc1XT8VmhBSWMrJjY4x8/I/Kt89lHs+jsIEuJkD3kqhmZt+yDbhV8j5t1znwqVbrlFJU9fIhS6Rt3n/ANMl5b4FezcQspvoNwkcdzAzSGJwNIkUkklRsACfStt535AivyJ4mNvex7x3CbHI6CTHUevUfcXMUV5c5ucsUtT0YxUVZCDyFzpK8zcP4ioiv4hseizqPrJ4ZwMkDqMkdCA/0ke0/lRr2AT25KXtr+Egdep07lPnjb1x4E1a8hczLxOxjuBgP7sq/kyL7w+B6j0IqBIYqKKKAKKKKAKKKKAKKKKAKKKKAKKKKAKKKKAKiQcThkKqkqMWDlQGBJ7NgsmP6LEA+RNIt5xeeO+Z2nkaAXcUQaF4mRAxROxmhYLIGJbOtSx3B6bVV/upLb2rdk+kra8blBABIeO4GggkeGo7dKA1muLsACTsAMmlLgt08d+kAunuo5bVpnLaToYMgRlKqNKyB2wvTubeNMXHGItpyOoikI/RNAZt7IVNwt3xB/xl5cPjPURr7q/Ikj80VoYpI9jH+h7f4zf3r07irVoZpPNnIUr+0PnBeF22pQHuJTogjPi3ixHUquR8SQNs5poFYDzLxYXvErm6c5gtNUUQ8O5nUw9Scn84eVSjHFKwvZXKeeQxP21wWub6c5A945OwCgdPLYegpq4V7PJ7oB+ITMgO4t4iBj0Ztxn03+NS/ZdwHUDxCcZlmz2QP1I+mR6nz8viabeZOYoOHxdpMx32VF3Zz5KP2nYVY5XVllH3qSUd3qVMPs34cox9Hz6s7k/rVW8Q9ltv71rJLbSDoQxZfmCc/fXJOZuKzDXDwwCM9O1lVWI+DFSPsqdwHncSzi2uoXtbk+6j7q/9BsDc+HgegJNQ+ElmZ5xa2kgcWvEoxhvxc6+63qDjY/Z6jG9Ovsw5xks7hOHXj64ZNrWZjuD4RsfI9B5HA6EYaeYuCRX1u8Eo2bo3irD3WX1H3jI8axd7WR4prWXa5tG7rDqdPukH1Axn1U1Y12is9dn6EO5mtNz1QDX3NLPs75g/dDh0E7HvldMn9NO6x+eNXzpkzWQvCs15IX6Fx3iNkNop1W6jGdgSQHAHqX+xBWkk1nkwxzXH68OOf+I/+FAjR6KKK4dCiiigCiiigCiiigCiiigCiiigCiiigID8Ft2nFwYIjOOkpRdY8u9jNRuMcuw3FvLCFSMyRTRB1QZQTbyaenVsMR4kCriigIPC+EQWoYQwxx6jluzRV1HzbA3NfOPfwWf+pk/VNT6gce/gs/8AUyfqmgEP2M/6HtvjN/evTwKR/Y1/oe2+M3969O4q1aGV6s6eIT9nDI/5Ebt+ipP7K8wEleF7Z1Syb+Z73/616hvIe0jdPy0Zf0gR+2vL/ZluGMuO9DIdQ8Rht8/AN91WU/8AbwZ3jxR6CsbYRRJGowqIqgeigAf2UjcLtxf8auZZe8ljpjiU9A5zlseYIY/NfKnbhV6txBFKvuyIrD5gGkf6UOFcYlM3dtr8KyyH3VkXqGPhuTv/ADl8M0exYjQqVvaRwVLmxlfGJbdWljcbFSg1MAfIgH54PhTQDnpSf7SePLDbNbR9+5uh2SRrucP3WJ8hgkDzJ+NdlocWpdcpcRa5sreZ/eeNS3qw2Y/MjNIHOUQi40pH8dbgt8VJGT8kFaJy1w36JaQwE5Mcagn+d1bHzJrOebZxNxo46W8AUnyY5J+5/uqVO+KPiRn3WN/sDlxBexfVjuiR6Bhjb9GtTrLfYHDm2u5vCa6bT6hQP2sa1DNZnqWH2s+n/wBaov8Adx/vHrQM1n03+tUX+7j/AHj1FnVqaRRRRXCYUUUUAUUUUAUUUUAUUUUAUUUUAUUVweZR1IoL2OdFZzf87cUSWRY+EF0V2Cv26jUoJCtjG2Rvio/+UHin8iSf8cf/AB12zOYlyadUDj38Fn/qZP1TSD/lB4p/Ikn/ABx/8ddN/wA98Slikj/cSYa0Zc9vnGoEZx2XrSzGJcnf7Gv9D23xm/vXp3FKXst4dLbcLgimRo5FMuUbqMyOR9xBq/4hxeC3x20qIT0UnvN/RUd5j6AGrVoZnqywFYTznwoWHFJUYf5tf5dPLWfxi/aT+ktbXwriKXMKTREmOQZUkFcjwODvg9d6redOV4+KWrQSHSw70cgGSjjofUHoR4g+Bwa7GTi00NcmZn7N+P8A0Vzw64ONybeQ9GBPufHO49cjyzoHF+FQ3cRinQOh8D4HwKnqD6isX4patG/0PiKGOZfxc31WHgyt03//ALg1e8K5tv7EBJY/pkIwA4OJAPXrq+YPxq3DleOa8vEkpbPUvB7O5I+7b8Ruoov9nnVgeSkMuPsq45b5Lt7JzKNcs56zSnU2/XT5bePX1qlT2r2mO9DdK3l2an7O/US99pcso02dnJk/xk/dUfmjY/pfbUElfIm3yNvN/MkfDrcyP3nO0cfi7eHyHUny9cCsfcyRQsWy15ev0HUlzjA+Gr7SBXbfS6JPpF7KZ7k+5GNwPIIvhv44A+JrSPZjyRL2o4jfLplx+AgP8Up+sw8Gx0Hhkk74xNvBm9fL+yvveHmPXJfAxw+xgtvFE75Hi7buf0ifuq7zXGoEfGoGuDbCRTMq6ig6gbZGemQCCV6gEHGDWYsuWGaQJf8AWqL/AHcf7x6fqy3m3jB4fx+O6NvPNGLIR/gU1HUXc+g+/wAa4zsXma7RWaf5YI/5P4h/wR/3Uf5YI/5P4h/wR/3VEsNLopX5N50TiTSBbe4g7MKfw6BdWrPu4JzjH3imigCiiigCiiigCiiigPhOKiTcQVenePp/jXVe2TtuGz6H9nhVa6FTggirYwT3M9SrKOxKlvmbxwPT/GuiuFchVtkjM5N6ka+4pDblRNLHGXOFDsBqPjpz1qVFIGUMpBVgCCOhB3BFJnNlrqvUbtHGLG9OkEae72W265wdW+/1R03zBt7uR4Z/87e2+iWsBiVdGN4Q/aSBlJcFspjphT471G5Yo5GiiuVZpxLmO8QFFJEuI73TjcW6xa5ox/8AdUp54em/lm9kuIZJ9WoSyStAG2AjU6IugzhtOvxPfrlzuGyOrnaRuxRI5JBM7jRDGxVp8e8hZSGRcHJkBGnYnPQxLpLZIGjshEJriX6MXjIZ1cj8MWc5YtHGHbc9VHnUThHDri5Zu2EkTt3bqY7M2P4i0x7kP/qDc/0iWVmteAW8UyTRxKjpH2S6dhp2x3RtkAYB64JFcJXtkWNtCsaKiAKqgKoHgAMAD5Cvt3dpCjSSuqIoyzMcAD1JrN/bzdNHYRaCwJuFOoZGAqv4jpvisoaKS6Cma7mnQdAzscfpMcVOnTlUdokZSjFYpMu/aHzS3G7gJD3bWDOhmG7serEeGfAeA3O5xSrFc3dpsC2keHvL/wCPuq+hiVAFUYA8K7K9GPQJR7zUuUZn1jvplwUo5zn/ACYj+a3/AHV1S8y3U2y7f0F/ackVeGJT1UfYK5AYp+TqPWox+ahtAXrXhU4btdZWVSGU5JbUDkHPgdutbPyJ7Wo5QIOIkQ3A27U7JJ6t+Q3/ACnzHSs6qPd2iSDvgHHj0x86jU/D42+B5/Pc7DrHf41l8j05HcKwBVlIPQggg56YI60ncxcKW2JcEx20knamRfes7g9J1/8ASfOJFO25J7rNjDuS7UtxS0S27SQLPG7gbhVVhrbbwC53+Fej+ZuHSXNu0UUojLEBsgnWn10yCCoYbal3HhXmSjZtG1PJMrYeaJVeKOa2dW7RYp5ekSs+0RiJ3kEjFcAe6Gw2+xadVJPGuIBbN7aeH6IyxgQuTrg1x4aHTKANOHVdpAh22zTVwy+W4himX3ZUVx8GAP7a4GS9VROI8Vit11TSpGDsNbAZPgADuT6CqvnS4KWrBZnilYhYuzGWkfqI1A7x1YIJUggZOQATVXm3treR4I4vpwEcRGvtpFnlwEWSRiXIDNqJJ6KT4UAycK4tFdR9rExMepl1FSuSp0tgMAcAgjPoasYrn5ikXnHhBSwtraN10Ce1jbtEMgcGRR3wHXOW7zA+9kjbOaicFu5lYWdsYoy8985keMuESF0ULHGHXclx1bugdD4Ass0aejA9K5VmP79LiINrWLUFuYlKhtLXMMiJGNye7IJAdOcgqwyfC+5P5plvZArhF7O3Tt8A7XDOysiktsF7JiQcnvrv5waLFLkcKKKK4TCiiigCuLoGGCARXKigK+bhg+qcehqDLCydRir6vhGasVRoplQi9Mhbkt0Y5ZVJ0suSoJ0tjUMnwOBkeOBUe54PbylGkghcx47MtGp0Y6acjYDyFV3MHLPFZbiR7XiEUMBI0RGBGK7AHcoSctk/Oq/96PHP5Vh/9tH/ANlS7RFfYy5GxrdC2oopbSV1FRnSdyueuM+HSucESooVFCqoAVVAAAHQADYD0pR/ejxz+VYf/bR/9ldN7y1xyKN5DxWEhFZsfRo99IJ/I9K5jR3sZDyK6ru7SGNpJGCIgLMx6ADzpc9mvFpbzhsM0765XMmpsKudLso2UAdAPCs89r3MbXdyOHwsRFEQ05Hi/wCSfRf1j6VNXlZLchazd9jY/wADdw/xc0Mi+jowP2g1mXMvseGoy8Ol7Jjv2MhJT4K25HwYN16ik3kniU3D+IW0UUzCC4lRHjO6nUwXp4Hcd4YNeiQaSi4Ss8mgpK11ozzXxO0vbE4u7V1A/jFGV/SGV+8VFi41C31sfEGvTF9eRwxs8zqkajvM5AA+OayLmbnXhMrsIeGpdv4ydmIlPn3gus/YPjWiHWVo5XuQdCnLO1vAS/3Ri/2i/bXXJxeFfrg/AE13z3UbNleEWqjPRprgnH5syj7qu+D81WVuR2/BIQo+vGRIR8pAfvarpdXXS7lv4ZWuno371/5QuWd1NdNotbeWZvRSQPjjp8yKcuB+yO7uiGv5RDH17KPDOfQ/VX4974Vp/KfNdlfJi0kXIG8WNDL+Z5eoyKYM1kqV6lTvPIvjThDRFZy7y7bcPj7O2iCA+8erMfN2O5/sHhirTUM4zv5Vm3ty4tNb2kAglkiaSbBMbFSVCnbIOcZxWUcP4hPw25jvEkeRlOJAxPfQ7Mp36H1zg4PhVcacmm0slqTcldJvNnqBgCCDuD1B8fjXXbW6RIEjVURdlVRgAeQA6CujhfEY7mGOaI5jkUMp9D5+o6EUmc08f4iOJpY2AtyWthMe2B/KZTuD5AbY86i2dSbyO61tLq4nftFeKcFke4I7sMRPdSxByCzjBaU7jxGQFW/g5YtY3gdIgrW+rQQT9YMCXye+3eY6mycsxzucrfZ8yfkcO+1/8a+dlzJ+Rw77X/xqN0SwSHS/sknCiQZCukg3I7yEMp28iOlVt1yxbyAZV1YSSSq8cjo6vJ+M0urAgN4r02G2wqFyxBxk3C/TltBb4bJh1as47uMnpmnhIgvQV3EgqchaXlG3aOGPsu5byiaPLNkSDJ1MSdTEliTqzk71ZcJ5ehtjKY1wZpGlk3O7tgE+nToNutW1FRcmTUEj4BivtFFRJhRRRQHRfXIhieQgkRozkKMkhQTgDz2pF5V56urxoG+iwtBOcEwT9pJB5duukYGdj5fdTzxCN2ikWJwkhRgjkagrEHSxB6gHBx41lXD+Srx7qzkaztrWW3lV57yGQDt1X3wIkVQO08cjxPhtQGkfvjtdAk7ZdBm7ANv+Nzp0dOudq6JOb7Jbn6KbmMTlgmjP1z0XPTUemnOaRG5W4jpW3EEXZJxMXfbdsMtGZNeFTGQRnfJ8Ns1P4dwC+tpZIFtrSWCW+Nz9JlIbSjNqOY8ajKv1WBxQEyw9pUN1HK8HZ/grpIfwjldSOcLIMKfeIbSvjjfFMF3zhYw3H0eS5iWbIXQT0Le6GPQE+RNIq8oXojuoOxTS3E0u45BIvfjMmpgV6qVUD45x4b/OKcm3xjvrJIYZIb66M/0p5N4lZlYho8amZdOAQfHPpQDvxHnawtpWimuo0kQgMpJypIBGdthgjfpvVjx05tZ/6mT9U0j8R5NndOMqEVjdrCICWXLdnGF7x8O8M704X0RSwdW6rbMD8QhBoDMOR+Mix5cW4OMxrOVB8XMrhB82IrL+Cxkq0rkmSUlmY9Tk53+J3+dWvFr8jl/h9sDgzTTMfUJIw/WcH5V0ooAAHQDAr1OgheWLj1PN6qVo25fkQuLQsQske0kTB1I67b7euQD8q2DhHtQtJLBrmVgssSjtIB7xfoBGPEMeh8PHGDWWk4pa4fEJ52kIARTqI8PTP9pqfWUb1IuOr93I9PP4GpaL3YYOY+OzcRft7x9MQOYrcE6VHht1J9ep9BtUvgPLV7fKGhjW3gPSSTbI80UDf7MetWfs75YF/Ibu4XNujEQxno7DqzDxA8vE7dBvrF1cpCheRlRFG7MQABWfHhyp5LndmlU75z142RnEfspcjv38mr+amAP+ff7qgcQ9nV9ANUE6XAH1GXQx+GSR/wAwpnn9qFirEKZpAOrJGcfeQaveX+Zra/BNvKGI6odmHxU749elVqo75Sf1JunFrNL6GGBT22we2u4j4ZVgw+GD+35Vq/JXtSjMTR8SdYp4R+MxtKvmAo9/zAG/UeIEvnvlFOIRZXC3MYzFJ03H1WPkfuO/mDil9EZoiWGJoSVceO3vA/2/I1NrtE/1L7/2V2wNfp8v6GbnXmf92bxGRStrb5CatixOCWPlkgbeAHrUSWMMCp6EYNQ+CTh4V6ZXY49P/FPthyc0nCpbzB7QNqQecSZEhx9p/M9a30FTpUk2+96mSrjqVGktPQ7/AGFccK9vw+Q7xEyxf0SQJB9pVvzmpjX/AFpi/wB3n+8esn5fvvofFrSfcK7iN/LD9w5+AbP5tawn+tMX+7z/AHj15VeGCTjwb6MsVpcllfc6Xn0y8gtrFZ1s+yLt24RmEiaxpUocnYjr4Dzqy4Vzml19DeIIIrqOZyXkCuhiHeAT6+DkMQdsZqga24jacS4lLBYidLz6OI5DOiKvZxaSWByxGpj5dPWonDuQ57b9zYtCyrDb36znXpTXcLsufe0kkrqA6DO1ZzQPfCeabO7dkt7mKV1BYqrgnSNifUZPUbb1Cl52tGiuGtp4Z5LeKSUxo4yQgz4Z2zgahkbikXl/k+/y8OmWCA2s8J+kSRTaGcFY1tnQdosYO+Gxt4E1N4dwa9a1+jvw+CIw2E1uJiyNJJIU0qISp7isd21ef2gN/K/OVrfomiaLtjEsjwq4YpkAsD56ScHy8cV38P5vsbguIrqFzGrO4VwcKvvN6qPMbUoQ8q3MZ4cY4UDQcPnifVpKiVo1CK4z3gXznGR186puE8rX5kVpbeQYsLm3OqSAKJGXuiKOIKqRk7L4+eMZIGijnXh5jeQXkBjjKqzBwQC4JUZ8SQDsPI+Vdy812RhecXUJhQhWkDgqGOCBnPU5G1Z9xrhZsLPgzskKy2zIHt5HWMSO0eGw+6a1bJBJxud6pbHg09/FcywImqHi3bmOCRMHEY1di7qYy6lgckYJzQG08L4nDdRiWCRJYznDIQRt1G3j6UUo8j8syxQytKJonmneUq8sbschQC/ZRqgY6dwM/HyKAbuL3v0e3lmxq7KN5NOcZ0KWxnwzior8xW0fZCaeGJ5lVkjeRVY6sYwCQTucVz5lt2ls7mNBqd4JlVdt2ZGCjfbcmkyfhc8S3sZs2nN5DEsbAx6VxCsRjlLMCqq4L5AI7xxvtQD03E4QMmWMDtBFnWPxhOAnX3skDT1ruhuUcsFZWKNpcAglWwGw2OhwwOD4EVmnGeTbp5HiQao+xFysuoDN9FEIYwQd8HSr5xjIp05OsZIbUGZdM8zyTyrnOl5WLFc+OgEJ8FFAXlFFFAFQOPfwWf8AqZP1TU+oHHv4LP8A1Mn6poDytLLqh4YngsczfMzSn/pFWdVTR4j4a3g0Uw+yab/GrWva/Dv8b8fRHldb3173ZE4q+mFz/NI+3b9tU0J0WTEdXOPvx/YDVxxhMwP8M/Zv+yqg72QI+q37f/NOpv2j/axQ7i/cj0VwHhwtbaGFekaKvxOO8fmcmkrilueMcUe2cn6HZBTIgOO0kboDj5j0CtjGc1oFvKHRXXoyhh8CMikbluYW3Gr6CTY3OmaIn63UsB9p2/mGvOeyPQQ72lqkSBI0VEAwFUAD7BSV7QOW1jQ8QtAIrq3/AAhKbB1Hv6gNidOfiMg5zs90ue0HiaW3DrguQDJG8SDxZpAVAHwBJ+ANdklY4tS14HxEXVtFOBgSorY8ieo+RyKyXnuzEHFnxstxEshH87cH9Un51pvJVk0HD7aNxhljGR5E97B+GcVnftLlD8WjUfxduM/Elv2EfbVlFvHHxRXWtgl4CvyPw9p7s2qdXcAegBIZvku/yr1daWaRRLEoHZooQD0AxvXkPgm9zKR0733sP8K3Lgn+rc3wm/XqU6blSjnle31epCM1GpLLO1/sZf7UODGxneMZASQPGf5jZK4+HT4qa07h03acyW7/AJXDA32ux/bWN8xN+APqR/jWu8vrjj9mPLhKD7zUOtTU7N3yR3pXeOXLNAs+Z4HnlgZ0jkjm7FUd1DSHQj5RScnZ8fI1IHGo1WV5mjhSOUx63kTBxjBJzhSc+6d9qUeI8AdouJt2GZJbyF4jpGpkRbfBU9cBlf76jmykhvVmkhaRPpl6whGkuweOEJNGjEawullONwJM9M1iNg333M8EMkStJH2cqyntu0UIvZaMgnOMnWPsq2gnWRQ6MGVhkMpBBHmCNjWa8m8N7aW3k+jaYo7nih0kKREzOoQbZUHZhtsMECm3keyaC2ZHQpi5uyq4xhGmkZMDwBUgj40Aw0UUUB0XtlHOmiWNJEPVXUMPsIIr7aWkcKBIkSNB0VFCqPgBsK7qKAKKKKAh8Yvfo9vNNjV2UUkmnOM6FLYz4ZxStNzjcQRdpcWyJrtJrmIJKW3iTtDFJ3BpJUg6lyNm8hll5itmmtLiNBl5IZUUZxlmQhRk7dTVBackK0Oi4nuJSbV7dQ5j/ApKoWTQVQamwANb6jgfHIELiXPclsYo50tYZZUaUdrcMEWPYIC3ZZMhYkEAYAUnJ2Fddz7RvwcEiRxIs0LSBrmYxIXVipiSTQU1ZUnLEDBU+Jwy8S5dErxyRzzQTRp2faR6CWjODpdZEZTuMg4yDnHWod1yeGRUS7u0HZdjJ30l7Vck5ftkcB8se+uDvjoBgCHf86tHd/R+zhXeHSJp+zeUSadRgyvZvo1YxrySCNtsy15rPYySdkO5fi0xq6gzrDrzjr3tWn0xnxrru+RIpE7ET3C2pWJWtsoyMIwqqAXRnTKqAdDLnrsSTXObkpGkZvpFwsTXC3XYAx6O2V1cnJTWQWXJUtjckY2wBV3HPsscUk8kEKQi4e2iZpyNUiyFNUn4PCRhVZicse7jByKmcL5oHELa9UdmXhRhqhcyRuHRipRiqnOxBXGxHjVi3KcX0cwh5R+He4SQFdccrOZMp3cbFiMEEEHBzUvhXBuxWTtJpp3l995SPAaQEVFVEGPBVGScnNAea+LWuODcMuB/FyzofzpGYfqH7a5g0zcD4SZ+E8Q4Yd57SaTQPElTqTGfymVl+dJXBLntIh5r3T8un3V6v4fOzcefQ8zq43V+H5k6RAwIPQgg/Ol/hA/G27+OcfEdcf2/KrTil2UAVATI50oAMnJ22Hid9vjTlJ7JGWw1q5biAIk97unzjGds/wA49SPAGp9XVSqKyvbXwexHp4fA7u19PFblt7KeYBNb/RJDie2GnB+tGPdI88bD9Hzq85u5Vj4ginU0U8ZzFMnvIevpkZ36gjwNYrDM5kEkTGC7hJ26EEbEEHw6gg+ZBrRuAe1CIgR3yGCXprAJRvXbJH3j1rHOGFcx2fvc2Qniy0fBIQcdhGgfRJwNhKx0n0LDK7/KuzhvJ08863PE5hM8ZzHAn4pD4HoM+Hh4DJNX8fNdiwyLy2+cqD7ic1WcY9othbjaUTP4JD3s/ne6Ptquy5LMxh4rxGO1heaVtKIMk/2AeZJ2A8zWBXvE2la4vZNnmY6B5Dog+QA+S1Y8y8em4kwe4/A2yHKQ58fNz4nw+4AZOZ3KHJb8Y1SSFobVAyxsAMu/TIB6qvj9g8cXq9NY3rsvUonJT+Fabv0Frlu30oXPVzt8B/5rUOG80QR8Gks2L9swkx3du82Rv8KzxrWWyuHs7j309xvBl6gjzBG4+Y8Kl1uoQhUoxS28zHVnOFST58iu4nB28tvbjrLKq/aQv/VWy2uP30RAfV4eR/zt/wCKz72W8O+l8VM3WO0UnPgXOVQfezfmin/kUfSuP8QuRulvGlsp/nEjVv5gxsPnXmdVPHNv3kbunjhSXvMZL/m+WJrlxbA21pKEmk7XDY0ozNGmjDBQ+SCw2G2TtVdzDzFHItw1zZxPbWs3ZJJJKATOSiqRlcRpiTvOW2AbY1Jj5SlnmvRNNLHbT3KsYVEZWVFjiHvYLKGZSrDIyF8M5NvPypG8U8Zdx21x9IDrgNHIChQpsR3WQHcHO+aymoXLHnyGC3lSOK2H0bsABbTq9uqTMVDNIiZQKQdWU2yDvnNTbnnoxwRSNHbjtZmiEpuQbfAXUH7ZUOA3ugMoOQfQmzXlmUq+q9uDMzRkSLpRU7POAIgNBDZOoMDq28hiPb8mGNWMd1KkzytLI4SMI5ZFQq0IXsyulRjbVkZzucgS+E8yGaaGJogjS28k+RIrgdnIkeAV2YNr1Bs9PDyr7TnKSZoRFbAiSIzyM0uBHGshjfGEOptsgbZ33GN+dvyOIRCYLmWKSJZkaRViOtZ3EkndKaUOsArpAA6YIqZwHlOO00AO7hLc2/fx3lLlyWx474oCn5e9okd3PDHiALc6uyEdwskqkKXAuIgB2eVB6FsHY9aeaXODcrG2aLF1M0MAIihOlQARpAkZQGkCrsA3oTkgGmOgCiiigCiiigCiiigCiiigCiiigMl5+hPCeKR8SUH6NcgQ3WB7rfUfA9AP0SPrVnfPXChw+/7VMfRbvvqR7oJ3YA+QJyPRvSvSXGOFxXcEkEyh45F0sp+4jyIOCD4EA1iF9w8cNdeG8VXtuHu+q1uSSNBHRXZSCuxwd9s/kna2lUcWmtimrTv6i57P40ueNQkkMsSM6+RZVJHzBIP5tb3VFwfleytiskFvErAd2QDUcEYyGJJ3B6+Rq7zV7blJye5kbWSWwq85chQcR/CZMNwOkyDr5ax9b47H18KzPivJ/EbXIe3F1GPrw94keqY1fd863fNVcnMVurMpdiUYq2mORsEbEZCkbUjOUO67DvZNXPPkloAe9ZTqfLsmH+FWHDuC3cpxbcPlB/KdNAHxZsD762XjXMiG3kEDyiUrhCIZMhj0xqTH27VJa8urf8bH9Ij/ANpAMSAfzoie9+YST4LUu3ntb+EjuFWzX1bEnlz2VlnWXiMgfG4t4ydH57ePwH2mtQhjVFCqAqqAFUDAAHQADoKicN4rFcgmJw2n3l6Mp8nU4ZT6MAamZqvV3YbehlHt0swrWdyNmDtGT4kbMv2d79KkTi90UUIgJkkOlQNzvtsPPwHrW485cpRcUSNJXkQRsWHZ6dyRjfUp6ftpYs+SbDgjfTppnYRA6BJp989NIAGpuuB4Zz4ZFkK0qcZRW+/B1xjLC3ttySbFF5c4OWODcv0XrqncYVR5hAMn+ifE05+y7ltuH2CLL+PlJmmJ6638D6gYHxBpV5K4NNxe7Tid6mi3i/gVu3xyJWHyBB8SAeijOsVjk7myEbLPUKKKKiTCiiigCiiigCiiigCiiigCiiigCiiigCiiigCiiigCoPGeEw3kLQXEYkjcYKn7iD1BHgRuKnUUBj11y7xHgRLWmq+sM5MB/GxDx0Y6j+iPzR1q35d54s77CpIEl6djL3Hz4gA7N+aTWlUs8z8h2PEd7iBe0/2qdx/mw974NkVOM2iqdGMgqmTg8qM/Z3ciK8jyaeziYAucnBZScZ86q39nPELT+AcTYoOkV0NQ+GrBx8lFR5rvj1t+NsbaZR9eOZUH/M+fuqztE9Sh0JrQs+Mrc28EkwvHbs11YMUWDjwOEz9lSP3UuLj+DQ6EP8fcgqPikO0jfnaB6mlWb2hXcZxJw7SfS5Q/Hwrtt+dOITj8DwwHyLXKfeNv7aY48nOynwNNlwBFmFxKzTXABAlfA0g9QiLhVG/kT5k1bSSBQWYgAdSTgD4mk1LPmG5+paWanxZtbD4aS4qTB7JTcMG4lfT3WDns1PZx/Zk+fhprnaJaElQk9WRuLe0SIP2FijXtydgkQJQerMNiN+oyPMipPLvs7muplvOMussi7x2q/iovHveDHpsMjbctT7wTgNtZJotoUiXx0jc+rHqx9STVlVcpNl8KcY6HwDFfaKKiW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data:image/jpeg;base64,/9j/4AAQSkZJRgABAQAAAQABAAD/2wCEAAkGBxQQERUUExQVFhQVFxcZGBYXGBwbHhobGx8cHRceGB4cHSggHiAlHRodIjEhJSorLi4vHB8zODMsNyouLisBCgoKDg0OGxAQGi4kHyU0LzcwLy4sLCwvLSwsLTIsLC8tLC8vLCwsLSwsLCwsLCwsLCwsLCwsLywsLCwsLCwsLP/AABEIAM8A9AMBIgACEQEDEQH/xAAcAAACAwADAQAAAAAAAAAAAAAABgQFBwIDCAH/xABQEAACAQMCAwUEBAcLCwMFAAABAgMABBESIQUGMRMiQVFhBzJxgRRCkaEjM1KCkrLBFRY0Q1VicnOxs9EXJDU2U3WTosLS4WOU0wiDo+Lx/8QAGQEBAAMBAQAAAAAAAAAAAAAAAAIDBAEF/8QAMREAAgECBQEGBAYDAAAAAAAAAAECAxESITFBUQQTMnGxwfAiYZGhBRRScoHhM0Lx/9oADAMBAAIRAxEAPwDcaKKKAKKKKAKKKKAKzrgvMl0qRTN2sySqqESosS/SJJUSERMEBMekuWOGACrjJODotQX4RCYBAY17EYwm+BpOpSPEEMAQRuCARQFEebmEixvCqMJzDM7OeyRvwRQBxHuzrKCoYKCQVyDjNddcyzpFP1McdpcTGTUomDI8qjSOy7P6gAyPU5xuzjl230qvZ91WL41PhmLBi0ne/CHUoOXzuK+z8vWz+9ECNEkZGSAUlyZFYA94EknBzgnIxQFRf86CEyKYWMkTTa0DbhYwpRhtvrMsIA8NZ/J36+KcxzHht9MqNBNbxyaWKtgkIHVk7WNSQM43Xqp60wz8GgdpWaJGaZBHISM60GcK3mNzXH9xYeweAqWikBDq7u2QRgjLMTjHrQCxxzik1jKIjPJKkkYkDERCSMrPbxkZEeko4mPVc904O/dm/vtcsyCAdoLhYViaQq+GMgWSQNHsh7PUCuoEE4ORiraPl22VWHZA69GosWZm0HVHlmJYhW3AzgVE4jynBMQcEHtY5HYszM2jWVUMWyoDOWGk7HoKAp/31v8ASAWCx6IblZImfuGZJreNCHCFjkSd0BcnWBpzsJ3DOapLkxpFb4kIlMgkcoEWKQxHGU1ksQSAVXYb4OAbI8s2ugJ2K4AIG5yNTrKx1Z1ajIivqznUoOaBy1bDRiLSYy5Uqzqw1tqk7wbUQzDJBOCdzQFEOeyVZ1tnaMjMbd9Q34VIgHZowqltepdJbYNnBru/fg8bkXFuERZZIXdZdeHSFrjKjQMoYl6nB1HGMb1dLy9bjViPZzqK6m06tYkyEzpB1gNkAb1IfhUJbUY1J7Qy5P5ZTsi3x7M6fhQCzBzpI+gC0YNK8Kx6i6Ie1WRhlniHeXs+8FDDDKQTXbwnmea4vIYuyRY2guWky5LLJBMsLBTpwy5O2cZBztjBurXl+3iChY9kZXQFmYIVBVdAZiFADEYGBvXOPgsCyJIsYV4zKVYEj8adUucHcM3ewcjIBoBSuOO3KXFw6maSO3ml7SMxqIhClv2g0yaQ3adpgbFveORjcXF1zSyv2aQ63KWjAFwo/wA5aVRk6dgvZZJ3yDsM9b2OyjUSAIMSsWcflEgKSfiAB8qhWPLltDvHEAfwe5LE/g89nuSThdRwOgzQFAOeXWN5JLbCrHdkaZQxL2raZV3UYBOdLeONwM1ecI4u8s0sEsQjkjSKQaX1qySlwu+kYYGNgRjywTXHinLUM1vJCqqmtZ1DAZ0mfJlOM76icmpnDOExW2rskwX06mJLE6RhQSxJwBnA6DJxQE6iiigCiiigCiiigCiiigCiiigCiiigCiiigCiiigCiiuLuFBJIAAySegHjmgOVcXcKCSQAOpPhWXc2+2COMvHw9BcOnvzscQR5yB3tte42wQD4E9KxTjfMN/xVz20zyrn3R3Yx8FGBt8M12MXJ2SOOSSuz0hxj2l8Mtdnu42b8mLMpz5ZQED5kUqXvt6slJEcFw/qQig/DvE/aKxm15fUbyEsfIbD/ABp+s/Zbd6VZIIsMAQda5wRkdd61ro5JXqSUfEzPqk8oJstZP/qBTPdsWI9ZQP8Aortg/wDqAhPv2cg/oyKf7QK7eWPZxcLdRm6hQ2/fDjWD1RguwOfeK9OlTeZPZIrZa0cf1Uu/6L4+4j51yVCkpYe0+2XmdVWo43wffPyJPDfbhw2X8Z28Pq8eof8A4yx+6nXgvNFne/we5ilOM6VcagPVT3h8xXm/jnKJt20TwNC2+PAHz0kd1vlmly64G8Z1RnVjcY2YfCk+iqRV1mvkIdVBuzyfzPZVFebeRvaLxKEiNZPpeOttMSJSB/sX6sf5u7eSnrW08m8+WvEwVjYxzrnXbyd2RcbHA+sB5jptnHSshpGmiiigCiiigCiiigCiiigCiiigCiiigCiiigCiiigCiiigCiiigOq5uFiRndgqICzMxwFAGSSfAAVkdzd3PM0rLGz2/CY2wXGz3JHXGfq+nQeOTsJ/tIvH4nfRcHgYrHgS3jr4IMFU+PQ/Fk9aebCzSCNIolCRoAqqOgA6VKKuQnK2RhPtn4dBZS2UESaLdYmYxqep1Eajvuxxux3pbseIRNhUIHkpGPs869QFAeoB+IzSfzd7NbPiCMVjWCfHdljUDfw1qNmH3+RrTQryovJIzVKaqKzbMcpji56v0UKtwQFAAGiPYDYfVpJv5ZrCSS2uUJmiOBg7MPA58QRgg+OaIeHXlxufwSHzOn7h3vtxXovqaVRL4cT4toZV09SLedlzfU03ln2g3K3UZu7hjbjXrGhd+42n3Vz7+np/ZU/mH2rSPlbSPsx/tJMFvkvuj55rI35YQHv3aBvXH7WrkeWrhBqhmV/QHGfhnK/aaoeFyxOl9GvIuSko4VU+z8y6vr6Sdy8sjSMfFiT9nkPQVVXvE0iOndm/JXc1XT8VmhBSWMrJjY4x8/I/Kt89lHs+jsIEuJkD3kqhmZt+yDbhV8j5t1znwqVbrlFJU9fIhS6Rt3n/ANMl5b4FezcQspvoNwkcdzAzSGJwNIkUkklRsACfStt535AivyJ4mNvex7x3CbHI6CTHUevUfcXMUV5c5ucsUtT0YxUVZCDyFzpK8zcP4ioiv4hseizqPrJ4ZwMkDqMkdCA/0ke0/lRr2AT25KXtr+Egdep07lPnjb1x4E1a8hczLxOxjuBgP7sq/kyL7w+B6j0IqBIYqKKKAKKKKAKKKKAKKKKAKKKKAKKKKAKKKKAKiQcThkKqkqMWDlQGBJ7NgsmP6LEA+RNIt5xeeO+Z2nkaAXcUQaF4mRAxROxmhYLIGJbOtSx3B6bVV/upLb2rdk+kra8blBABIeO4GggkeGo7dKA1muLsACTsAMmlLgt08d+kAunuo5bVpnLaToYMgRlKqNKyB2wvTubeNMXHGItpyOoikI/RNAZt7IVNwt3xB/xl5cPjPURr7q/Ikj80VoYpI9jH+h7f4zf3r07irVoZpPNnIUr+0PnBeF22pQHuJTogjPi3ixHUquR8SQNs5poFYDzLxYXvErm6c5gtNUUQ8O5nUw9Scn84eVSjHFKwvZXKeeQxP21wWub6c5A945OwCgdPLYegpq4V7PJ7oB+ITMgO4t4iBj0Ztxn03+NS/ZdwHUDxCcZlmz2QP1I+mR6nz8viabeZOYoOHxdpMx32VF3Zz5KP2nYVY5XVllH3qSUd3qVMPs34cox9Hz6s7k/rVW8Q9ltv71rJLbSDoQxZfmCc/fXJOZuKzDXDwwCM9O1lVWI+DFSPsqdwHncSzi2uoXtbk+6j7q/9BsDc+HgegJNQ+ElmZ5xa2kgcWvEoxhvxc6+63qDjY/Z6jG9Ovsw5xks7hOHXj64ZNrWZjuD4RsfI9B5HA6EYaeYuCRX1u8Eo2bo3irD3WX1H3jI8axd7WR4prWXa5tG7rDqdPukH1Axn1U1Y12is9dn6EO5mtNz1QDX3NLPs75g/dDh0E7HvldMn9NO6x+eNXzpkzWQvCs15IX6Fx3iNkNop1W6jGdgSQHAHqX+xBWkk1nkwxzXH68OOf+I/+FAjR6KKK4dCiiigCiiigCiiigCiiigCiiigCiiigID8Ft2nFwYIjOOkpRdY8u9jNRuMcuw3FvLCFSMyRTRB1QZQTbyaenVsMR4kCriigIPC+EQWoYQwxx6jluzRV1HzbA3NfOPfwWf+pk/VNT6gce/gs/8AUyfqmgEP2M/6HtvjN/evTwKR/Y1/oe2+M3969O4q1aGV6s6eIT9nDI/5Ebt+ipP7K8wEleF7Z1Syb+Z73/616hvIe0jdPy0Zf0gR+2vL/ZluGMuO9DIdQ8Rht8/AN91WU/8AbwZ3jxR6CsbYRRJGowqIqgeigAf2UjcLtxf8auZZe8ljpjiU9A5zlseYIY/NfKnbhV6txBFKvuyIrD5gGkf6UOFcYlM3dtr8KyyH3VkXqGPhuTv/ADl8M0exYjQqVvaRwVLmxlfGJbdWljcbFSg1MAfIgH54PhTQDnpSf7SePLDbNbR9+5uh2SRrucP3WJ8hgkDzJ+NdlocWpdcpcRa5sreZ/eeNS3qw2Y/MjNIHOUQi40pH8dbgt8VJGT8kFaJy1w36JaQwE5Mcagn+d1bHzJrOebZxNxo46W8AUnyY5J+5/uqVO+KPiRn3WN/sDlxBexfVjuiR6Bhjb9GtTrLfYHDm2u5vCa6bT6hQP2sa1DNZnqWH2s+n/wBaov8Adx/vHrQM1n03+tUX+7j/AHj1FnVqaRRRRXCYUUUUAUUUUAUUUUAUUUUAUUUUAUUVweZR1IoL2OdFZzf87cUSWRY+EF0V2Cv26jUoJCtjG2Rvio/+UHin8iSf8cf/AB12zOYlyadUDj38Fn/qZP1TSD/lB4p/Ikn/ABx/8ddN/wA98Slikj/cSYa0Zc9vnGoEZx2XrSzGJcnf7Gv9D23xm/vXp3FKXst4dLbcLgimRo5FMuUbqMyOR9xBq/4hxeC3x20qIT0UnvN/RUd5j6AGrVoZnqywFYTznwoWHFJUYf5tf5dPLWfxi/aT+ktbXwriKXMKTREmOQZUkFcjwODvg9d6redOV4+KWrQSHSw70cgGSjjofUHoR4g+Bwa7GTi00NcmZn7N+P8A0Vzw64ONybeQ9GBPufHO49cjyzoHF+FQ3cRinQOh8D4HwKnqD6isX4patG/0PiKGOZfxc31WHgyt03//ALg1e8K5tv7EBJY/pkIwA4OJAPXrq+YPxq3DleOa8vEkpbPUvB7O5I+7b8Ruoov9nnVgeSkMuPsq45b5Lt7JzKNcs56zSnU2/XT5bePX1qlT2r2mO9DdK3l2an7O/US99pcso02dnJk/xk/dUfmjY/pfbUElfIm3yNvN/MkfDrcyP3nO0cfi7eHyHUny9cCsfcyRQsWy15ev0HUlzjA+Gr7SBXbfS6JPpF7KZ7k+5GNwPIIvhv44A+JrSPZjyRL2o4jfLplx+AgP8Up+sw8Gx0Hhkk74xNvBm9fL+yvveHmPXJfAxw+xgtvFE75Hi7buf0ifuq7zXGoEfGoGuDbCRTMq6ig6gbZGemQCCV6gEHGDWYsuWGaQJf8AWqL/AHcf7x6fqy3m3jB4fx+O6NvPNGLIR/gU1HUXc+g+/wAa4zsXma7RWaf5YI/5P4h/wR/3Uf5YI/5P4h/wR/3VEsNLopX5N50TiTSBbe4g7MKfw6BdWrPu4JzjH3imigCiiigCiiigCiiigPhOKiTcQVenePp/jXVe2TtuGz6H9nhVa6FTggirYwT3M9SrKOxKlvmbxwPT/GuiuFchVtkjM5N6ka+4pDblRNLHGXOFDsBqPjpz1qVFIGUMpBVgCCOhB3BFJnNlrqvUbtHGLG9OkEae72W265wdW+/1R03zBt7uR4Z/87e2+iWsBiVdGN4Q/aSBlJcFspjphT471G5Yo5GiiuVZpxLmO8QFFJEuI73TjcW6xa5ox/8AdUp54em/lm9kuIZJ9WoSyStAG2AjU6IugzhtOvxPfrlzuGyOrnaRuxRI5JBM7jRDGxVp8e8hZSGRcHJkBGnYnPQxLpLZIGjshEJriX6MXjIZ1cj8MWc5YtHGHbc9VHnUThHDri5Zu2EkTt3bqY7M2P4i0x7kP/qDc/0iWVmteAW8UyTRxKjpH2S6dhp2x3RtkAYB64JFcJXtkWNtCsaKiAKqgKoHgAMAD5Cvt3dpCjSSuqIoyzMcAD1JrN/bzdNHYRaCwJuFOoZGAqv4jpvisoaKS6Cma7mnQdAzscfpMcVOnTlUdokZSjFYpMu/aHzS3G7gJD3bWDOhmG7serEeGfAeA3O5xSrFc3dpsC2keHvL/wCPuq+hiVAFUYA8K7K9GPQJR7zUuUZn1jvplwUo5zn/ACYj+a3/AHV1S8y3U2y7f0F/ackVeGJT1UfYK5AYp+TqPWox+ahtAXrXhU4btdZWVSGU5JbUDkHPgdutbPyJ7Wo5QIOIkQ3A27U7JJ6t+Q3/ACnzHSs6qPd2iSDvgHHj0x86jU/D42+B5/Pc7DrHf41l8j05HcKwBVlIPQggg56YI60ncxcKW2JcEx20knamRfes7g9J1/8ASfOJFO25J7rNjDuS7UtxS0S27SQLPG7gbhVVhrbbwC53+Fej+ZuHSXNu0UUojLEBsgnWn10yCCoYbal3HhXmSjZtG1PJMrYeaJVeKOa2dW7RYp5ekSs+0RiJ3kEjFcAe6Gw2+xadVJPGuIBbN7aeH6IyxgQuTrg1x4aHTKANOHVdpAh22zTVwy+W4himX3ZUVx8GAP7a4GS9VROI8Vit11TSpGDsNbAZPgADuT6CqvnS4KWrBZnilYhYuzGWkfqI1A7x1YIJUggZOQATVXm3treR4I4vpwEcRGvtpFnlwEWSRiXIDNqJJ6KT4UAycK4tFdR9rExMepl1FSuSp0tgMAcAgjPoasYrn5ikXnHhBSwtraN10Ce1jbtEMgcGRR3wHXOW7zA+9kjbOaicFu5lYWdsYoy8985keMuESF0ULHGHXclx1bugdD4Ass0aejA9K5VmP79LiINrWLUFuYlKhtLXMMiJGNye7IJAdOcgqwyfC+5P5plvZArhF7O3Tt8A7XDOysiktsF7JiQcnvrv5waLFLkcKKKK4TCiiigCuLoGGCARXKigK+bhg+qcehqDLCydRir6vhGasVRoplQi9Mhbkt0Y5ZVJ0suSoJ0tjUMnwOBkeOBUe54PbylGkghcx47MtGp0Y6acjYDyFV3MHLPFZbiR7XiEUMBI0RGBGK7AHcoSctk/Oq/96PHP5Vh/9tH/ANlS7RFfYy5GxrdC2oopbSV1FRnSdyueuM+HSucESooVFCqoAVVAAAHQADYD0pR/ejxz+VYf/bR/9ldN7y1xyKN5DxWEhFZsfRo99IJ/I9K5jR3sZDyK6ru7SGNpJGCIgLMx6ADzpc9mvFpbzhsM0765XMmpsKudLso2UAdAPCs89r3MbXdyOHwsRFEQ05Hi/wCSfRf1j6VNXlZLchazd9jY/wADdw/xc0Mi+jowP2g1mXMvseGoy8Ol7Jjv2MhJT4K25HwYN16ik3kniU3D+IW0UUzCC4lRHjO6nUwXp4Hcd4YNeiQaSi4Ss8mgpK11ozzXxO0vbE4u7V1A/jFGV/SGV+8VFi41C31sfEGvTF9eRwxs8zqkajvM5AA+OayLmbnXhMrsIeGpdv4ydmIlPn3gus/YPjWiHWVo5XuQdCnLO1vAS/3Ri/2i/bXXJxeFfrg/AE13z3UbNleEWqjPRprgnH5syj7qu+D81WVuR2/BIQo+vGRIR8pAfvarpdXXS7lv4ZWuno371/5QuWd1NdNotbeWZvRSQPjjp8yKcuB+yO7uiGv5RDH17KPDOfQ/VX4974Vp/KfNdlfJi0kXIG8WNDL+Z5eoyKYM1kqV6lTvPIvjThDRFZy7y7bcPj7O2iCA+8erMfN2O5/sHhirTUM4zv5Vm3ty4tNb2kAglkiaSbBMbFSVCnbIOcZxWUcP4hPw25jvEkeRlOJAxPfQ7Mp36H1zg4PhVcacmm0slqTcldJvNnqBgCCDuD1B8fjXXbW6RIEjVURdlVRgAeQA6CujhfEY7mGOaI5jkUMp9D5+o6EUmc08f4iOJpY2AtyWthMe2B/KZTuD5AbY86i2dSbyO61tLq4nftFeKcFke4I7sMRPdSxByCzjBaU7jxGQFW/g5YtY3gdIgrW+rQQT9YMCXye+3eY6mycsxzucrfZ8yfkcO+1/8a+dlzJ+Rw77X/xqN0SwSHS/sknCiQZCukg3I7yEMp28iOlVt1yxbyAZV1YSSSq8cjo6vJ+M0urAgN4r02G2wqFyxBxk3C/TltBb4bJh1as47uMnpmnhIgvQV3EgqchaXlG3aOGPsu5byiaPLNkSDJ1MSdTEliTqzk71ZcJ5ehtjKY1wZpGlk3O7tgE+nToNutW1FRcmTUEj4BivtFFRJhRRRQHRfXIhieQgkRozkKMkhQTgDz2pF5V56urxoG+iwtBOcEwT9pJB5duukYGdj5fdTzxCN2ikWJwkhRgjkagrEHSxB6gHBx41lXD+Srx7qzkaztrWW3lV57yGQDt1X3wIkVQO08cjxPhtQGkfvjtdAk7ZdBm7ANv+Nzp0dOudq6JOb7Jbn6KbmMTlgmjP1z0XPTUemnOaRG5W4jpW3EEXZJxMXfbdsMtGZNeFTGQRnfJ8Ns1P4dwC+tpZIFtrSWCW+Nz9JlIbSjNqOY8ajKv1WBxQEyw9pUN1HK8HZ/grpIfwjldSOcLIMKfeIbSvjjfFMF3zhYw3H0eS5iWbIXQT0Le6GPQE+RNIq8oXojuoOxTS3E0u45BIvfjMmpgV6qVUD45x4b/OKcm3xjvrJIYZIb66M/0p5N4lZlYho8amZdOAQfHPpQDvxHnawtpWimuo0kQgMpJypIBGdthgjfpvVjx05tZ/6mT9U0j8R5NndOMqEVjdrCICWXLdnGF7x8O8M704X0RSwdW6rbMD8QhBoDMOR+Mix5cW4OMxrOVB8XMrhB82IrL+Cxkq0rkmSUlmY9Tk53+J3+dWvFr8jl/h9sDgzTTMfUJIw/WcH5V0ooAAHQDAr1OgheWLj1PN6qVo25fkQuLQsQske0kTB1I67b7euQD8q2DhHtQtJLBrmVgssSjtIB7xfoBGPEMeh8PHGDWWk4pa4fEJ52kIARTqI8PTP9pqfWUb1IuOr93I9PP4GpaL3YYOY+OzcRft7x9MQOYrcE6VHht1J9ep9BtUvgPLV7fKGhjW3gPSSTbI80UDf7MetWfs75YF/Ibu4XNujEQxno7DqzDxA8vE7dBvrF1cpCheRlRFG7MQABWfHhyp5LndmlU75z142RnEfspcjv38mr+amAP+ff7qgcQ9nV9ANUE6XAH1GXQx+GSR/wAwpnn9qFirEKZpAOrJGcfeQaveX+Zra/BNvKGI6odmHxU749elVqo75Sf1JunFrNL6GGBT22we2u4j4ZVgw+GD+35Vq/JXtSjMTR8SdYp4R+MxtKvmAo9/zAG/UeIEvnvlFOIRZXC3MYzFJ03H1WPkfuO/mDil9EZoiWGJoSVceO3vA/2/I1NrtE/1L7/2V2wNfp8v6GbnXmf92bxGRStrb5CatixOCWPlkgbeAHrUSWMMCp6EYNQ+CTh4V6ZXY49P/FPthyc0nCpbzB7QNqQecSZEhx9p/M9a30FTpUk2+96mSrjqVGktPQ7/AGFccK9vw+Q7xEyxf0SQJB9pVvzmpjX/AFpi/wB3n+8esn5fvvofFrSfcK7iN/LD9w5+AbP5tawn+tMX+7z/AHj15VeGCTjwb6MsVpcllfc6Xn0y8gtrFZ1s+yLt24RmEiaxpUocnYjr4Dzqy4Vzml19DeIIIrqOZyXkCuhiHeAT6+DkMQdsZqga24jacS4lLBYidLz6OI5DOiKvZxaSWByxGpj5dPWonDuQ57b9zYtCyrDb36znXpTXcLsufe0kkrqA6DO1ZzQPfCeabO7dkt7mKV1BYqrgnSNifUZPUbb1Cl52tGiuGtp4Z5LeKSUxo4yQgz4Z2zgahkbikXl/k+/y8OmWCA2s8J+kSRTaGcFY1tnQdosYO+Gxt4E1N4dwa9a1+jvw+CIw2E1uJiyNJJIU0qISp7isd21ef2gN/K/OVrfomiaLtjEsjwq4YpkAsD56ScHy8cV38P5vsbguIrqFzGrO4VwcKvvN6qPMbUoQ8q3MZ4cY4UDQcPnifVpKiVo1CK4z3gXznGR186puE8rX5kVpbeQYsLm3OqSAKJGXuiKOIKqRk7L4+eMZIGijnXh5jeQXkBjjKqzBwQC4JUZ8SQDsPI+Vdy812RhecXUJhQhWkDgqGOCBnPU5G1Z9xrhZsLPgzskKy2zIHt5HWMSO0eGw+6a1bJBJxud6pbHg09/FcywImqHi3bmOCRMHEY1di7qYy6lgckYJzQG08L4nDdRiWCRJYznDIQRt1G3j6UUo8j8syxQytKJonmneUq8sbschQC/ZRqgY6dwM/HyKAbuL3v0e3lmxq7KN5NOcZ0KWxnwzior8xW0fZCaeGJ5lVkjeRVY6sYwCQTucVz5lt2ls7mNBqd4JlVdt2ZGCjfbcmkyfhc8S3sZs2nN5DEsbAx6VxCsRjlLMCqq4L5AI7xxvtQD03E4QMmWMDtBFnWPxhOAnX3skDT1ruhuUcsFZWKNpcAglWwGw2OhwwOD4EVmnGeTbp5HiQao+xFysuoDN9FEIYwQd8HSr5xjIp05OsZIbUGZdM8zyTyrnOl5WLFc+OgEJ8FFAXlFFFAFQOPfwWf8AqZP1TU+oHHv4LP8A1Mn6poDytLLqh4YngsczfMzSn/pFWdVTR4j4a3g0Uw+yab/GrWva/Dv8b8fRHldb3173ZE4q+mFz/NI+3b9tU0J0WTEdXOPvx/YDVxxhMwP8M/Zv+yqg72QI+q37f/NOpv2j/axQ7i/cj0VwHhwtbaGFekaKvxOO8fmcmkrilueMcUe2cn6HZBTIgOO0kboDj5j0CtjGc1oFvKHRXXoyhh8CMikbluYW3Gr6CTY3OmaIn63UsB9p2/mGvOeyPQQ72lqkSBI0VEAwFUAD7BSV7QOW1jQ8QtAIrq3/AAhKbB1Hv6gNidOfiMg5zs90ue0HiaW3DrguQDJG8SDxZpAVAHwBJ+ANdklY4tS14HxEXVtFOBgSorY8ieo+RyKyXnuzEHFnxstxEshH87cH9Un51pvJVk0HD7aNxhljGR5E97B+GcVnftLlD8WjUfxduM/Elv2EfbVlFvHHxRXWtgl4CvyPw9p7s2qdXcAegBIZvku/yr1daWaRRLEoHZooQD0AxvXkPgm9zKR0733sP8K3Lgn+rc3wm/XqU6blSjnle31epCM1GpLLO1/sZf7UODGxneMZASQPGf5jZK4+HT4qa07h03acyW7/AJXDA32ux/bWN8xN+APqR/jWu8vrjj9mPLhKD7zUOtTU7N3yR3pXeOXLNAs+Z4HnlgZ0jkjm7FUd1DSHQj5RScnZ8fI1IHGo1WV5mjhSOUx63kTBxjBJzhSc+6d9qUeI8AdouJt2GZJbyF4jpGpkRbfBU9cBlf76jmykhvVmkhaRPpl6whGkuweOEJNGjEawullONwJM9M1iNg333M8EMkStJH2cqyntu0UIvZaMgnOMnWPsq2gnWRQ6MGVhkMpBBHmCNjWa8m8N7aW3k+jaYo7nih0kKREzOoQbZUHZhtsMECm3keyaC2ZHQpi5uyq4xhGmkZMDwBUgj40Aw0UUUB0XtlHOmiWNJEPVXUMPsIIr7aWkcKBIkSNB0VFCqPgBsK7qKAKKKKAh8Yvfo9vNNjV2UUkmnOM6FLYz4ZxStNzjcQRdpcWyJrtJrmIJKW3iTtDFJ3BpJUg6lyNm8hll5itmmtLiNBl5IZUUZxlmQhRk7dTVBackK0Oi4nuJSbV7dQ5j/ApKoWTQVQamwANb6jgfHIELiXPclsYo50tYZZUaUdrcMEWPYIC3ZZMhYkEAYAUnJ2Fddz7RvwcEiRxIs0LSBrmYxIXVipiSTQU1ZUnLEDBU+Jwy8S5dErxyRzzQTRp2faR6CWjODpdZEZTuMg4yDnHWod1yeGRUS7u0HZdjJ30l7Vck5ftkcB8se+uDvjoBgCHf86tHd/R+zhXeHSJp+zeUSadRgyvZvo1YxrySCNtsy15rPYySdkO5fi0xq6gzrDrzjr3tWn0xnxrru+RIpE7ET3C2pWJWtsoyMIwqqAXRnTKqAdDLnrsSTXObkpGkZvpFwsTXC3XYAx6O2V1cnJTWQWXJUtjckY2wBV3HPsscUk8kEKQi4e2iZpyNUiyFNUn4PCRhVZicse7jByKmcL5oHELa9UdmXhRhqhcyRuHRipRiqnOxBXGxHjVi3KcX0cwh5R+He4SQFdccrOZMp3cbFiMEEEHBzUvhXBuxWTtJpp3l995SPAaQEVFVEGPBVGScnNAea+LWuODcMuB/FyzofzpGYfqH7a5g0zcD4SZ+E8Q4Yd57SaTQPElTqTGfymVl+dJXBLntIh5r3T8un3V6v4fOzcefQ8zq43V+H5k6RAwIPQgg/Ol/hA/G27+OcfEdcf2/KrTil2UAVATI50oAMnJ22Hid9vjTlJ7JGWw1q5biAIk97unzjGds/wA49SPAGp9XVSqKyvbXwexHp4fA7u19PFblt7KeYBNb/RJDie2GnB+tGPdI88bD9Hzq85u5Vj4ginU0U8ZzFMnvIevpkZ36gjwNYrDM5kEkTGC7hJ26EEbEEHw6gg+ZBrRuAe1CIgR3yGCXprAJRvXbJH3j1rHOGFcx2fvc2Qniy0fBIQcdhGgfRJwNhKx0n0LDK7/KuzhvJ08863PE5hM8ZzHAn4pD4HoM+Hh4DJNX8fNdiwyLy2+cqD7ic1WcY9othbjaUTP4JD3s/ne6Ptquy5LMxh4rxGO1heaVtKIMk/2AeZJ2A8zWBXvE2la4vZNnmY6B5Dog+QA+S1Y8y8em4kwe4/A2yHKQ58fNz4nw+4AZOZ3KHJb8Y1SSFobVAyxsAMu/TIB6qvj9g8cXq9NY3rsvUonJT+Fabv0Frlu30oXPVzt8B/5rUOG80QR8Gks2L9swkx3du82Rv8KzxrWWyuHs7j309xvBl6gjzBG4+Y8Kl1uoQhUoxS28zHVnOFST58iu4nB28tvbjrLKq/aQv/VWy2uP30RAfV4eR/zt/wCKz72W8O+l8VM3WO0UnPgXOVQfezfmin/kUfSuP8QuRulvGlsp/nEjVv5gxsPnXmdVPHNv3kbunjhSXvMZL/m+WJrlxbA21pKEmk7XDY0ozNGmjDBQ+SCw2G2TtVdzDzFHItw1zZxPbWs3ZJJJKATOSiqRlcRpiTvOW2AbY1Jj5SlnmvRNNLHbT3KsYVEZWVFjiHvYLKGZSrDIyF8M5NvPypG8U8Zdx21x9IDrgNHIChQpsR3WQHcHO+aymoXLHnyGC3lSOK2H0bsABbTq9uqTMVDNIiZQKQdWU2yDvnNTbnnoxwRSNHbjtZmiEpuQbfAXUH7ZUOA3ugMoOQfQmzXlmUq+q9uDMzRkSLpRU7POAIgNBDZOoMDq28hiPb8mGNWMd1KkzytLI4SMI5ZFQq0IXsyulRjbVkZzucgS+E8yGaaGJogjS28k+RIrgdnIkeAV2YNr1Bs9PDyr7TnKSZoRFbAiSIzyM0uBHGshjfGEOptsgbZ33GN+dvyOIRCYLmWKSJZkaRViOtZ3EkndKaUOsArpAA6YIqZwHlOO00AO7hLc2/fx3lLlyWx474oCn5e9okd3PDHiALc6uyEdwskqkKXAuIgB2eVB6FsHY9aeaXODcrG2aLF1M0MAIihOlQARpAkZQGkCrsA3oTkgGmOgCiiigCiiigCiiigCiiigCiiigMl5+hPCeKR8SUH6NcgQ3WB7rfUfA9AP0SPrVnfPXChw+/7VMfRbvvqR7oJ3YA+QJyPRvSvSXGOFxXcEkEyh45F0sp+4jyIOCD4EA1iF9w8cNdeG8VXtuHu+q1uSSNBHRXZSCuxwd9s/kna2lUcWmtimrTv6i57P40ueNQkkMsSM6+RZVJHzBIP5tb3VFwfleytiskFvErAd2QDUcEYyGJJ3B6+Rq7zV7blJye5kbWSWwq85chQcR/CZMNwOkyDr5ax9b47H18KzPivJ/EbXIe3F1GPrw94keqY1fd863fNVcnMVurMpdiUYq2mORsEbEZCkbUjOUO67DvZNXPPkloAe9ZTqfLsmH+FWHDuC3cpxbcPlB/KdNAHxZsD762XjXMiG3kEDyiUrhCIZMhj0xqTH27VJa8urf8bH9Ij/ANpAMSAfzoie9+YST4LUu3ntb+EjuFWzX1bEnlz2VlnWXiMgfG4t4ydH57ePwH2mtQhjVFCqAqqAFUDAAHQADoKicN4rFcgmJw2n3l6Mp8nU4ZT6MAamZqvV3YbehlHt0swrWdyNmDtGT4kbMv2d79KkTi90UUIgJkkOlQNzvtsPPwHrW485cpRcUSNJXkQRsWHZ6dyRjfUp6ftpYs+SbDgjfTppnYRA6BJp989NIAGpuuB4Zz4ZFkK0qcZRW+/B1xjLC3ttySbFF5c4OWODcv0XrqncYVR5hAMn+ifE05+y7ltuH2CLL+PlJmmJ6638D6gYHxBpV5K4NNxe7Tid6mi3i/gVu3xyJWHyBB8SAeijOsVjk7myEbLPUKKKKiTCiiigCiiigCiiigCiiigCiiigCiiigCiiigCiiigCoPGeEw3kLQXEYkjcYKn7iD1BHgRuKnUUBj11y7xHgRLWmq+sM5MB/GxDx0Y6j+iPzR1q35d54s77CpIEl6djL3Hz4gA7N+aTWlUs8z8h2PEd7iBe0/2qdx/mw974NkVOM2iqdGMgqmTg8qM/Z3ciK8jyaeziYAucnBZScZ86q39nPELT+AcTYoOkV0NQ+GrBx8lFR5rvj1t+NsbaZR9eOZUH/M+fuqztE9Sh0JrQs+Mrc28EkwvHbs11YMUWDjwOEz9lSP3UuLj+DQ6EP8fcgqPikO0jfnaB6mlWb2hXcZxJw7SfS5Q/Hwrtt+dOITj8DwwHyLXKfeNv7aY48nOynwNNlwBFmFxKzTXABAlfA0g9QiLhVG/kT5k1bSSBQWYgAdSTgD4mk1LPmG5+paWanxZtbD4aS4qTB7JTcMG4lfT3WDns1PZx/Zk+fhprnaJaElQk9WRuLe0SIP2FijXtydgkQJQerMNiN+oyPMipPLvs7muplvOMussi7x2q/iovHveDHpsMjbctT7wTgNtZJotoUiXx0jc+rHqx9STVlVcpNl8KcY6HwDFfaKKiW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data:image/jpeg;base64,/9j/4AAQSkZJRgABAQAAAQABAAD/2wCEAAkGBxQQERUUExQVFhQVFxcZGBYXGBwbHhobGx8cHRceGB4cHSggHiAlHRodIjEhJSorLi4vHB8zODMsNyouLisBCgoKDg0OGxAQGi4kHyU0LzcwLy4sLCwvLSwsLTIsLC8tLC8vLCwsLSwsLCwsLCwsLCwsLCwsLywsLCwsLCwsLP/AABEIAM8A9AMBIgACEQEDEQH/xAAcAAACAwADAQAAAAAAAAAAAAAABgQFBwIDCAH/xABQEAACAQMCAwUEBAcLCwMFAAABAgMABBESIQUGMRMiQVFhBzJxgRRCkaEjM1KCkrLBFRY0Q1VicnOxs9EXJDU2U3WTosLS4WOU0wiDo+Lx/8QAGQEBAAMBAQAAAAAAAAAAAAAAAAIDBAEF/8QAMREAAgECBQEGBAYDAAAAAAAAAAECAxESITFBUQQTMnGxwfAiYZGhBRRScoHhM0Lx/9oADAMBAAIRAxEAPwDcaKKKAKKKKAKKKKAKzrgvMl0qRTN2sySqqESosS/SJJUSERMEBMekuWOGACrjJODotQX4RCYBAY17EYwm+BpOpSPEEMAQRuCARQFEebmEixvCqMJzDM7OeyRvwRQBxHuzrKCoYKCQVyDjNddcyzpFP1McdpcTGTUomDI8qjSOy7P6gAyPU5xuzjl230qvZ91WL41PhmLBi0ne/CHUoOXzuK+z8vWz+9ECNEkZGSAUlyZFYA94EknBzgnIxQFRf86CEyKYWMkTTa0DbhYwpRhtvrMsIA8NZ/J36+KcxzHht9MqNBNbxyaWKtgkIHVk7WNSQM43Xqp60wz8GgdpWaJGaZBHISM60GcK3mNzXH9xYeweAqWikBDq7u2QRgjLMTjHrQCxxzik1jKIjPJKkkYkDERCSMrPbxkZEeko4mPVc904O/dm/vtcsyCAdoLhYViaQq+GMgWSQNHsh7PUCuoEE4ORiraPl22VWHZA69GosWZm0HVHlmJYhW3AzgVE4jynBMQcEHtY5HYszM2jWVUMWyoDOWGk7HoKAp/31v8ASAWCx6IblZImfuGZJreNCHCFjkSd0BcnWBpzsJ3DOapLkxpFb4kIlMgkcoEWKQxHGU1ksQSAVXYb4OAbI8s2ugJ2K4AIG5yNTrKx1Z1ajIivqznUoOaBy1bDRiLSYy5Uqzqw1tqk7wbUQzDJBOCdzQFEOeyVZ1tnaMjMbd9Q34VIgHZowqltepdJbYNnBru/fg8bkXFuERZZIXdZdeHSFrjKjQMoYl6nB1HGMb1dLy9bjViPZzqK6m06tYkyEzpB1gNkAb1IfhUJbUY1J7Qy5P5ZTsi3x7M6fhQCzBzpI+gC0YNK8Kx6i6Ie1WRhlniHeXs+8FDDDKQTXbwnmea4vIYuyRY2guWky5LLJBMsLBTpwy5O2cZBztjBurXl+3iChY9kZXQFmYIVBVdAZiFADEYGBvXOPgsCyJIsYV4zKVYEj8adUucHcM3ewcjIBoBSuOO3KXFw6maSO3ml7SMxqIhClv2g0yaQ3adpgbFveORjcXF1zSyv2aQ63KWjAFwo/wA5aVRk6dgvZZJ3yDsM9b2OyjUSAIMSsWcflEgKSfiAB8qhWPLltDvHEAfwe5LE/g89nuSThdRwOgzQFAOeXWN5JLbCrHdkaZQxL2raZV3UYBOdLeONwM1ecI4u8s0sEsQjkjSKQaX1qySlwu+kYYGNgRjywTXHinLUM1vJCqqmtZ1DAZ0mfJlOM76icmpnDOExW2rskwX06mJLE6RhQSxJwBnA6DJxQE6iiigCiiigCiiigCiiigCiiigCiiigCiiigCiiigCiiuLuFBJIAAySegHjmgOVcXcKCSQAOpPhWXc2+2COMvHw9BcOnvzscQR5yB3tte42wQD4E9KxTjfMN/xVz20zyrn3R3Yx8FGBt8M12MXJ2SOOSSuz0hxj2l8Mtdnu42b8mLMpz5ZQED5kUqXvt6slJEcFw/qQig/DvE/aKxm15fUbyEsfIbD/ABp+s/Zbd6VZIIsMAQda5wRkdd61ro5JXqSUfEzPqk8oJstZP/qBTPdsWI9ZQP8Aortg/wDqAhPv2cg/oyKf7QK7eWPZxcLdRm6hQ2/fDjWD1RguwOfeK9OlTeZPZIrZa0cf1Uu/6L4+4j51yVCkpYe0+2XmdVWo43wffPyJPDfbhw2X8Z28Pq8eof8A4yx+6nXgvNFne/we5ilOM6VcagPVT3h8xXm/jnKJt20TwNC2+PAHz0kd1vlmly64G8Z1RnVjcY2YfCk+iqRV1mvkIdVBuzyfzPZVFebeRvaLxKEiNZPpeOttMSJSB/sX6sf5u7eSnrW08m8+WvEwVjYxzrnXbyd2RcbHA+sB5jptnHSshpGmiiigCiiigCiiigCiiigCiiigCiiigCiiigCiiigCiiigCiiigOq5uFiRndgqICzMxwFAGSSfAAVkdzd3PM0rLGz2/CY2wXGz3JHXGfq+nQeOTsJ/tIvH4nfRcHgYrHgS3jr4IMFU+PQ/Fk9aebCzSCNIolCRoAqqOgA6VKKuQnK2RhPtn4dBZS2UESaLdYmYxqep1Eajvuxxux3pbseIRNhUIHkpGPs869QFAeoB+IzSfzd7NbPiCMVjWCfHdljUDfw1qNmH3+RrTQryovJIzVKaqKzbMcpji56v0UKtwQFAAGiPYDYfVpJv5ZrCSS2uUJmiOBg7MPA58QRgg+OaIeHXlxufwSHzOn7h3vtxXovqaVRL4cT4toZV09SLedlzfU03ln2g3K3UZu7hjbjXrGhd+42n3Vz7+np/ZU/mH2rSPlbSPsx/tJMFvkvuj55rI35YQHv3aBvXH7WrkeWrhBqhmV/QHGfhnK/aaoeFyxOl9GvIuSko4VU+z8y6vr6Sdy8sjSMfFiT9nkPQVVXvE0iOndm/JXc1XT8VmhBSWMrJjY4x8/I/Kt89lHs+jsIEuJkD3kqhmZt+yDbhV8j5t1znwqVbrlFJU9fIhS6Rt3n/ANMl5b4FezcQspvoNwkcdzAzSGJwNIkUkklRsACfStt535AivyJ4mNvex7x3CbHI6CTHUevUfcXMUV5c5ucsUtT0YxUVZCDyFzpK8zcP4ioiv4hseizqPrJ4ZwMkDqMkdCA/0ke0/lRr2AT25KXtr+Egdep07lPnjb1x4E1a8hczLxOxjuBgP7sq/kyL7w+B6j0IqBIYqKKKAKKKKAKKKKAKKKKAKKKKAKKKKAKKKKAKiQcThkKqkqMWDlQGBJ7NgsmP6LEA+RNIt5xeeO+Z2nkaAXcUQaF4mRAxROxmhYLIGJbOtSx3B6bVV/upLb2rdk+kra8blBABIeO4GggkeGo7dKA1muLsACTsAMmlLgt08d+kAunuo5bVpnLaToYMgRlKqNKyB2wvTubeNMXHGItpyOoikI/RNAZt7IVNwt3xB/xl5cPjPURr7q/Ikj80VoYpI9jH+h7f4zf3r07irVoZpPNnIUr+0PnBeF22pQHuJTogjPi3ixHUquR8SQNs5poFYDzLxYXvErm6c5gtNUUQ8O5nUw9Scn84eVSjHFKwvZXKeeQxP21wWub6c5A945OwCgdPLYegpq4V7PJ7oB+ITMgO4t4iBj0Ztxn03+NS/ZdwHUDxCcZlmz2QP1I+mR6nz8viabeZOYoOHxdpMx32VF3Zz5KP2nYVY5XVllH3qSUd3qVMPs34cox9Hz6s7k/rVW8Q9ltv71rJLbSDoQxZfmCc/fXJOZuKzDXDwwCM9O1lVWI+DFSPsqdwHncSzi2uoXtbk+6j7q/9BsDc+HgegJNQ+ElmZ5xa2kgcWvEoxhvxc6+63qDjY/Z6jG9Ovsw5xks7hOHXj64ZNrWZjuD4RsfI9B5HA6EYaeYuCRX1u8Eo2bo3irD3WX1H3jI8axd7WR4prWXa5tG7rDqdPukH1Axn1U1Y12is9dn6EO5mtNz1QDX3NLPs75g/dDh0E7HvldMn9NO6x+eNXzpkzWQvCs15IX6Fx3iNkNop1W6jGdgSQHAHqX+xBWkk1nkwxzXH68OOf+I/+FAjR6KKK4dCiiigCiiigCiiigCiiigCiiigCiiigID8Ft2nFwYIjOOkpRdY8u9jNRuMcuw3FvLCFSMyRTRB1QZQTbyaenVsMR4kCriigIPC+EQWoYQwxx6jluzRV1HzbA3NfOPfwWf+pk/VNT6gce/gs/8AUyfqmgEP2M/6HtvjN/evTwKR/Y1/oe2+M3969O4q1aGV6s6eIT9nDI/5Ebt+ipP7K8wEleF7Z1Syb+Z73/616hvIe0jdPy0Zf0gR+2vL/ZluGMuO9DIdQ8Rht8/AN91WU/8AbwZ3jxR6CsbYRRJGowqIqgeigAf2UjcLtxf8auZZe8ljpjiU9A5zlseYIY/NfKnbhV6txBFKvuyIrD5gGkf6UOFcYlM3dtr8KyyH3VkXqGPhuTv/ADl8M0exYjQqVvaRwVLmxlfGJbdWljcbFSg1MAfIgH54PhTQDnpSf7SePLDbNbR9+5uh2SRrucP3WJ8hgkDzJ+NdlocWpdcpcRa5sreZ/eeNS3qw2Y/MjNIHOUQi40pH8dbgt8VJGT8kFaJy1w36JaQwE5Mcagn+d1bHzJrOebZxNxo46W8AUnyY5J+5/uqVO+KPiRn3WN/sDlxBexfVjuiR6Bhjb9GtTrLfYHDm2u5vCa6bT6hQP2sa1DNZnqWH2s+n/wBaov8Adx/vHrQM1n03+tUX+7j/AHj1FnVqaRRRRXCYUUUUAUUUUAUUUUAUUUUAUUUUAUUVweZR1IoL2OdFZzf87cUSWRY+EF0V2Cv26jUoJCtjG2Rvio/+UHin8iSf8cf/AB12zOYlyadUDj38Fn/qZP1TSD/lB4p/Ikn/ABx/8ddN/wA98Slikj/cSYa0Zc9vnGoEZx2XrSzGJcnf7Gv9D23xm/vXp3FKXst4dLbcLgimRo5FMuUbqMyOR9xBq/4hxeC3x20qIT0UnvN/RUd5j6AGrVoZnqywFYTznwoWHFJUYf5tf5dPLWfxi/aT+ktbXwriKXMKTREmOQZUkFcjwODvg9d6redOV4+KWrQSHSw70cgGSjjofUHoR4g+Bwa7GTi00NcmZn7N+P8A0Vzw64ONybeQ9GBPufHO49cjyzoHF+FQ3cRinQOh8D4HwKnqD6isX4patG/0PiKGOZfxc31WHgyt03//ALg1e8K5tv7EBJY/pkIwA4OJAPXrq+YPxq3DleOa8vEkpbPUvB7O5I+7b8Ruoov9nnVgeSkMuPsq45b5Lt7JzKNcs56zSnU2/XT5bePX1qlT2r2mO9DdK3l2an7O/US99pcso02dnJk/xk/dUfmjY/pfbUElfIm3yNvN/MkfDrcyP3nO0cfi7eHyHUny9cCsfcyRQsWy15ev0HUlzjA+Gr7SBXbfS6JPpF7KZ7k+5GNwPIIvhv44A+JrSPZjyRL2o4jfLplx+AgP8Up+sw8Gx0Hhkk74xNvBm9fL+yvveHmPXJfAxw+xgtvFE75Hi7buf0ifuq7zXGoEfGoGuDbCRTMq6ig6gbZGemQCCV6gEHGDWYsuWGaQJf8AWqL/AHcf7x6fqy3m3jB4fx+O6NvPNGLIR/gU1HUXc+g+/wAa4zsXma7RWaf5YI/5P4h/wR/3Uf5YI/5P4h/wR/3VEsNLopX5N50TiTSBbe4g7MKfw6BdWrPu4JzjH3imigCiiigCiiigCiiigPhOKiTcQVenePp/jXVe2TtuGz6H9nhVa6FTggirYwT3M9SrKOxKlvmbxwPT/GuiuFchVtkjM5N6ka+4pDblRNLHGXOFDsBqPjpz1qVFIGUMpBVgCCOhB3BFJnNlrqvUbtHGLG9OkEae72W265wdW+/1R03zBt7uR4Z/87e2+iWsBiVdGN4Q/aSBlJcFspjphT471G5Yo5GiiuVZpxLmO8QFFJEuI73TjcW6xa5ox/8AdUp54em/lm9kuIZJ9WoSyStAG2AjU6IugzhtOvxPfrlzuGyOrnaRuxRI5JBM7jRDGxVp8e8hZSGRcHJkBGnYnPQxLpLZIGjshEJriX6MXjIZ1cj8MWc5YtHGHbc9VHnUThHDri5Zu2EkTt3bqY7M2P4i0x7kP/qDc/0iWVmteAW8UyTRxKjpH2S6dhp2x3RtkAYB64JFcJXtkWNtCsaKiAKqgKoHgAMAD5Cvt3dpCjSSuqIoyzMcAD1JrN/bzdNHYRaCwJuFOoZGAqv4jpvisoaKS6Cma7mnQdAzscfpMcVOnTlUdokZSjFYpMu/aHzS3G7gJD3bWDOhmG7serEeGfAeA3O5xSrFc3dpsC2keHvL/wCPuq+hiVAFUYA8K7K9GPQJR7zUuUZn1jvplwUo5zn/ACYj+a3/AHV1S8y3U2y7f0F/ackVeGJT1UfYK5AYp+TqPWox+ahtAXrXhU4btdZWVSGU5JbUDkHPgdutbPyJ7Wo5QIOIkQ3A27U7JJ6t+Q3/ACnzHSs6qPd2iSDvgHHj0x86jU/D42+B5/Pc7DrHf41l8j05HcKwBVlIPQggg56YI60ncxcKW2JcEx20knamRfes7g9J1/8ASfOJFO25J7rNjDuS7UtxS0S27SQLPG7gbhVVhrbbwC53+Fej+ZuHSXNu0UUojLEBsgnWn10yCCoYbal3HhXmSjZtG1PJMrYeaJVeKOa2dW7RYp5ekSs+0RiJ3kEjFcAe6Gw2+xadVJPGuIBbN7aeH6IyxgQuTrg1x4aHTKANOHVdpAh22zTVwy+W4himX3ZUVx8GAP7a4GS9VROI8Vit11TSpGDsNbAZPgADuT6CqvnS4KWrBZnilYhYuzGWkfqI1A7x1YIJUggZOQATVXm3treR4I4vpwEcRGvtpFnlwEWSRiXIDNqJJ6KT4UAycK4tFdR9rExMepl1FSuSp0tgMAcAgjPoasYrn5ikXnHhBSwtraN10Ce1jbtEMgcGRR3wHXOW7zA+9kjbOaicFu5lYWdsYoy8985keMuESF0ULHGHXclx1bugdD4Ass0aejA9K5VmP79LiINrWLUFuYlKhtLXMMiJGNye7IJAdOcgqwyfC+5P5plvZArhF7O3Tt8A7XDOysiktsF7JiQcnvrv5waLFLkcKKKK4TCiiigCuLoGGCARXKigK+bhg+qcehqDLCydRir6vhGasVRoplQi9Mhbkt0Y5ZVJ0suSoJ0tjUMnwOBkeOBUe54PbylGkghcx47MtGp0Y6acjYDyFV3MHLPFZbiR7XiEUMBI0RGBGK7AHcoSctk/Oq/96PHP5Vh/9tH/ANlS7RFfYy5GxrdC2oopbSV1FRnSdyueuM+HSucESooVFCqoAVVAAAHQADYD0pR/ejxz+VYf/bR/9ldN7y1xyKN5DxWEhFZsfRo99IJ/I9K5jR3sZDyK6ru7SGNpJGCIgLMx6ADzpc9mvFpbzhsM0765XMmpsKudLso2UAdAPCs89r3MbXdyOHwsRFEQ05Hi/wCSfRf1j6VNXlZLchazd9jY/wADdw/xc0Mi+jowP2g1mXMvseGoy8Ol7Jjv2MhJT4K25HwYN16ik3kniU3D+IW0UUzCC4lRHjO6nUwXp4Hcd4YNeiQaSi4Ss8mgpK11ozzXxO0vbE4u7V1A/jFGV/SGV+8VFi41C31sfEGvTF9eRwxs8zqkajvM5AA+OayLmbnXhMrsIeGpdv4ydmIlPn3gus/YPjWiHWVo5XuQdCnLO1vAS/3Ri/2i/bXXJxeFfrg/AE13z3UbNleEWqjPRprgnH5syj7qu+D81WVuR2/BIQo+vGRIR8pAfvarpdXXS7lv4ZWuno371/5QuWd1NdNotbeWZvRSQPjjp8yKcuB+yO7uiGv5RDH17KPDOfQ/VX4974Vp/KfNdlfJi0kXIG8WNDL+Z5eoyKYM1kqV6lTvPIvjThDRFZy7y7bcPj7O2iCA+8erMfN2O5/sHhirTUM4zv5Vm3ty4tNb2kAglkiaSbBMbFSVCnbIOcZxWUcP4hPw25jvEkeRlOJAxPfQ7Mp36H1zg4PhVcacmm0slqTcldJvNnqBgCCDuD1B8fjXXbW6RIEjVURdlVRgAeQA6CujhfEY7mGOaI5jkUMp9D5+o6EUmc08f4iOJpY2AtyWthMe2B/KZTuD5AbY86i2dSbyO61tLq4nftFeKcFke4I7sMRPdSxByCzjBaU7jxGQFW/g5YtY3gdIgrW+rQQT9YMCXye+3eY6mycsxzucrfZ8yfkcO+1/8a+dlzJ+Rw77X/xqN0SwSHS/sknCiQZCukg3I7yEMp28iOlVt1yxbyAZV1YSSSq8cjo6vJ+M0urAgN4r02G2wqFyxBxk3C/TltBb4bJh1as47uMnpmnhIgvQV3EgqchaXlG3aOGPsu5byiaPLNkSDJ1MSdTEliTqzk71ZcJ5ehtjKY1wZpGlk3O7tgE+nToNutW1FRcmTUEj4BivtFFRJhRRRQHRfXIhieQgkRozkKMkhQTgDz2pF5V56urxoG+iwtBOcEwT9pJB5duukYGdj5fdTzxCN2ikWJwkhRgjkagrEHSxB6gHBx41lXD+Srx7qzkaztrWW3lV57yGQDt1X3wIkVQO08cjxPhtQGkfvjtdAk7ZdBm7ANv+Nzp0dOudq6JOb7Jbn6KbmMTlgmjP1z0XPTUemnOaRG5W4jpW3EEXZJxMXfbdsMtGZNeFTGQRnfJ8Ns1P4dwC+tpZIFtrSWCW+Nz9JlIbSjNqOY8ajKv1WBxQEyw9pUN1HK8HZ/grpIfwjldSOcLIMKfeIbSvjjfFMF3zhYw3H0eS5iWbIXQT0Le6GPQE+RNIq8oXojuoOxTS3E0u45BIvfjMmpgV6qVUD45x4b/OKcm3xjvrJIYZIb66M/0p5N4lZlYho8amZdOAQfHPpQDvxHnawtpWimuo0kQgMpJypIBGdthgjfpvVjx05tZ/6mT9U0j8R5NndOMqEVjdrCICWXLdnGF7x8O8M704X0RSwdW6rbMD8QhBoDMOR+Mix5cW4OMxrOVB8XMrhB82IrL+Cxkq0rkmSUlmY9Tk53+J3+dWvFr8jl/h9sDgzTTMfUJIw/WcH5V0ooAAHQDAr1OgheWLj1PN6qVo25fkQuLQsQske0kTB1I67b7euQD8q2DhHtQtJLBrmVgssSjtIB7xfoBGPEMeh8PHGDWWk4pa4fEJ52kIARTqI8PTP9pqfWUb1IuOr93I9PP4GpaL3YYOY+OzcRft7x9MQOYrcE6VHht1J9ep9BtUvgPLV7fKGhjW3gPSSTbI80UDf7MetWfs75YF/Ibu4XNujEQxno7DqzDxA8vE7dBvrF1cpCheRlRFG7MQABWfHhyp5LndmlU75z142RnEfspcjv38mr+amAP+ff7qgcQ9nV9ANUE6XAH1GXQx+GSR/wAwpnn9qFirEKZpAOrJGcfeQaveX+Zra/BNvKGI6odmHxU749elVqo75Sf1JunFrNL6GGBT22we2u4j4ZVgw+GD+35Vq/JXtSjMTR8SdYp4R+MxtKvmAo9/zAG/UeIEvnvlFOIRZXC3MYzFJ03H1WPkfuO/mDil9EZoiWGJoSVceO3vA/2/I1NrtE/1L7/2V2wNfp8v6GbnXmf92bxGRStrb5CatixOCWPlkgbeAHrUSWMMCp6EYNQ+CTh4V6ZXY49P/FPthyc0nCpbzB7QNqQecSZEhx9p/M9a30FTpUk2+96mSrjqVGktPQ7/AGFccK9vw+Q7xEyxf0SQJB9pVvzmpjX/AFpi/wB3n+8esn5fvvofFrSfcK7iN/LD9w5+AbP5tawn+tMX+7z/AHj15VeGCTjwb6MsVpcllfc6Xn0y8gtrFZ1s+yLt24RmEiaxpUocnYjr4Dzqy4Vzml19DeIIIrqOZyXkCuhiHeAT6+DkMQdsZqga24jacS4lLBYidLz6OI5DOiKvZxaSWByxGpj5dPWonDuQ57b9zYtCyrDb36znXpTXcLsufe0kkrqA6DO1ZzQPfCeabO7dkt7mKV1BYqrgnSNifUZPUbb1Cl52tGiuGtp4Z5LeKSUxo4yQgz4Z2zgahkbikXl/k+/y8OmWCA2s8J+kSRTaGcFY1tnQdosYO+Gxt4E1N4dwa9a1+jvw+CIw2E1uJiyNJJIU0qISp7isd21ef2gN/K/OVrfomiaLtjEsjwq4YpkAsD56ScHy8cV38P5vsbguIrqFzGrO4VwcKvvN6qPMbUoQ8q3MZ4cY4UDQcPnifVpKiVo1CK4z3gXznGR186puE8rX5kVpbeQYsLm3OqSAKJGXuiKOIKqRk7L4+eMZIGijnXh5jeQXkBjjKqzBwQC4JUZ8SQDsPI+Vdy812RhecXUJhQhWkDgqGOCBnPU5G1Z9xrhZsLPgzskKy2zIHt5HWMSO0eGw+6a1bJBJxud6pbHg09/FcywImqHi3bmOCRMHEY1di7qYy6lgckYJzQG08L4nDdRiWCRJYznDIQRt1G3j6UUo8j8syxQytKJonmneUq8sbschQC/ZRqgY6dwM/HyKAbuL3v0e3lmxq7KN5NOcZ0KWxnwzior8xW0fZCaeGJ5lVkjeRVY6sYwCQTucVz5lt2ls7mNBqd4JlVdt2ZGCjfbcmkyfhc8S3sZs2nN5DEsbAx6VxCsRjlLMCqq4L5AI7xxvtQD03E4QMmWMDtBFnWPxhOAnX3skDT1ruhuUcsFZWKNpcAglWwGw2OhwwOD4EVmnGeTbp5HiQao+xFysuoDN9FEIYwQd8HSr5xjIp05OsZIbUGZdM8zyTyrnOl5WLFc+OgEJ8FFAXlFFFAFQOPfwWf8AqZP1TU+oHHv4LP8A1Mn6poDytLLqh4YngsczfMzSn/pFWdVTR4j4a3g0Uw+yab/GrWva/Dv8b8fRHldb3173ZE4q+mFz/NI+3b9tU0J0WTEdXOPvx/YDVxxhMwP8M/Zv+yqg72QI+q37f/NOpv2j/axQ7i/cj0VwHhwtbaGFekaKvxOO8fmcmkrilueMcUe2cn6HZBTIgOO0kboDj5j0CtjGc1oFvKHRXXoyhh8CMikbluYW3Gr6CTY3OmaIn63UsB9p2/mGvOeyPQQ72lqkSBI0VEAwFUAD7BSV7QOW1jQ8QtAIrq3/AAhKbB1Hv6gNidOfiMg5zs90ue0HiaW3DrguQDJG8SDxZpAVAHwBJ+ANdklY4tS14HxEXVtFOBgSorY8ieo+RyKyXnuzEHFnxstxEshH87cH9Un51pvJVk0HD7aNxhljGR5E97B+GcVnftLlD8WjUfxduM/Elv2EfbVlFvHHxRXWtgl4CvyPw9p7s2qdXcAegBIZvku/yr1daWaRRLEoHZooQD0AxvXkPgm9zKR0733sP8K3Lgn+rc3wm/XqU6blSjnle31epCM1GpLLO1/sZf7UODGxneMZASQPGf5jZK4+HT4qa07h03acyW7/AJXDA32ux/bWN8xN+APqR/jWu8vrjj9mPLhKD7zUOtTU7N3yR3pXeOXLNAs+Z4HnlgZ0jkjm7FUd1DSHQj5RScnZ8fI1IHGo1WV5mjhSOUx63kTBxjBJzhSc+6d9qUeI8AdouJt2GZJbyF4jpGpkRbfBU9cBlf76jmykhvVmkhaRPpl6whGkuweOEJNGjEawullONwJM9M1iNg333M8EMkStJH2cqyntu0UIvZaMgnOMnWPsq2gnWRQ6MGVhkMpBBHmCNjWa8m8N7aW3k+jaYo7nih0kKREzOoQbZUHZhtsMECm3keyaC2ZHQpi5uyq4xhGmkZMDwBUgj40Aw0UUUB0XtlHOmiWNJEPVXUMPsIIr7aWkcKBIkSNB0VFCqPgBsK7qKAKKKKAh8Yvfo9vNNjV2UUkmnOM6FLYz4ZxStNzjcQRdpcWyJrtJrmIJKW3iTtDFJ3BpJUg6lyNm8hll5itmmtLiNBl5IZUUZxlmQhRk7dTVBackK0Oi4nuJSbV7dQ5j/ApKoWTQVQamwANb6jgfHIELiXPclsYo50tYZZUaUdrcMEWPYIC3ZZMhYkEAYAUnJ2Fddz7RvwcEiRxIs0LSBrmYxIXVipiSTQU1ZUnLEDBU+Jwy8S5dErxyRzzQTRp2faR6CWjODpdZEZTuMg4yDnHWod1yeGRUS7u0HZdjJ30l7Vck5ftkcB8se+uDvjoBgCHf86tHd/R+zhXeHSJp+zeUSadRgyvZvo1YxrySCNtsy15rPYySdkO5fi0xq6gzrDrzjr3tWn0xnxrru+RIpE7ET3C2pWJWtsoyMIwqqAXRnTKqAdDLnrsSTXObkpGkZvpFwsTXC3XYAx6O2V1cnJTWQWXJUtjckY2wBV3HPsscUk8kEKQi4e2iZpyNUiyFNUn4PCRhVZicse7jByKmcL5oHELa9UdmXhRhqhcyRuHRipRiqnOxBXGxHjVi3KcX0cwh5R+He4SQFdccrOZMp3cbFiMEEEHBzUvhXBuxWTtJpp3l995SPAaQEVFVEGPBVGScnNAea+LWuODcMuB/FyzofzpGYfqH7a5g0zcD4SZ+E8Q4Yd57SaTQPElTqTGfymVl+dJXBLntIh5r3T8un3V6v4fOzcefQ8zq43V+H5k6RAwIPQgg/Ol/hA/G27+OcfEdcf2/KrTil2UAVATI50oAMnJ22Hid9vjTlJ7JGWw1q5biAIk97unzjGds/wA49SPAGp9XVSqKyvbXwexHp4fA7u19PFblt7KeYBNb/RJDie2GnB+tGPdI88bD9Hzq85u5Vj4ginU0U8ZzFMnvIevpkZ36gjwNYrDM5kEkTGC7hJ26EEbEEHw6gg+ZBrRuAe1CIgR3yGCXprAJRvXbJH3j1rHOGFcx2fvc2Qniy0fBIQcdhGgfRJwNhKx0n0LDK7/KuzhvJ08863PE5hM8ZzHAn4pD4HoM+Hh4DJNX8fNdiwyLy2+cqD7ic1WcY9othbjaUTP4JD3s/ne6Ptquy5LMxh4rxGO1heaVtKIMk/2AeZJ2A8zWBXvE2la4vZNnmY6B5Dog+QA+S1Y8y8em4kwe4/A2yHKQ58fNz4nw+4AZOZ3KHJb8Y1SSFobVAyxsAMu/TIB6qvj9g8cXq9NY3rsvUonJT+Fabv0Frlu30oXPVzt8B/5rUOG80QR8Gks2L9swkx3du82Rv8KzxrWWyuHs7j309xvBl6gjzBG4+Y8Kl1uoQhUoxS28zHVnOFST58iu4nB28tvbjrLKq/aQv/VWy2uP30RAfV4eR/zt/wCKz72W8O+l8VM3WO0UnPgXOVQfezfmin/kUfSuP8QuRulvGlsp/nEjVv5gxsPnXmdVPHNv3kbunjhSXvMZL/m+WJrlxbA21pKEmk7XDY0ozNGmjDBQ+SCw2G2TtVdzDzFHItw1zZxPbWs3ZJJJKATOSiqRlcRpiTvOW2AbY1Jj5SlnmvRNNLHbT3KsYVEZWVFjiHvYLKGZSrDIyF8M5NvPypG8U8Zdx21x9IDrgNHIChQpsR3WQHcHO+aymoXLHnyGC3lSOK2H0bsABbTq9uqTMVDNIiZQKQdWU2yDvnNTbnnoxwRSNHbjtZmiEpuQbfAXUH7ZUOA3ugMoOQfQmzXlmUq+q9uDMzRkSLpRU7POAIgNBDZOoMDq28hiPb8mGNWMd1KkzytLI4SMI5ZFQq0IXsyulRjbVkZzucgS+E8yGaaGJogjS28k+RIrgdnIkeAV2YNr1Bs9PDyr7TnKSZoRFbAiSIzyM0uBHGshjfGEOptsgbZ33GN+dvyOIRCYLmWKSJZkaRViOtZ3EkndKaUOsArpAA6YIqZwHlOO00AO7hLc2/fx3lLlyWx474oCn5e9okd3PDHiALc6uyEdwskqkKXAuIgB2eVB6FsHY9aeaXODcrG2aLF1M0MAIihOlQARpAkZQGkCrsA3oTkgGmOgCiiigCiiigCiiigCiiigCiiigMl5+hPCeKR8SUH6NcgQ3WB7rfUfA9AP0SPrVnfPXChw+/7VMfRbvvqR7oJ3YA+QJyPRvSvSXGOFxXcEkEyh45F0sp+4jyIOCD4EA1iF9w8cNdeG8VXtuHu+q1uSSNBHRXZSCuxwd9s/kna2lUcWmtimrTv6i57P40ueNQkkMsSM6+RZVJHzBIP5tb3VFwfleytiskFvErAd2QDUcEYyGJJ3B6+Rq7zV7blJye5kbWSWwq85chQcR/CZMNwOkyDr5ax9b47H18KzPivJ/EbXIe3F1GPrw94keqY1fd863fNVcnMVurMpdiUYq2mORsEbEZCkbUjOUO67DvZNXPPkloAe9ZTqfLsmH+FWHDuC3cpxbcPlB/KdNAHxZsD762XjXMiG3kEDyiUrhCIZMhj0xqTH27VJa8urf8bH9Ij/ANpAMSAfzoie9+YST4LUu3ntb+EjuFWzX1bEnlz2VlnWXiMgfG4t4ydH57ePwH2mtQhjVFCqAqqAFUDAAHQADoKicN4rFcgmJw2n3l6Mp8nU4ZT6MAamZqvV3YbehlHt0swrWdyNmDtGT4kbMv2d79KkTi90UUIgJkkOlQNzvtsPPwHrW485cpRcUSNJXkQRsWHZ6dyRjfUp6ftpYs+SbDgjfTppnYRA6BJp989NIAGpuuB4Zz4ZFkK0qcZRW+/B1xjLC3ttySbFF5c4OWODcv0XrqncYVR5hAMn+ifE05+y7ltuH2CLL+PlJmmJ6638D6gYHxBpV5K4NNxe7Tid6mi3i/gVu3xyJWHyBB8SAeijOsVjk7myEbLPUKKKKiTCiiigCiiigCiiigCiiigCiiigCiiigCiiigCiiigCoPGeEw3kLQXEYkjcYKn7iD1BHgRuKnUUBj11y7xHgRLWmq+sM5MB/GxDx0Y6j+iPzR1q35d54s77CpIEl6djL3Hz4gA7N+aTWlUs8z8h2PEd7iBe0/2qdx/mw974NkVOM2iqdGMgqmTg8qM/Z3ciK8jyaeziYAucnBZScZ86q39nPELT+AcTYoOkV0NQ+GrBx8lFR5rvj1t+NsbaZR9eOZUH/M+fuqztE9Sh0JrQs+Mrc28EkwvHbs11YMUWDjwOEz9lSP3UuLj+DQ6EP8fcgqPikO0jfnaB6mlWb2hXcZxJw7SfS5Q/Hwrtt+dOITj8DwwHyLXKfeNv7aY48nOynwNNlwBFmFxKzTXABAlfA0g9QiLhVG/kT5k1bSSBQWYgAdSTgD4mk1LPmG5+paWanxZtbD4aS4qTB7JTcMG4lfT3WDns1PZx/Zk+fhprnaJaElQk9WRuLe0SIP2FijXtydgkQJQerMNiN+oyPMipPLvs7muplvOMussi7x2q/iovHveDHpsMjbctT7wTgNtZJotoUiXx0jc+rHqx9STVlVcpNl8KcY6HwDFfaKKiW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2" name="AutoShape 8" descr="data:image/jpeg;base64,/9j/4AAQSkZJRgABAQAAAQABAAD/2wCEAAkGBxQQERUUExQVFhQVFxcZGBYXGBwbHhobGx8cHRceGB4cHSggHiAlHRodIjEhJSorLi4vHB8zODMsNyouLisBCgoKDg0OGxAQGi4kHyU0LzcwLy4sLCwvLSwsLTIsLC8tLC8vLCwsLSwsLCwsLCwsLCwsLCwsLywsLCwsLCwsLP/AABEIAM8A9AMBIgACEQEDEQH/xAAcAAACAwADAQAAAAAAAAAAAAAABgQFBwIDCAH/xABQEAACAQMCAwUEBAcLCwMFAAABAgMABBESIQUGMRMiQVFhBzJxgRRCkaEjM1KCkrLBFRY0Q1VicnOxs9EXJDU2U3WTosLS4WOU0wiDo+Lx/8QAGQEBAAMBAQAAAAAAAAAAAAAAAAIDBAEF/8QAMREAAgECBQEGBAYDAAAAAAAAAAECAxESITFBUQQTMnGxwfAiYZGhBRRScoHhM0Lx/9oADAMBAAIRAxEAPwDcaKKKAKKKKAKKKKAKzrgvMl0qRTN2sySqqESosS/SJJUSERMEBMekuWOGACrjJODotQX4RCYBAY17EYwm+BpOpSPEEMAQRuCARQFEebmEixvCqMJzDM7OeyRvwRQBxHuzrKCoYKCQVyDjNddcyzpFP1McdpcTGTUomDI8qjSOy7P6gAyPU5xuzjl230qvZ91WL41PhmLBi0ne/CHUoOXzuK+z8vWz+9ECNEkZGSAUlyZFYA94EknBzgnIxQFRf86CEyKYWMkTTa0DbhYwpRhtvrMsIA8NZ/J36+KcxzHht9MqNBNbxyaWKtgkIHVk7WNSQM43Xqp60wz8GgdpWaJGaZBHISM60GcK3mNzXH9xYeweAqWikBDq7u2QRgjLMTjHrQCxxzik1jKIjPJKkkYkDERCSMrPbxkZEeko4mPVc904O/dm/vtcsyCAdoLhYViaQq+GMgWSQNHsh7PUCuoEE4ORiraPl22VWHZA69GosWZm0HVHlmJYhW3AzgVE4jynBMQcEHtY5HYszM2jWVUMWyoDOWGk7HoKAp/31v8ASAWCx6IblZImfuGZJreNCHCFjkSd0BcnWBpzsJ3DOapLkxpFb4kIlMgkcoEWKQxHGU1ksQSAVXYb4OAbI8s2ugJ2K4AIG5yNTrKx1Z1ajIivqznUoOaBy1bDRiLSYy5Uqzqw1tqk7wbUQzDJBOCdzQFEOeyVZ1tnaMjMbd9Q34VIgHZowqltepdJbYNnBru/fg8bkXFuERZZIXdZdeHSFrjKjQMoYl6nB1HGMb1dLy9bjViPZzqK6m06tYkyEzpB1gNkAb1IfhUJbUY1J7Qy5P5ZTsi3x7M6fhQCzBzpI+gC0YNK8Kx6i6Ie1WRhlniHeXs+8FDDDKQTXbwnmea4vIYuyRY2guWky5LLJBMsLBTpwy5O2cZBztjBurXl+3iChY9kZXQFmYIVBVdAZiFADEYGBvXOPgsCyJIsYV4zKVYEj8adUucHcM3ewcjIBoBSuOO3KXFw6maSO3ml7SMxqIhClv2g0yaQ3adpgbFveORjcXF1zSyv2aQ63KWjAFwo/wA5aVRk6dgvZZJ3yDsM9b2OyjUSAIMSsWcflEgKSfiAB8qhWPLltDvHEAfwe5LE/g89nuSThdRwOgzQFAOeXWN5JLbCrHdkaZQxL2raZV3UYBOdLeONwM1ecI4u8s0sEsQjkjSKQaX1qySlwu+kYYGNgRjywTXHinLUM1vJCqqmtZ1DAZ0mfJlOM76icmpnDOExW2rskwX06mJLE6RhQSxJwBnA6DJxQE6iiigCiiigCiiigCiiigCiiigCiiigCiiigCiiigCiiuLuFBJIAAySegHjmgOVcXcKCSQAOpPhWXc2+2COMvHw9BcOnvzscQR5yB3tte42wQD4E9KxTjfMN/xVz20zyrn3R3Yx8FGBt8M12MXJ2SOOSSuz0hxj2l8Mtdnu42b8mLMpz5ZQED5kUqXvt6slJEcFw/qQig/DvE/aKxm15fUbyEsfIbD/ABp+s/Zbd6VZIIsMAQda5wRkdd61ro5JXqSUfEzPqk8oJstZP/qBTPdsWI9ZQP8Aortg/wDqAhPv2cg/oyKf7QK7eWPZxcLdRm6hQ2/fDjWD1RguwOfeK9OlTeZPZIrZa0cf1Uu/6L4+4j51yVCkpYe0+2XmdVWo43wffPyJPDfbhw2X8Z28Pq8eof8A4yx+6nXgvNFne/we5ilOM6VcagPVT3h8xXm/jnKJt20TwNC2+PAHz0kd1vlmly64G8Z1RnVjcY2YfCk+iqRV1mvkIdVBuzyfzPZVFebeRvaLxKEiNZPpeOttMSJSB/sX6sf5u7eSnrW08m8+WvEwVjYxzrnXbyd2RcbHA+sB5jptnHSshpGmiiigCiiigCiiigCiiigCiiigCiiigCiiigCiiigCiiigCiiigOq5uFiRndgqICzMxwFAGSSfAAVkdzd3PM0rLGz2/CY2wXGz3JHXGfq+nQeOTsJ/tIvH4nfRcHgYrHgS3jr4IMFU+PQ/Fk9aebCzSCNIolCRoAqqOgA6VKKuQnK2RhPtn4dBZS2UESaLdYmYxqep1Eajvuxxux3pbseIRNhUIHkpGPs869QFAeoB+IzSfzd7NbPiCMVjWCfHdljUDfw1qNmH3+RrTQryovJIzVKaqKzbMcpji56v0UKtwQFAAGiPYDYfVpJv5ZrCSS2uUJmiOBg7MPA58QRgg+OaIeHXlxufwSHzOn7h3vtxXovqaVRL4cT4toZV09SLedlzfU03ln2g3K3UZu7hjbjXrGhd+42n3Vz7+np/ZU/mH2rSPlbSPsx/tJMFvkvuj55rI35YQHv3aBvXH7WrkeWrhBqhmV/QHGfhnK/aaoeFyxOl9GvIuSko4VU+z8y6vr6Sdy8sjSMfFiT9nkPQVVXvE0iOndm/JXc1XT8VmhBSWMrJjY4x8/I/Kt89lHs+jsIEuJkD3kqhmZt+yDbhV8j5t1znwqVbrlFJU9fIhS6Rt3n/ANMl5b4FezcQspvoNwkcdzAzSGJwNIkUkklRsACfStt535AivyJ4mNvex7x3CbHI6CTHUevUfcXMUV5c5ucsUtT0YxUVZCDyFzpK8zcP4ioiv4hseizqPrJ4ZwMkDqMkdCA/0ke0/lRr2AT25KXtr+Egdep07lPnjb1x4E1a8hczLxOxjuBgP7sq/kyL7w+B6j0IqBIYqKKKAKKKKAKKKKAKKKKAKKKKAKKKKAKKKKAKiQcThkKqkqMWDlQGBJ7NgsmP6LEA+RNIt5xeeO+Z2nkaAXcUQaF4mRAxROxmhYLIGJbOtSx3B6bVV/upLb2rdk+kra8blBABIeO4GggkeGo7dKA1muLsACTsAMmlLgt08d+kAunuo5bVpnLaToYMgRlKqNKyB2wvTubeNMXHGItpyOoikI/RNAZt7IVNwt3xB/xl5cPjPURr7q/Ikj80VoYpI9jH+h7f4zf3r07irVoZpPNnIUr+0PnBeF22pQHuJTogjPi3ixHUquR8SQNs5poFYDzLxYXvErm6c5gtNUUQ8O5nUw9Scn84eVSjHFKwvZXKeeQxP21wWub6c5A945OwCgdPLYegpq4V7PJ7oB+ITMgO4t4iBj0Ztxn03+NS/ZdwHUDxCcZlmz2QP1I+mR6nz8viabeZOYoOHxdpMx32VF3Zz5KP2nYVY5XVllH3qSUd3qVMPs34cox9Hz6s7k/rVW8Q9ltv71rJLbSDoQxZfmCc/fXJOZuKzDXDwwCM9O1lVWI+DFSPsqdwHncSzi2uoXtbk+6j7q/9BsDc+HgegJNQ+ElmZ5xa2kgcWvEoxhvxc6+63qDjY/Z6jG9Ovsw5xks7hOHXj64ZNrWZjuD4RsfI9B5HA6EYaeYuCRX1u8Eo2bo3irD3WX1H3jI8axd7WR4prWXa5tG7rDqdPukH1Axn1U1Y12is9dn6EO5mtNz1QDX3NLPs75g/dDh0E7HvldMn9NO6x+eNXzpkzWQvCs15IX6Fx3iNkNop1W6jGdgSQHAHqX+xBWkk1nkwxzXH68OOf+I/+FAjR6KKK4dCiiigCiiigCiiigCiiigCiiigCiiigID8Ft2nFwYIjOOkpRdY8u9jNRuMcuw3FvLCFSMyRTRB1QZQTbyaenVsMR4kCriigIPC+EQWoYQwxx6jluzRV1HzbA3NfOPfwWf+pk/VNT6gce/gs/8AUyfqmgEP2M/6HtvjN/evTwKR/Y1/oe2+M3969O4q1aGV6s6eIT9nDI/5Ebt+ipP7K8wEleF7Z1Syb+Z73/616hvIe0jdPy0Zf0gR+2vL/ZluGMuO9DIdQ8Rht8/AN91WU/8AbwZ3jxR6CsbYRRJGowqIqgeigAf2UjcLtxf8auZZe8ljpjiU9A5zlseYIY/NfKnbhV6txBFKvuyIrD5gGkf6UOFcYlM3dtr8KyyH3VkXqGPhuTv/ADl8M0exYjQqVvaRwVLmxlfGJbdWljcbFSg1MAfIgH54PhTQDnpSf7SePLDbNbR9+5uh2SRrucP3WJ8hgkDzJ+NdlocWpdcpcRa5sreZ/eeNS3qw2Y/MjNIHOUQi40pH8dbgt8VJGT8kFaJy1w36JaQwE5Mcagn+d1bHzJrOebZxNxo46W8AUnyY5J+5/uqVO+KPiRn3WN/sDlxBexfVjuiR6Bhjb9GtTrLfYHDm2u5vCa6bT6hQP2sa1DNZnqWH2s+n/wBaov8Adx/vHrQM1n03+tUX+7j/AHj1FnVqaRRRRXCYUUUUAUUUUAUUUUAUUUUAUUUUAUUVweZR1IoL2OdFZzf87cUSWRY+EF0V2Cv26jUoJCtjG2Rvio/+UHin8iSf8cf/AB12zOYlyadUDj38Fn/qZP1TSD/lB4p/Ikn/ABx/8ddN/wA98Slikj/cSYa0Zc9vnGoEZx2XrSzGJcnf7Gv9D23xm/vXp3FKXst4dLbcLgimRo5FMuUbqMyOR9xBq/4hxeC3x20qIT0UnvN/RUd5j6AGrVoZnqywFYTznwoWHFJUYf5tf5dPLWfxi/aT+ktbXwriKXMKTREmOQZUkFcjwODvg9d6redOV4+KWrQSHSw70cgGSjjofUHoR4g+Bwa7GTi00NcmZn7N+P8A0Vzw64ONybeQ9GBPufHO49cjyzoHF+FQ3cRinQOh8D4HwKnqD6isX4patG/0PiKGOZfxc31WHgyt03//ALg1e8K5tv7EBJY/pkIwA4OJAPXrq+YPxq3DleOa8vEkpbPUvB7O5I+7b8Ruoov9nnVgeSkMuPsq45b5Lt7JzKNcs56zSnU2/XT5bePX1qlT2r2mO9DdK3l2an7O/US99pcso02dnJk/xk/dUfmjY/pfbUElfIm3yNvN/MkfDrcyP3nO0cfi7eHyHUny9cCsfcyRQsWy15ev0HUlzjA+Gr7SBXbfS6JPpF7KZ7k+5GNwPIIvhv44A+JrSPZjyRL2o4jfLplx+AgP8Up+sw8Gx0Hhkk74xNvBm9fL+yvveHmPXJfAxw+xgtvFE75Hi7buf0ifuq7zXGoEfGoGuDbCRTMq6ig6gbZGemQCCV6gEHGDWYsuWGaQJf8AWqL/AHcf7x6fqy3m3jB4fx+O6NvPNGLIR/gU1HUXc+g+/wAa4zsXma7RWaf5YI/5P4h/wR/3Uf5YI/5P4h/wR/3VEsNLopX5N50TiTSBbe4g7MKfw6BdWrPu4JzjH3imigCiiigCiiigCiiigPhOKiTcQVenePp/jXVe2TtuGz6H9nhVa6FTggirYwT3M9SrKOxKlvmbxwPT/GuiuFchVtkjM5N6ka+4pDblRNLHGXOFDsBqPjpz1qVFIGUMpBVgCCOhB3BFJnNlrqvUbtHGLG9OkEae72W265wdW+/1R03zBt7uR4Z/87e2+iWsBiVdGN4Q/aSBlJcFspjphT471G5Yo5GiiuVZpxLmO8QFFJEuI73TjcW6xa5ox/8AdUp54em/lm9kuIZJ9WoSyStAG2AjU6IugzhtOvxPfrlzuGyOrnaRuxRI5JBM7jRDGxVp8e8hZSGRcHJkBGnYnPQxLpLZIGjshEJriX6MXjIZ1cj8MWc5YtHGHbc9VHnUThHDri5Zu2EkTt3bqY7M2P4i0x7kP/qDc/0iWVmteAW8UyTRxKjpH2S6dhp2x3RtkAYB64JFcJXtkWNtCsaKiAKqgKoHgAMAD5Cvt3dpCjSSuqIoyzMcAD1JrN/bzdNHYRaCwJuFOoZGAqv4jpvisoaKS6Cma7mnQdAzscfpMcVOnTlUdokZSjFYpMu/aHzS3G7gJD3bWDOhmG7serEeGfAeA3O5xSrFc3dpsC2keHvL/wCPuq+hiVAFUYA8K7K9GPQJR7zUuUZn1jvplwUo5zn/ACYj+a3/AHV1S8y3U2y7f0F/ackVeGJT1UfYK5AYp+TqPWox+ahtAXrXhU4btdZWVSGU5JbUDkHPgdutbPyJ7Wo5QIOIkQ3A27U7JJ6t+Q3/ACnzHSs6qPd2iSDvgHHj0x86jU/D42+B5/Pc7DrHf41l8j05HcKwBVlIPQggg56YI60ncxcKW2JcEx20knamRfes7g9J1/8ASfOJFO25J7rNjDuS7UtxS0S27SQLPG7gbhVVhrbbwC53+Fej+ZuHSXNu0UUojLEBsgnWn10yCCoYbal3HhXmSjZtG1PJMrYeaJVeKOa2dW7RYp5ekSs+0RiJ3kEjFcAe6Gw2+xadVJPGuIBbN7aeH6IyxgQuTrg1x4aHTKANOHVdpAh22zTVwy+W4himX3ZUVx8GAP7a4GS9VROI8Vit11TSpGDsNbAZPgADuT6CqvnS4KWrBZnilYhYuzGWkfqI1A7x1YIJUggZOQATVXm3treR4I4vpwEcRGvtpFnlwEWSRiXIDNqJJ6KT4UAycK4tFdR9rExMepl1FSuSp0tgMAcAgjPoasYrn5ikXnHhBSwtraN10Ce1jbtEMgcGRR3wHXOW7zA+9kjbOaicFu5lYWdsYoy8985keMuESF0ULHGHXclx1bugdD4Ass0aejA9K5VmP79LiINrWLUFuYlKhtLXMMiJGNye7IJAdOcgqwyfC+5P5plvZArhF7O3Tt8A7XDOysiktsF7JiQcnvrv5waLFLkcKKKK4TCiiigCuLoGGCARXKigK+bhg+qcehqDLCydRir6vhGasVRoplQi9Mhbkt0Y5ZVJ0suSoJ0tjUMnwOBkeOBUe54PbylGkghcx47MtGp0Y6acjYDyFV3MHLPFZbiR7XiEUMBI0RGBGK7AHcoSctk/Oq/96PHP5Vh/9tH/ANlS7RFfYy5GxrdC2oopbSV1FRnSdyueuM+HSucESooVFCqoAVVAAAHQADYD0pR/ejxz+VYf/bR/9ldN7y1xyKN5DxWEhFZsfRo99IJ/I9K5jR3sZDyK6ru7SGNpJGCIgLMx6ADzpc9mvFpbzhsM0765XMmpsKudLso2UAdAPCs89r3MbXdyOHwsRFEQ05Hi/wCSfRf1j6VNXlZLchazd9jY/wADdw/xc0Mi+jowP2g1mXMvseGoy8Ol7Jjv2MhJT4K25HwYN16ik3kniU3D+IW0UUzCC4lRHjO6nUwXp4Hcd4YNeiQaSi4Ss8mgpK11ozzXxO0vbE4u7V1A/jFGV/SGV+8VFi41C31sfEGvTF9eRwxs8zqkajvM5AA+OayLmbnXhMrsIeGpdv4ydmIlPn3gus/YPjWiHWVo5XuQdCnLO1vAS/3Ri/2i/bXXJxeFfrg/AE13z3UbNleEWqjPRprgnH5syj7qu+D81WVuR2/BIQo+vGRIR8pAfvarpdXXS7lv4ZWuno371/5QuWd1NdNotbeWZvRSQPjjp8yKcuB+yO7uiGv5RDH17KPDOfQ/VX4974Vp/KfNdlfJi0kXIG8WNDL+Z5eoyKYM1kqV6lTvPIvjThDRFZy7y7bcPj7O2iCA+8erMfN2O5/sHhirTUM4zv5Vm3ty4tNb2kAglkiaSbBMbFSVCnbIOcZxWUcP4hPw25jvEkeRlOJAxPfQ7Mp36H1zg4PhVcacmm0slqTcldJvNnqBgCCDuD1B8fjXXbW6RIEjVURdlVRgAeQA6CujhfEY7mGOaI5jkUMp9D5+o6EUmc08f4iOJpY2AtyWthMe2B/KZTuD5AbY86i2dSbyO61tLq4nftFeKcFke4I7sMRPdSxByCzjBaU7jxGQFW/g5YtY3gdIgrW+rQQT9YMCXye+3eY6mycsxzucrfZ8yfkcO+1/8a+dlzJ+Rw77X/xqN0SwSHS/sknCiQZCukg3I7yEMp28iOlVt1yxbyAZV1YSSSq8cjo6vJ+M0urAgN4r02G2wqFyxBxk3C/TltBb4bJh1as47uMnpmnhIgvQV3EgqchaXlG3aOGPsu5byiaPLNkSDJ1MSdTEliTqzk71ZcJ5ehtjKY1wZpGlk3O7tgE+nToNutW1FRcmTUEj4BivtFFRJhRRRQHRfXIhieQgkRozkKMkhQTgDz2pF5V56urxoG+iwtBOcEwT9pJB5duukYGdj5fdTzxCN2ikWJwkhRgjkagrEHSxB6gHBx41lXD+Srx7qzkaztrWW3lV57yGQDt1X3wIkVQO08cjxPhtQGkfvjtdAk7ZdBm7ANv+Nzp0dOudq6JOb7Jbn6KbmMTlgmjP1z0XPTUemnOaRG5W4jpW3EEXZJxMXfbdsMtGZNeFTGQRnfJ8Ns1P4dwC+tpZIFtrSWCW+Nz9JlIbSjNqOY8ajKv1WBxQEyw9pUN1HK8HZ/grpIfwjldSOcLIMKfeIbSvjjfFMF3zhYw3H0eS5iWbIXQT0Le6GPQE+RNIq8oXojuoOxTS3E0u45BIvfjMmpgV6qVUD45x4b/OKcm3xjvrJIYZIb66M/0p5N4lZlYho8amZdOAQfHPpQDvxHnawtpWimuo0kQgMpJypIBGdthgjfpvVjx05tZ/6mT9U0j8R5NndOMqEVjdrCICWXLdnGF7x8O8M704X0RSwdW6rbMD8QhBoDMOR+Mix5cW4OMxrOVB8XMrhB82IrL+Cxkq0rkmSUlmY9Tk53+J3+dWvFr8jl/h9sDgzTTMfUJIw/WcH5V0ooAAHQDAr1OgheWLj1PN6qVo25fkQuLQsQske0kTB1I67b7euQD8q2DhHtQtJLBrmVgssSjtIB7xfoBGPEMeh8PHGDWWk4pa4fEJ52kIARTqI8PTP9pqfWUb1IuOr93I9PP4GpaL3YYOY+OzcRft7x9MQOYrcE6VHht1J9ep9BtUvgPLV7fKGhjW3gPSSTbI80UDf7MetWfs75YF/Ibu4XNujEQxno7DqzDxA8vE7dBvrF1cpCheRlRFG7MQABWfHhyp5LndmlU75z142RnEfspcjv38mr+amAP+ff7qgcQ9nV9ANUE6XAH1GXQx+GSR/wAwpnn9qFirEKZpAOrJGcfeQaveX+Zra/BNvKGI6odmHxU749elVqo75Sf1JunFrNL6GGBT22we2u4j4ZVgw+GD+35Vq/JXtSjMTR8SdYp4R+MxtKvmAo9/zAG/UeIEvnvlFOIRZXC3MYzFJ03H1WPkfuO/mDil9EZoiWGJoSVceO3vA/2/I1NrtE/1L7/2V2wNfp8v6GbnXmf92bxGRStrb5CatixOCWPlkgbeAHrUSWMMCp6EYNQ+CTh4V6ZXY49P/FPthyc0nCpbzB7QNqQecSZEhx9p/M9a30FTpUk2+96mSrjqVGktPQ7/AGFccK9vw+Q7xEyxf0SQJB9pVvzmpjX/AFpi/wB3n+8esn5fvvofFrSfcK7iN/LD9w5+AbP5tawn+tMX+7z/AHj15VeGCTjwb6MsVpcllfc6Xn0y8gtrFZ1s+yLt24RmEiaxpUocnYjr4Dzqy4Vzml19DeIIIrqOZyXkCuhiHeAT6+DkMQdsZqga24jacS4lLBYidLz6OI5DOiKvZxaSWByxGpj5dPWonDuQ57b9zYtCyrDb36znXpTXcLsufe0kkrqA6DO1ZzQPfCeabO7dkt7mKV1BYqrgnSNifUZPUbb1Cl52tGiuGtp4Z5LeKSUxo4yQgz4Z2zgahkbikXl/k+/y8OmWCA2s8J+kSRTaGcFY1tnQdosYO+Gxt4E1N4dwa9a1+jvw+CIw2E1uJiyNJJIU0qISp7isd21ef2gN/K/OVrfomiaLtjEsjwq4YpkAsD56ScHy8cV38P5vsbguIrqFzGrO4VwcKvvN6qPMbUoQ8q3MZ4cY4UDQcPnifVpKiVo1CK4z3gXznGR186puE8rX5kVpbeQYsLm3OqSAKJGXuiKOIKqRk7L4+eMZIGijnXh5jeQXkBjjKqzBwQC4JUZ8SQDsPI+Vdy812RhecXUJhQhWkDgqGOCBnPU5G1Z9xrhZsLPgzskKy2zIHt5HWMSO0eGw+6a1bJBJxud6pbHg09/FcywImqHi3bmOCRMHEY1di7qYy6lgckYJzQG08L4nDdRiWCRJYznDIQRt1G3j6UUo8j8syxQytKJonmneUq8sbschQC/ZRqgY6dwM/HyKAbuL3v0e3lmxq7KN5NOcZ0KWxnwzior8xW0fZCaeGJ5lVkjeRVY6sYwCQTucVz5lt2ls7mNBqd4JlVdt2ZGCjfbcmkyfhc8S3sZs2nN5DEsbAx6VxCsRjlLMCqq4L5AI7xxvtQD03E4QMmWMDtBFnWPxhOAnX3skDT1ruhuUcsFZWKNpcAglWwGw2OhwwOD4EVmnGeTbp5HiQao+xFysuoDN9FEIYwQd8HSr5xjIp05OsZIbUGZdM8zyTyrnOl5WLFc+OgEJ8FFAXlFFFAFQOPfwWf8AqZP1TU+oHHv4LP8A1Mn6poDytLLqh4YngsczfMzSn/pFWdVTR4j4a3g0Uw+yab/GrWva/Dv8b8fRHldb3173ZE4q+mFz/NI+3b9tU0J0WTEdXOPvx/YDVxxhMwP8M/Zv+yqg72QI+q37f/NOpv2j/axQ7i/cj0VwHhwtbaGFekaKvxOO8fmcmkrilueMcUe2cn6HZBTIgOO0kboDj5j0CtjGc1oFvKHRXXoyhh8CMikbluYW3Gr6CTY3OmaIn63UsB9p2/mGvOeyPQQ72lqkSBI0VEAwFUAD7BSV7QOW1jQ8QtAIrq3/AAhKbB1Hv6gNidOfiMg5zs90ue0HiaW3DrguQDJG8SDxZpAVAHwBJ+ANdklY4tS14HxEXVtFOBgSorY8ieo+RyKyXnuzEHFnxstxEshH87cH9Un51pvJVk0HD7aNxhljGR5E97B+GcVnftLlD8WjUfxduM/Elv2EfbVlFvHHxRXWtgl4CvyPw9p7s2qdXcAegBIZvku/yr1daWaRRLEoHZooQD0AxvXkPgm9zKR0733sP8K3Lgn+rc3wm/XqU6blSjnle31epCM1GpLLO1/sZf7UODGxneMZASQPGf5jZK4+HT4qa07h03acyW7/AJXDA32ux/bWN8xN+APqR/jWu8vrjj9mPLhKD7zUOtTU7N3yR3pXeOXLNAs+Z4HnlgZ0jkjm7FUd1DSHQj5RScnZ8fI1IHGo1WV5mjhSOUx63kTBxjBJzhSc+6d9qUeI8AdouJt2GZJbyF4jpGpkRbfBU9cBlf76jmykhvVmkhaRPpl6whGkuweOEJNGjEawullONwJM9M1iNg333M8EMkStJH2cqyntu0UIvZaMgnOMnWPsq2gnWRQ6MGVhkMpBBHmCNjWa8m8N7aW3k+jaYo7nih0kKREzOoQbZUHZhtsMECm3keyaC2ZHQpi5uyq4xhGmkZMDwBUgj40Aw0UUUB0XtlHOmiWNJEPVXUMPsIIr7aWkcKBIkSNB0VFCqPgBsK7qKAKKKKAh8Yvfo9vNNjV2UUkmnOM6FLYz4ZxStNzjcQRdpcWyJrtJrmIJKW3iTtDFJ3BpJUg6lyNm8hll5itmmtLiNBl5IZUUZxlmQhRk7dTVBackK0Oi4nuJSbV7dQ5j/ApKoWTQVQamwANb6jgfHIELiXPclsYo50tYZZUaUdrcMEWPYIC3ZZMhYkEAYAUnJ2Fddz7RvwcEiRxIs0LSBrmYxIXVipiSTQU1ZUnLEDBU+Jwy8S5dErxyRzzQTRp2faR6CWjODpdZEZTuMg4yDnHWod1yeGRUS7u0HZdjJ30l7Vck5ftkcB8se+uDvjoBgCHf86tHd/R+zhXeHSJp+zeUSadRgyvZvo1YxrySCNtsy15rPYySdkO5fi0xq6gzrDrzjr3tWn0xnxrru+RIpE7ET3C2pWJWtsoyMIwqqAXRnTKqAdDLnrsSTXObkpGkZvpFwsTXC3XYAx6O2V1cnJTWQWXJUtjckY2wBV3HPsscUk8kEKQi4e2iZpyNUiyFNUn4PCRhVZicse7jByKmcL5oHELa9UdmXhRhqhcyRuHRipRiqnOxBXGxHjVi3KcX0cwh5R+He4SQFdccrOZMp3cbFiMEEEHBzUvhXBuxWTtJpp3l995SPAaQEVFVEGPBVGScnNAea+LWuODcMuB/FyzofzpGYfqH7a5g0zcD4SZ+E8Q4Yd57SaTQPElTqTGfymVl+dJXBLntIh5r3T8un3V6v4fOzcefQ8zq43V+H5k6RAwIPQgg/Ol/hA/G27+OcfEdcf2/KrTil2UAVATI50oAMnJ22Hid9vjTlJ7JGWw1q5biAIk97unzjGds/wA49SPAGp9XVSqKyvbXwexHp4fA7u19PFblt7KeYBNb/RJDie2GnB+tGPdI88bD9Hzq85u5Vj4ginU0U8ZzFMnvIevpkZ36gjwNYrDM5kEkTGC7hJ26EEbEEHw6gg+ZBrRuAe1CIgR3yGCXprAJRvXbJH3j1rHOGFcx2fvc2Qniy0fBIQcdhGgfRJwNhKx0n0LDK7/KuzhvJ08863PE5hM8ZzHAn4pD4HoM+Hh4DJNX8fNdiwyLy2+cqD7ic1WcY9othbjaUTP4JD3s/ne6Ptquy5LMxh4rxGO1heaVtKIMk/2AeZJ2A8zWBXvE2la4vZNnmY6B5Dog+QA+S1Y8y8em4kwe4/A2yHKQ58fNz4nw+4AZOZ3KHJb8Y1SSFobVAyxsAMu/TIB6qvj9g8cXq9NY3rsvUonJT+Fabv0Frlu30oXPVzt8B/5rUOG80QR8Gks2L9swkx3du82Rv8KzxrWWyuHs7j309xvBl6gjzBG4+Y8Kl1uoQhUoxS28zHVnOFST58iu4nB28tvbjrLKq/aQv/VWy2uP30RAfV4eR/zt/wCKz72W8O+l8VM3WO0UnPgXOVQfezfmin/kUfSuP8QuRulvGlsp/nEjVv5gxsPnXmdVPHNv3kbunjhSXvMZL/m+WJrlxbA21pKEmk7XDY0ozNGmjDBQ+SCw2G2TtVdzDzFHItw1zZxPbWs3ZJJJKATOSiqRlcRpiTvOW2AbY1Jj5SlnmvRNNLHbT3KsYVEZWVFjiHvYLKGZSrDIyF8M5NvPypG8U8Zdx21x9IDrgNHIChQpsR3WQHcHO+aymoXLHnyGC3lSOK2H0bsABbTq9uqTMVDNIiZQKQdWU2yDvnNTbnnoxwRSNHbjtZmiEpuQbfAXUH7ZUOA3ugMoOQfQmzXlmUq+q9uDMzRkSLpRU7POAIgNBDZOoMDq28hiPb8mGNWMd1KkzytLI4SMI5ZFQq0IXsyulRjbVkZzucgS+E8yGaaGJogjS28k+RIrgdnIkeAV2YNr1Bs9PDyr7TnKSZoRFbAiSIzyM0uBHGshjfGEOptsgbZ33GN+dvyOIRCYLmWKSJZkaRViOtZ3EkndKaUOsArpAA6YIqZwHlOO00AO7hLc2/fx3lLlyWx474oCn5e9okd3PDHiALc6uyEdwskqkKXAuIgB2eVB6FsHY9aeaXODcrG2aLF1M0MAIihOlQARpAkZQGkCrsA3oTkgGmOgCiiigCiiigCiiigCiiigCiiigMl5+hPCeKR8SUH6NcgQ3WB7rfUfA9AP0SPrVnfPXChw+/7VMfRbvvqR7oJ3YA+QJyPRvSvSXGOFxXcEkEyh45F0sp+4jyIOCD4EA1iF9w8cNdeG8VXtuHu+q1uSSNBHRXZSCuxwd9s/kna2lUcWmtimrTv6i57P40ueNQkkMsSM6+RZVJHzBIP5tb3VFwfleytiskFvErAd2QDUcEYyGJJ3B6+Rq7zV7blJye5kbWSWwq85chQcR/CZMNwOkyDr5ax9b47H18KzPivJ/EbXIe3F1GPrw94keqY1fd863fNVcnMVurMpdiUYq2mORsEbEZCkbUjOUO67DvZNXPPkloAe9ZTqfLsmH+FWHDuC3cpxbcPlB/KdNAHxZsD762XjXMiG3kEDyiUrhCIZMhj0xqTH27VJa8urf8bH9Ij/ANpAMSAfzoie9+YST4LUu3ntb+EjuFWzX1bEnlz2VlnWXiMgfG4t4ydH57ePwH2mtQhjVFCqAqqAFUDAAHQADoKicN4rFcgmJw2n3l6Mp8nU4ZT6MAamZqvV3YbehlHt0swrWdyNmDtGT4kbMv2d79KkTi90UUIgJkkOlQNzvtsPPwHrW485cpRcUSNJXkQRsWHZ6dyRjfUp6ftpYs+SbDgjfTppnYRA6BJp989NIAGpuuB4Zz4ZFkK0qcZRW+/B1xjLC3ttySbFF5c4OWODcv0XrqncYVR5hAMn+ifE05+y7ltuH2CLL+PlJmmJ6638D6gYHxBpV5K4NNxe7Tid6mi3i/gVu3xyJWHyBB8SAeijOsVjk7myEbLPUKKKKiTCiiigCiiigCiiigCiiigCiiigCiiigCiiigCiiigCoPGeEw3kLQXEYkjcYKn7iD1BHgRuKnUUBj11y7xHgRLWmq+sM5MB/GxDx0Y6j+iPzR1q35d54s77CpIEl6djL3Hz4gA7N+aTWlUs8z8h2PEd7iBe0/2qdx/mw974NkVOM2iqdGMgqmTg8qM/Z3ciK8jyaeziYAucnBZScZ86q39nPELT+AcTYoOkV0NQ+GrBx8lFR5rvj1t+NsbaZR9eOZUH/M+fuqztE9Sh0JrQs+Mrc28EkwvHbs11YMUWDjwOEz9lSP3UuLj+DQ6EP8fcgqPikO0jfnaB6mlWb2hXcZxJw7SfS5Q/Hwrtt+dOITj8DwwHyLXKfeNv7aY48nOynwNNlwBFmFxKzTXABAlfA0g9QiLhVG/kT5k1bSSBQWYgAdSTgD4mk1LPmG5+paWanxZtbD4aS4qTB7JTcMG4lfT3WDns1PZx/Zk+fhprnaJaElQk9WRuLe0SIP2FijXtydgkQJQerMNiN+oyPMipPLvs7muplvOMussi7x2q/iovHveDHpsMjbctT7wTgNtZJotoUiXx0jc+rHqx9STVlVcpNl8KcY6HwDFfaKKiW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34" name="Picture 10" descr="http://processprinciples.com/wp-content/uploads/2012/07/External-Gear-Pump-Single.png"/>
          <p:cNvPicPr>
            <a:picLocks noChangeAspect="1" noChangeArrowheads="1"/>
          </p:cNvPicPr>
          <p:nvPr/>
        </p:nvPicPr>
        <p:blipFill>
          <a:blip r:embed="rId2" cstate="print"/>
          <a:srcRect/>
          <a:stretch>
            <a:fillRect/>
          </a:stretch>
        </p:blipFill>
        <p:spPr bwMode="auto">
          <a:xfrm>
            <a:off x="5715000" y="2133600"/>
            <a:ext cx="2809875" cy="2952751"/>
          </a:xfrm>
          <a:prstGeom prst="rect">
            <a:avLst/>
          </a:prstGeom>
          <a:noFill/>
        </p:spPr>
      </p:pic>
      <p:sp>
        <p:nvSpPr>
          <p:cNvPr id="10" name="TextBox 9"/>
          <p:cNvSpPr txBox="1"/>
          <p:nvPr/>
        </p:nvSpPr>
        <p:spPr>
          <a:xfrm>
            <a:off x="5257800" y="4038600"/>
            <a:ext cx="1219200" cy="923330"/>
          </a:xfrm>
          <a:prstGeom prst="rect">
            <a:avLst/>
          </a:prstGeom>
          <a:noFill/>
        </p:spPr>
        <p:txBody>
          <a:bodyPr wrap="square" rtlCol="0">
            <a:spAutoFit/>
          </a:bodyPr>
          <a:lstStyle/>
          <a:p>
            <a:r>
              <a:rPr lang="en-IN" dirty="0" smtClean="0"/>
              <a:t>Suction –Low pressure</a:t>
            </a:r>
            <a:endParaRPr lang="en-IN" dirty="0"/>
          </a:p>
        </p:txBody>
      </p:sp>
      <p:sp>
        <p:nvSpPr>
          <p:cNvPr id="11" name="TextBox 10"/>
          <p:cNvSpPr txBox="1"/>
          <p:nvPr/>
        </p:nvSpPr>
        <p:spPr>
          <a:xfrm>
            <a:off x="8001000" y="4114800"/>
            <a:ext cx="1371600" cy="923330"/>
          </a:xfrm>
          <a:prstGeom prst="rect">
            <a:avLst/>
          </a:prstGeom>
          <a:noFill/>
        </p:spPr>
        <p:txBody>
          <a:bodyPr wrap="square" rtlCol="0">
            <a:spAutoFit/>
          </a:bodyPr>
          <a:lstStyle/>
          <a:p>
            <a:r>
              <a:rPr lang="en-IN" dirty="0" smtClean="0"/>
              <a:t>Discharge –High pressure</a:t>
            </a:r>
            <a:endParaRPr lang="en-IN" dirty="0"/>
          </a:p>
        </p:txBody>
      </p:sp>
      <p:sp>
        <p:nvSpPr>
          <p:cNvPr id="12" name="Right Arrow 11"/>
          <p:cNvSpPr/>
          <p:nvPr/>
        </p:nvSpPr>
        <p:spPr>
          <a:xfrm>
            <a:off x="7924800" y="3352800"/>
            <a:ext cx="9906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5334000" y="3581400"/>
            <a:ext cx="838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5029200" y="1524000"/>
            <a:ext cx="4114800" cy="646331"/>
          </a:xfrm>
          <a:prstGeom prst="rect">
            <a:avLst/>
          </a:prstGeom>
          <a:noFill/>
        </p:spPr>
        <p:txBody>
          <a:bodyPr wrap="square" rtlCol="0">
            <a:spAutoFit/>
          </a:bodyPr>
          <a:lstStyle/>
          <a:p>
            <a:r>
              <a:rPr lang="en-IN" dirty="0" smtClean="0"/>
              <a:t>Example of positive displacement pump  : 		</a:t>
            </a:r>
            <a:r>
              <a:rPr lang="en-IN" b="1" u="sng" dirty="0" smtClean="0"/>
              <a:t>Gear Pump</a:t>
            </a:r>
            <a:endParaRPr lang="en-IN" b="1" u="sng" dirty="0"/>
          </a:p>
        </p:txBody>
      </p:sp>
      <p:sp>
        <p:nvSpPr>
          <p:cNvPr id="15" name="TextBox 14"/>
          <p:cNvSpPr txBox="1"/>
          <p:nvPr/>
        </p:nvSpPr>
        <p:spPr>
          <a:xfrm>
            <a:off x="5334000" y="5105400"/>
            <a:ext cx="3505200" cy="646331"/>
          </a:xfrm>
          <a:prstGeom prst="rect">
            <a:avLst/>
          </a:prstGeom>
          <a:noFill/>
        </p:spPr>
        <p:txBody>
          <a:bodyPr wrap="square" rtlCol="0">
            <a:spAutoFit/>
          </a:bodyPr>
          <a:lstStyle/>
          <a:p>
            <a:r>
              <a:rPr lang="en-IN" dirty="0" smtClean="0"/>
              <a:t>The tooth spaces trap fluid and force it around the outer periphery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34"/>
                                        </p:tgtEl>
                                        <p:attrNameLst>
                                          <p:attrName>style.visibility</p:attrName>
                                        </p:attrNameLst>
                                      </p:cBhvr>
                                      <p:to>
                                        <p:strVal val="visible"/>
                                      </p:to>
                                    </p:set>
                                    <p:animEffect transition="in" filter="checkerboard(across)">
                                      <p:cBhvr>
                                        <p:cTn id="12" dur="500"/>
                                        <p:tgtEl>
                                          <p:spTgt spid="103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checkerboard(across)">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checkerboard(across)">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heckerboard(across)">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1" grpId="0"/>
      <p:bldP spid="12" grpId="0" animBg="1"/>
      <p:bldP spid="13" grpId="0" animBg="1"/>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609600" y="1676400"/>
            <a:ext cx="3657600" cy="4495800"/>
          </a:xfrm>
        </p:spPr>
        <p:txBody>
          <a:bodyPr/>
          <a:lstStyle/>
          <a:p>
            <a:r>
              <a:rPr lang="en-US" sz="3200" dirty="0"/>
              <a:t>Low flow </a:t>
            </a:r>
          </a:p>
          <a:p>
            <a:r>
              <a:rPr lang="en-US" sz="3200" dirty="0"/>
              <a:t>High pressure</a:t>
            </a:r>
          </a:p>
          <a:p>
            <a:r>
              <a:rPr lang="en-US" sz="3200" dirty="0"/>
              <a:t>High viscosity </a:t>
            </a:r>
          </a:p>
          <a:p>
            <a:r>
              <a:rPr lang="en-US" sz="3200" dirty="0"/>
              <a:t>Self priming</a:t>
            </a:r>
          </a:p>
          <a:p>
            <a:r>
              <a:rPr lang="en-US" sz="3200" dirty="0"/>
              <a:t>Metering</a:t>
            </a:r>
          </a:p>
          <a:p>
            <a:r>
              <a:rPr lang="en-US" sz="3200" dirty="0"/>
              <a:t>High energy efficiency</a:t>
            </a:r>
          </a:p>
        </p:txBody>
      </p:sp>
      <p:sp>
        <p:nvSpPr>
          <p:cNvPr id="84998" name="Rectangle 6"/>
          <p:cNvSpPr>
            <a:spLocks noGrp="1" noChangeArrowheads="1"/>
          </p:cNvSpPr>
          <p:nvPr>
            <p:ph type="title"/>
          </p:nvPr>
        </p:nvSpPr>
        <p:spPr>
          <a:xfrm>
            <a:off x="2133600" y="304800"/>
            <a:ext cx="5638800" cy="1143000"/>
          </a:xfrm>
        </p:spPr>
        <p:txBody>
          <a:bodyPr/>
          <a:lstStyle/>
          <a:p>
            <a:pPr algn="ctr"/>
            <a:r>
              <a:rPr lang="en-US" dirty="0" smtClean="0"/>
              <a:t>P.D. Pump Strengths</a:t>
            </a:r>
            <a:br>
              <a:rPr lang="en-US" dirty="0" smtClean="0"/>
            </a:br>
            <a:endParaRPr lang="en-US" dirty="0"/>
          </a:p>
        </p:txBody>
      </p:sp>
      <p:pic>
        <p:nvPicPr>
          <p:cNvPr id="25602" name="Picture 2" descr="https://encrypted-tbn1.gstatic.com/images?q=tbn:ANd9GcRrfqWaEDAGYIK2JPoawNtdNzisdnsRFSBqLZQKtTbUuLHUI5FwDw"/>
          <p:cNvPicPr>
            <a:picLocks noChangeAspect="1" noChangeArrowheads="1"/>
          </p:cNvPicPr>
          <p:nvPr/>
        </p:nvPicPr>
        <p:blipFill>
          <a:blip r:embed="rId3" cstate="print"/>
          <a:srcRect/>
          <a:stretch>
            <a:fillRect/>
          </a:stretch>
        </p:blipFill>
        <p:spPr bwMode="auto">
          <a:xfrm>
            <a:off x="5410200" y="1764030"/>
            <a:ext cx="2895600" cy="347472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of P.D. Pump Types</a:t>
            </a:r>
            <a:endParaRPr lang="en-IN" dirty="0"/>
          </a:p>
        </p:txBody>
      </p:sp>
      <p:pic>
        <p:nvPicPr>
          <p:cNvPr id="27652" name="Picture 4" descr="https://encrypted-tbn2.gstatic.com/images?q=tbn:ANd9GcRtGbCB1-b071fVrUHog1xBSNbnayg7gXBNE9dHTvd2bcchHeIl-g"/>
          <p:cNvPicPr>
            <a:picLocks noChangeAspect="1" noChangeArrowheads="1"/>
          </p:cNvPicPr>
          <p:nvPr/>
        </p:nvPicPr>
        <p:blipFill>
          <a:blip r:embed="rId2" cstate="print"/>
          <a:srcRect/>
          <a:stretch>
            <a:fillRect/>
          </a:stretch>
        </p:blipFill>
        <p:spPr bwMode="auto">
          <a:xfrm>
            <a:off x="228600" y="2057400"/>
            <a:ext cx="3923605" cy="2743200"/>
          </a:xfrm>
          <a:prstGeom prst="rect">
            <a:avLst/>
          </a:prstGeom>
          <a:noFill/>
        </p:spPr>
      </p:pic>
      <p:sp>
        <p:nvSpPr>
          <p:cNvPr id="6" name="TextBox 5"/>
          <p:cNvSpPr txBox="1"/>
          <p:nvPr/>
        </p:nvSpPr>
        <p:spPr>
          <a:xfrm>
            <a:off x="304800" y="4953000"/>
            <a:ext cx="2971800" cy="1200329"/>
          </a:xfrm>
          <a:prstGeom prst="rect">
            <a:avLst/>
          </a:prstGeom>
          <a:noFill/>
        </p:spPr>
        <p:txBody>
          <a:bodyPr wrap="square" rtlCol="0">
            <a:spAutoFit/>
          </a:bodyPr>
          <a:lstStyle/>
          <a:p>
            <a:r>
              <a:rPr lang="en-IN" dirty="0" smtClean="0"/>
              <a:t>Force Lift Pump System that is manually operated and is used for storing and distributing the water</a:t>
            </a:r>
            <a:endParaRPr lang="en-IN" dirty="0"/>
          </a:p>
        </p:txBody>
      </p:sp>
      <p:sp>
        <p:nvSpPr>
          <p:cNvPr id="7" name="TextBox 6"/>
          <p:cNvSpPr txBox="1"/>
          <p:nvPr/>
        </p:nvSpPr>
        <p:spPr>
          <a:xfrm>
            <a:off x="5257800" y="4876800"/>
            <a:ext cx="3505200" cy="646331"/>
          </a:xfrm>
          <a:prstGeom prst="rect">
            <a:avLst/>
          </a:prstGeom>
          <a:noFill/>
        </p:spPr>
        <p:txBody>
          <a:bodyPr wrap="square" rtlCol="0">
            <a:spAutoFit/>
          </a:bodyPr>
          <a:lstStyle/>
          <a:p>
            <a:r>
              <a:rPr lang="en-IN" dirty="0" smtClean="0"/>
              <a:t> Roots pumps are used in High capacity industrial air compressors</a:t>
            </a:r>
          </a:p>
        </p:txBody>
      </p:sp>
      <p:pic>
        <p:nvPicPr>
          <p:cNvPr id="27654" name="Picture 6" descr="https://encrypted-tbn2.gstatic.com/images?q=tbn:ANd9GcQgJpz_3A2W6YCHUXa-nWDAS6RZQhOZYHGatTZ7zItushuUUCnY"/>
          <p:cNvPicPr>
            <a:picLocks noChangeAspect="1" noChangeArrowheads="1"/>
          </p:cNvPicPr>
          <p:nvPr/>
        </p:nvPicPr>
        <p:blipFill>
          <a:blip r:embed="rId3" cstate="print"/>
          <a:srcRect/>
          <a:stretch>
            <a:fillRect/>
          </a:stretch>
        </p:blipFill>
        <p:spPr bwMode="auto">
          <a:xfrm>
            <a:off x="4952999" y="2057400"/>
            <a:ext cx="3921209" cy="2667000"/>
          </a:xfrm>
          <a:prstGeom prst="rect">
            <a:avLst/>
          </a:prstGeom>
          <a:noFill/>
        </p:spPr>
      </p:pic>
      <p:sp>
        <p:nvSpPr>
          <p:cNvPr id="9" name="TextBox 8"/>
          <p:cNvSpPr txBox="1"/>
          <p:nvPr/>
        </p:nvSpPr>
        <p:spPr>
          <a:xfrm>
            <a:off x="5486400" y="1600200"/>
            <a:ext cx="2971800" cy="369332"/>
          </a:xfrm>
          <a:prstGeom prst="rect">
            <a:avLst/>
          </a:prstGeom>
          <a:noFill/>
        </p:spPr>
        <p:txBody>
          <a:bodyPr wrap="square" rtlCol="0">
            <a:spAutoFit/>
          </a:bodyPr>
          <a:lstStyle/>
          <a:p>
            <a:r>
              <a:rPr lang="en-IN" dirty="0" smtClean="0"/>
              <a:t>Roots Type pump</a:t>
            </a:r>
            <a:endParaRPr lang="en-IN" dirty="0"/>
          </a:p>
        </p:txBody>
      </p:sp>
      <p:sp>
        <p:nvSpPr>
          <p:cNvPr id="10" name="TextBox 9"/>
          <p:cNvSpPr txBox="1"/>
          <p:nvPr/>
        </p:nvSpPr>
        <p:spPr>
          <a:xfrm>
            <a:off x="1143000" y="1676400"/>
            <a:ext cx="2971800" cy="369332"/>
          </a:xfrm>
          <a:prstGeom prst="rect">
            <a:avLst/>
          </a:prstGeom>
          <a:noFill/>
        </p:spPr>
        <p:txBody>
          <a:bodyPr wrap="square" rtlCol="0">
            <a:spAutoFit/>
          </a:bodyPr>
          <a:lstStyle/>
          <a:p>
            <a:r>
              <a:rPr lang="en-IN" dirty="0" smtClean="0"/>
              <a:t>Force Lift pump</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1540</TotalTime>
  <Words>586</Words>
  <Application>Microsoft Office PowerPoint</Application>
  <PresentationFormat>On-screen Show (4:3)</PresentationFormat>
  <Paragraphs>80</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LWD</vt:lpstr>
      <vt:lpstr>Basics of Pump</vt:lpstr>
      <vt:lpstr>Objective  Of The Presentation</vt:lpstr>
      <vt:lpstr>Pump</vt:lpstr>
      <vt:lpstr>Atmospheric  Pressure</vt:lpstr>
      <vt:lpstr>Basic Pump Types</vt:lpstr>
      <vt:lpstr>Pump components</vt:lpstr>
      <vt:lpstr>Positive Displacement  (P.D) Pumps</vt:lpstr>
      <vt:lpstr>P.D. Pump Strengths </vt:lpstr>
      <vt:lpstr>Example of P.D. Pump Types</vt:lpstr>
      <vt:lpstr>Centrifugal Pump</vt:lpstr>
      <vt:lpstr>Centrifugal Pump Parts</vt:lpstr>
      <vt:lpstr>`</vt:lpstr>
      <vt:lpstr>Centrifugal Pump Strengths</vt:lpstr>
      <vt:lpstr>Centrifugal Pump Applications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176</cp:revision>
  <dcterms:created xsi:type="dcterms:W3CDTF">2013-08-07T06:15:35Z</dcterms:created>
  <dcterms:modified xsi:type="dcterms:W3CDTF">2014-11-03T11:00:01Z</dcterms:modified>
</cp:coreProperties>
</file>