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75" r:id="rId2"/>
    <p:sldId id="314" r:id="rId3"/>
    <p:sldId id="315" r:id="rId4"/>
    <p:sldId id="316" r:id="rId5"/>
    <p:sldId id="317" r:id="rId6"/>
    <p:sldId id="318" r:id="rId7"/>
    <p:sldId id="319" r:id="rId8"/>
    <p:sldId id="320" r:id="rId9"/>
    <p:sldId id="321" r:id="rId10"/>
    <p:sldId id="322" r:id="rId11"/>
    <p:sldId id="32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57" d="100"/>
          <a:sy n="57" d="100"/>
        </p:scale>
        <p:origin x="-1530" y="-1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168CBD-DC0E-4B84-ACF2-A9B7CEDB3AB7}" type="datetimeFigureOut">
              <a:rPr lang="en-IN" smtClean="0"/>
              <a:pPr/>
              <a:t>03-11-2014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A9519A-4D23-4412-87E0-0D425E31224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A9A33D-9ACE-487B-87E5-1DA5A5C68387}" type="datetimeFigureOut">
              <a:rPr lang="en-US" smtClean="0"/>
              <a:pPr/>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A9A33D-9ACE-487B-87E5-1DA5A5C68387}" type="datetimeFigureOut">
              <a:rPr lang="en-US" smtClean="0"/>
              <a:pPr/>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9A33D-9ACE-487B-87E5-1DA5A5C68387}" type="datetimeFigureOut">
              <a:rPr lang="en-US" smtClean="0"/>
              <a:pPr/>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A33D-9ACE-487B-87E5-1DA5A5C68387}" type="datetimeFigureOut">
              <a:rPr lang="en-US" smtClean="0"/>
              <a:pPr/>
              <a:t>11/3/2014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0DB8FC7C-229B-4A12-B5BF-C4E42E93144D}" type="slidenum">
              <a:rPr lang="en-US" smtClean="0"/>
              <a:pPr/>
              <a:t>‹#›</a:t>
            </a:fld>
            <a:endParaRPr lang="en-US"/>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132856"/>
            <a:ext cx="7272808" cy="1470025"/>
          </a:xfrm>
        </p:spPr>
        <p:txBody>
          <a:bodyPr/>
          <a:lstStyle/>
          <a:p>
            <a:pPr fontAlgn="auto">
              <a:spcAft>
                <a:spcPts val="0"/>
              </a:spcAft>
              <a:defRPr/>
            </a:pPr>
            <a:r>
              <a:rPr lang="en-IN" dirty="0" smtClean="0"/>
              <a:t>Pump Installation</a:t>
            </a:r>
            <a:endParaRPr lang="en-US" dirty="0"/>
          </a:p>
        </p:txBody>
      </p:sp>
      <p:sp>
        <p:nvSpPr>
          <p:cNvPr id="6147" name="Subtitle 2"/>
          <p:cNvSpPr>
            <a:spLocks noGrp="1"/>
          </p:cNvSpPr>
          <p:nvPr>
            <p:ph type="subTitle" idx="1"/>
          </p:nvPr>
        </p:nvSpPr>
        <p:spPr>
          <a:xfrm>
            <a:off x="2411413" y="4508500"/>
            <a:ext cx="5329237" cy="720725"/>
          </a:xfrm>
        </p:spPr>
        <p:txBody>
          <a:bodyPr/>
          <a:lstStyle/>
          <a:p>
            <a:r>
              <a:rPr lang="en-US" dirty="0" err="1" smtClean="0"/>
              <a:t>Vigyan</a:t>
            </a:r>
            <a:r>
              <a:rPr lang="en-US" smtClean="0"/>
              <a:t> Ashram, Pabal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0" y="2362200"/>
            <a:ext cx="8915400" cy="3733800"/>
          </a:xfrm>
        </p:spPr>
        <p:txBody>
          <a:bodyPr>
            <a:normAutofit fontScale="92500" lnSpcReduction="10000"/>
          </a:bodyPr>
          <a:lstStyle/>
          <a:p>
            <a:r>
              <a:rPr lang="en-IN" sz="2400" dirty="0" smtClean="0"/>
              <a:t>During power failure (when the motor stops running), the discharge valve can remain  open. This might be a problem because the water can actually flow backward. </a:t>
            </a:r>
          </a:p>
          <a:p>
            <a:r>
              <a:rPr lang="en-IN" sz="2400" dirty="0" smtClean="0"/>
              <a:t>On large pumps, emergency power operated valves  are provided to prevent the impellers from running in reverse. On smaller pumps, check valves are provided.</a:t>
            </a:r>
          </a:p>
          <a:p>
            <a:r>
              <a:rPr lang="en-IN" sz="2400" dirty="0" smtClean="0"/>
              <a:t>If the pump will be shut down for longer periods, additional steps should be taken. In cold weather, for example, all water must be drained out from the pump to prevent freezing. </a:t>
            </a:r>
          </a:p>
          <a:p>
            <a:r>
              <a:rPr lang="en-IN" sz="2400" dirty="0" smtClean="0"/>
              <a:t>The pump packing or seal must be removed if the pump is to be stored idle for longer periods.</a:t>
            </a:r>
            <a:endParaRPr lang="en-IN" sz="2400" dirty="0"/>
          </a:p>
        </p:txBody>
      </p:sp>
      <p:sp>
        <p:nvSpPr>
          <p:cNvPr id="6" name="TextBox 5"/>
          <p:cNvSpPr txBox="1"/>
          <p:nvPr/>
        </p:nvSpPr>
        <p:spPr>
          <a:xfrm>
            <a:off x="685800" y="1676400"/>
            <a:ext cx="7162800" cy="523220"/>
          </a:xfrm>
          <a:prstGeom prst="rect">
            <a:avLst/>
          </a:prstGeom>
          <a:noFill/>
        </p:spPr>
        <p:txBody>
          <a:bodyPr wrap="square" rtlCol="0">
            <a:spAutoFit/>
          </a:bodyPr>
          <a:lstStyle/>
          <a:p>
            <a:r>
              <a:rPr lang="en-IN" sz="2800" dirty="0" smtClean="0"/>
              <a:t>Centrifugal Pump Starting and Stopping  : </a:t>
            </a:r>
            <a:endParaRPr lang="en-IN" sz="2800" dirty="0"/>
          </a:p>
        </p:txBody>
      </p:sp>
      <p:sp>
        <p:nvSpPr>
          <p:cNvPr id="8" name="Title 1"/>
          <p:cNvSpPr txBox="1">
            <a:spLocks/>
          </p:cNvSpPr>
          <p:nvPr/>
        </p:nvSpPr>
        <p:spPr>
          <a:xfrm>
            <a:off x="2362200" y="228600"/>
            <a:ext cx="6480720" cy="11430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Precautions</a:t>
            </a:r>
            <a:endParaRPr kumimoji="0" lang="en-IN"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69776"/>
            <a:ext cx="6804248" cy="1143000"/>
          </a:xfrm>
        </p:spPr>
        <p:txBody>
          <a:bodyPr/>
          <a:lstStyle/>
          <a:p>
            <a:r>
              <a:rPr lang="en-IN" dirty="0" smtClean="0"/>
              <a:t>Centrifugal Pump Maintenance</a:t>
            </a:r>
          </a:p>
        </p:txBody>
      </p:sp>
      <p:sp>
        <p:nvSpPr>
          <p:cNvPr id="3" name="Content Placeholder 2"/>
          <p:cNvSpPr>
            <a:spLocks noGrp="1"/>
          </p:cNvSpPr>
          <p:nvPr>
            <p:ph idx="1"/>
          </p:nvPr>
        </p:nvSpPr>
        <p:spPr>
          <a:xfrm>
            <a:off x="494840" y="1772816"/>
            <a:ext cx="8649160" cy="4399384"/>
          </a:xfrm>
        </p:spPr>
        <p:txBody>
          <a:bodyPr>
            <a:normAutofit fontScale="77500" lnSpcReduction="20000"/>
          </a:bodyPr>
          <a:lstStyle/>
          <a:p>
            <a:r>
              <a:rPr lang="en-IN" dirty="0" smtClean="0"/>
              <a:t>Centrifugal pumps require regular inspection and maintenance. </a:t>
            </a:r>
          </a:p>
          <a:p>
            <a:r>
              <a:rPr lang="en-IN" dirty="0" smtClean="0"/>
              <a:t> Bearings on the motor may become worn and must be checked and kept well lubricated. </a:t>
            </a:r>
          </a:p>
          <a:p>
            <a:r>
              <a:rPr lang="en-IN" dirty="0" smtClean="0"/>
              <a:t>The packing or seal can wear out due to friction resulting in leakage from the pump. These should be checked regularly.</a:t>
            </a:r>
          </a:p>
          <a:p>
            <a:r>
              <a:rPr lang="en-IN" dirty="0" smtClean="0"/>
              <a:t>Bearing and motor temperatures must be monitored. If a surface is substantially  hotter than normal, the unit should be shut down and the cause of excessive heat investigated.</a:t>
            </a:r>
          </a:p>
          <a:p>
            <a:r>
              <a:rPr lang="en-IN" dirty="0" smtClean="0"/>
              <a:t>In case of any unusual noises or vibrations from the pump, it must be stopped and the cause investigated.</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Pump Installation </a:t>
            </a:r>
            <a:endParaRPr lang="en-IN" dirty="0"/>
          </a:p>
        </p:txBody>
      </p:sp>
      <p:sp>
        <p:nvSpPr>
          <p:cNvPr id="3" name="Content Placeholder 2"/>
          <p:cNvSpPr>
            <a:spLocks noGrp="1"/>
          </p:cNvSpPr>
          <p:nvPr>
            <p:ph idx="1"/>
          </p:nvPr>
        </p:nvSpPr>
        <p:spPr/>
        <p:txBody>
          <a:bodyPr/>
          <a:lstStyle/>
          <a:p>
            <a:r>
              <a:rPr lang="en-IN" dirty="0" smtClean="0"/>
              <a:t>Pump Installation </a:t>
            </a:r>
            <a:r>
              <a:rPr lang="en-IN" dirty="0" smtClean="0"/>
              <a:t>consideration</a:t>
            </a:r>
            <a:r>
              <a:rPr lang="en-IN" dirty="0" smtClean="0"/>
              <a:t>s</a:t>
            </a:r>
            <a:r>
              <a:rPr lang="en-IN" dirty="0" smtClean="0"/>
              <a:t> </a:t>
            </a:r>
            <a:r>
              <a:rPr lang="en-IN" dirty="0" smtClean="0"/>
              <a:t>:</a:t>
            </a:r>
          </a:p>
          <a:p>
            <a:pPr lvl="1"/>
            <a:r>
              <a:rPr lang="en-IN" dirty="0" smtClean="0"/>
              <a:t>Foundation</a:t>
            </a:r>
          </a:p>
          <a:p>
            <a:pPr lvl="1"/>
            <a:r>
              <a:rPr lang="en-IN" dirty="0" smtClean="0"/>
              <a:t>Suction Piping</a:t>
            </a:r>
          </a:p>
          <a:p>
            <a:pPr lvl="1"/>
            <a:r>
              <a:rPr lang="en-IN" dirty="0" smtClean="0"/>
              <a:t>Discharge Piping</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Foundation or Unit Location</a:t>
            </a:r>
            <a:endParaRPr lang="en-IN" dirty="0"/>
          </a:p>
        </p:txBody>
      </p:sp>
      <p:sp>
        <p:nvSpPr>
          <p:cNvPr id="3" name="Content Placeholder 2"/>
          <p:cNvSpPr>
            <a:spLocks noGrp="1"/>
          </p:cNvSpPr>
          <p:nvPr>
            <p:ph idx="1"/>
          </p:nvPr>
        </p:nvSpPr>
        <p:spPr>
          <a:xfrm>
            <a:off x="0" y="2590800"/>
            <a:ext cx="4991560" cy="2951584"/>
          </a:xfrm>
        </p:spPr>
        <p:txBody>
          <a:bodyPr>
            <a:normAutofit fontScale="92500" lnSpcReduction="20000"/>
          </a:bodyPr>
          <a:lstStyle/>
          <a:p>
            <a:pPr lvl="1"/>
            <a:r>
              <a:rPr lang="en-IN" dirty="0" smtClean="0"/>
              <a:t>Allow for the use of a short, direct suction pipe </a:t>
            </a:r>
          </a:p>
          <a:p>
            <a:pPr lvl="1"/>
            <a:r>
              <a:rPr lang="en-IN" dirty="0" smtClean="0"/>
              <a:t>Minimize vertical suction lifts</a:t>
            </a:r>
          </a:p>
          <a:p>
            <a:r>
              <a:rPr lang="en-IN" dirty="0" smtClean="0"/>
              <a:t>With a minimum number of fittings. Suction lifts exceeding 15 ft should be avoided whenever possible.</a:t>
            </a:r>
            <a:endParaRPr lang="en-IN" dirty="0"/>
          </a:p>
        </p:txBody>
      </p:sp>
      <p:pic>
        <p:nvPicPr>
          <p:cNvPr id="1026" name="Picture 2" descr="http://waterandheatingpumps.com/wp-content/uploads/2013/04/Suction-lift.jpg"/>
          <p:cNvPicPr>
            <a:picLocks noChangeAspect="1" noChangeArrowheads="1"/>
          </p:cNvPicPr>
          <p:nvPr/>
        </p:nvPicPr>
        <p:blipFill>
          <a:blip r:embed="rId2" cstate="print"/>
          <a:srcRect/>
          <a:stretch>
            <a:fillRect/>
          </a:stretch>
        </p:blipFill>
        <p:spPr bwMode="auto">
          <a:xfrm>
            <a:off x="4876800" y="2819400"/>
            <a:ext cx="4267200" cy="3351204"/>
          </a:xfrm>
          <a:prstGeom prst="rect">
            <a:avLst/>
          </a:prstGeom>
          <a:noFill/>
        </p:spPr>
      </p:pic>
      <p:sp>
        <p:nvSpPr>
          <p:cNvPr id="5" name="TextBox 4"/>
          <p:cNvSpPr txBox="1"/>
          <p:nvPr/>
        </p:nvSpPr>
        <p:spPr>
          <a:xfrm>
            <a:off x="0" y="1600201"/>
            <a:ext cx="9144000" cy="1231106"/>
          </a:xfrm>
          <a:prstGeom prst="rect">
            <a:avLst/>
          </a:prstGeom>
          <a:noFill/>
        </p:spPr>
        <p:txBody>
          <a:bodyPr wrap="square" rtlCol="0">
            <a:spAutoFit/>
          </a:bodyPr>
          <a:lstStyle/>
          <a:p>
            <a:r>
              <a:rPr lang="en-IN" sz="2800" dirty="0" smtClean="0"/>
              <a:t>The pump unit should be located as close to the water surface as possible to :</a:t>
            </a:r>
          </a:p>
          <a:p>
            <a:endParaRPr lang="en-IN" dirty="0"/>
          </a:p>
        </p:txBody>
      </p:sp>
      <p:cxnSp>
        <p:nvCxnSpPr>
          <p:cNvPr id="7" name="Straight Arrow Connector 6"/>
          <p:cNvCxnSpPr/>
          <p:nvPr/>
        </p:nvCxnSpPr>
        <p:spPr>
          <a:xfrm>
            <a:off x="4191000" y="2971800"/>
            <a:ext cx="2057400" cy="685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800600" y="3657600"/>
            <a:ext cx="1752600" cy="685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239000" y="5334000"/>
            <a:ext cx="1524000" cy="369332"/>
          </a:xfrm>
          <a:prstGeom prst="rect">
            <a:avLst/>
          </a:prstGeom>
          <a:noFill/>
        </p:spPr>
        <p:txBody>
          <a:bodyPr wrap="square" rtlCol="0">
            <a:spAutoFit/>
          </a:bodyPr>
          <a:lstStyle/>
          <a:p>
            <a:r>
              <a:rPr lang="en-IN" dirty="0" smtClean="0"/>
              <a:t>Foundation</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8800"/>
            <a:ext cx="4876800" cy="4343400"/>
          </a:xfrm>
        </p:spPr>
        <p:txBody>
          <a:bodyPr>
            <a:normAutofit fontScale="92500" lnSpcReduction="20000"/>
          </a:bodyPr>
          <a:lstStyle/>
          <a:p>
            <a:r>
              <a:rPr lang="en-US" dirty="0" smtClean="0"/>
              <a:t>Suction pipe  is the pipe through which water is lifted to the pump level. </a:t>
            </a:r>
          </a:p>
          <a:p>
            <a:r>
              <a:rPr lang="en-US" dirty="0" smtClean="0"/>
              <a:t>Thus the pipe has its lower end dipped in the water and the upper end is connected to the eye or the inlet of the pump. </a:t>
            </a:r>
          </a:p>
          <a:p>
            <a:r>
              <a:rPr lang="en-US" dirty="0" smtClean="0"/>
              <a:t>At the lower end, a strainer and a foot-valve are also fitted. </a:t>
            </a:r>
          </a:p>
          <a:p>
            <a:endParaRPr lang="en-IN" dirty="0"/>
          </a:p>
        </p:txBody>
      </p:sp>
      <p:sp>
        <p:nvSpPr>
          <p:cNvPr id="4" name="Title 1"/>
          <p:cNvSpPr txBox="1">
            <a:spLocks/>
          </p:cNvSpPr>
          <p:nvPr/>
        </p:nvSpPr>
        <p:spPr>
          <a:xfrm>
            <a:off x="2492152" y="422176"/>
            <a:ext cx="6480720" cy="1143000"/>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000" b="1" i="0" u="none" strike="noStrike" kern="1200" cap="none" spc="0" normalizeH="0" baseline="0" noProof="0" dirty="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Suction Piping</a:t>
            </a:r>
            <a:endParaRPr kumimoji="0" lang="en-IN" sz="40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pic>
        <p:nvPicPr>
          <p:cNvPr id="30722" name="Picture 2" descr="http://www.fao.org/docrep/010/ah810e/AH810E117.gif"/>
          <p:cNvPicPr>
            <a:picLocks noChangeAspect="1" noChangeArrowheads="1"/>
          </p:cNvPicPr>
          <p:nvPr/>
        </p:nvPicPr>
        <p:blipFill>
          <a:blip r:embed="rId2" cstate="print"/>
          <a:srcRect/>
          <a:stretch>
            <a:fillRect/>
          </a:stretch>
        </p:blipFill>
        <p:spPr bwMode="auto">
          <a:xfrm>
            <a:off x="4724400" y="1676400"/>
            <a:ext cx="4364854" cy="4495800"/>
          </a:xfrm>
          <a:prstGeom prst="rect">
            <a:avLst/>
          </a:prstGeom>
          <a:noFill/>
        </p:spPr>
      </p:pic>
      <p:cxnSp>
        <p:nvCxnSpPr>
          <p:cNvPr id="8" name="Straight Arrow Connector 7"/>
          <p:cNvCxnSpPr/>
          <p:nvPr/>
        </p:nvCxnSpPr>
        <p:spPr>
          <a:xfrm>
            <a:off x="4191000" y="2514600"/>
            <a:ext cx="1143000" cy="914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191000" y="3733800"/>
            <a:ext cx="1143000" cy="914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895600" y="5638800"/>
            <a:ext cx="2362200" cy="228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Suction Piping</a:t>
            </a:r>
            <a:endParaRPr lang="en-IN" dirty="0"/>
          </a:p>
        </p:txBody>
      </p:sp>
      <p:sp>
        <p:nvSpPr>
          <p:cNvPr id="3" name="Content Placeholder 2"/>
          <p:cNvSpPr>
            <a:spLocks noGrp="1"/>
          </p:cNvSpPr>
          <p:nvPr>
            <p:ph idx="1"/>
          </p:nvPr>
        </p:nvSpPr>
        <p:spPr>
          <a:xfrm>
            <a:off x="228600" y="2362200"/>
            <a:ext cx="5257800" cy="3124200"/>
          </a:xfrm>
        </p:spPr>
        <p:txBody>
          <a:bodyPr>
            <a:normAutofit/>
          </a:bodyPr>
          <a:lstStyle/>
          <a:p>
            <a:pPr>
              <a:buFontTx/>
              <a:buNone/>
            </a:pPr>
            <a:r>
              <a:rPr lang="en-US" sz="2600" dirty="0" err="1" smtClean="0"/>
              <a:t>i</a:t>
            </a:r>
            <a:r>
              <a:rPr lang="en-US" sz="2600" b="1" dirty="0" smtClean="0"/>
              <a:t>. Strainer :</a:t>
            </a:r>
            <a:r>
              <a:rPr lang="en-US" sz="2600" dirty="0" smtClean="0"/>
              <a:t> </a:t>
            </a:r>
            <a:r>
              <a:rPr lang="en-US" sz="3000" dirty="0" smtClean="0"/>
              <a:t>It is a screen provided at the foot of the suction pipe, it would not allow entrance of the solid matters into the suction pipe which otherwise may damage the pump.</a:t>
            </a:r>
          </a:p>
          <a:p>
            <a:endParaRPr lang="en-IN" dirty="0"/>
          </a:p>
        </p:txBody>
      </p:sp>
      <p:pic>
        <p:nvPicPr>
          <p:cNvPr id="31746" name="Picture 2"/>
          <p:cNvPicPr>
            <a:picLocks noChangeAspect="1" noChangeArrowheads="1"/>
          </p:cNvPicPr>
          <p:nvPr/>
        </p:nvPicPr>
        <p:blipFill>
          <a:blip r:embed="rId2" cstate="print"/>
          <a:srcRect/>
          <a:stretch>
            <a:fillRect/>
          </a:stretch>
        </p:blipFill>
        <p:spPr bwMode="auto">
          <a:xfrm>
            <a:off x="5900538" y="2133600"/>
            <a:ext cx="3243462" cy="3429000"/>
          </a:xfrm>
          <a:prstGeom prst="rect">
            <a:avLst/>
          </a:prstGeom>
          <a:noFill/>
          <a:ln w="9525">
            <a:noFill/>
            <a:miter lim="800000"/>
            <a:headEnd/>
            <a:tailEnd/>
          </a:ln>
        </p:spPr>
      </p:pic>
      <p:cxnSp>
        <p:nvCxnSpPr>
          <p:cNvPr id="5" name="Straight Arrow Connector 4"/>
          <p:cNvCxnSpPr/>
          <p:nvPr/>
        </p:nvCxnSpPr>
        <p:spPr>
          <a:xfrm>
            <a:off x="5105400" y="4114800"/>
            <a:ext cx="838200" cy="1143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8600" y="1905000"/>
            <a:ext cx="5257800" cy="4343400"/>
          </a:xfrm>
          <a:prstGeom prst="rect">
            <a:avLst/>
          </a:prstGeom>
        </p:spPr>
        <p:txBody>
          <a:bodyPr vert="horz" lIns="91440" tIns="45720" rIns="91440" bIns="45720" rtlCol="0">
            <a:normAutofit/>
          </a:bodyPr>
          <a:lstStyle/>
          <a:p>
            <a:pPr>
              <a:buFontTx/>
              <a:buNone/>
            </a:pPr>
            <a:r>
              <a:rPr kumimoji="0" lang="en-US" sz="32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ii. </a:t>
            </a:r>
            <a:r>
              <a:rPr lang="en-US" sz="3200" dirty="0" smtClean="0"/>
              <a:t>Foot valve</a:t>
            </a:r>
          </a:p>
          <a:p>
            <a:pPr algn="just">
              <a:buFontTx/>
              <a:buNone/>
            </a:pPr>
            <a:r>
              <a:rPr lang="en-US" sz="3100" dirty="0" smtClean="0"/>
              <a:t>   - </a:t>
            </a:r>
            <a:r>
              <a:rPr lang="en-US" sz="2600" dirty="0" smtClean="0"/>
              <a:t>It is a one direction valve provided at the foot of the suction pipe. </a:t>
            </a:r>
          </a:p>
          <a:p>
            <a:pPr algn="just">
              <a:buFontTx/>
              <a:buChar char="-"/>
            </a:pPr>
            <a:r>
              <a:rPr lang="en-US" sz="2600" dirty="0" smtClean="0"/>
              <a:t>It permits flow </a:t>
            </a:r>
            <a:r>
              <a:rPr lang="en-US" sz="2600" b="1" dirty="0" smtClean="0"/>
              <a:t>only in one direction </a:t>
            </a:r>
            <a:r>
              <a:rPr lang="en-US" sz="2600" dirty="0" smtClean="0"/>
              <a:t>i.e. towards the pump. </a:t>
            </a:r>
          </a:p>
          <a:p>
            <a:pPr algn="just">
              <a:buFontTx/>
              <a:buChar char="-"/>
            </a:pPr>
            <a:r>
              <a:rPr lang="en-US" sz="2600" dirty="0" smtClean="0"/>
              <a:t> Foot valve facilitates to hold the primed water in the suction pipe and casing before starting the pump.</a:t>
            </a:r>
          </a:p>
          <a:p>
            <a:pPr algn="just">
              <a:buFontTx/>
              <a:buChar char="-"/>
            </a:pPr>
            <a:endParaRPr kumimoji="0" lang="en-IN" sz="26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pic>
        <p:nvPicPr>
          <p:cNvPr id="5" name="Picture 2" descr="http://www.fao.org/docrep/010/ah810e/AH810E117.gif"/>
          <p:cNvPicPr>
            <a:picLocks noChangeAspect="1" noChangeArrowheads="1"/>
          </p:cNvPicPr>
          <p:nvPr/>
        </p:nvPicPr>
        <p:blipFill>
          <a:blip r:embed="rId2" cstate="print"/>
          <a:srcRect/>
          <a:stretch>
            <a:fillRect/>
          </a:stretch>
        </p:blipFill>
        <p:spPr bwMode="auto">
          <a:xfrm>
            <a:off x="5486400" y="1676400"/>
            <a:ext cx="3657600" cy="3767328"/>
          </a:xfrm>
          <a:prstGeom prst="rect">
            <a:avLst/>
          </a:prstGeom>
          <a:noFill/>
        </p:spPr>
      </p:pic>
      <p:cxnSp>
        <p:nvCxnSpPr>
          <p:cNvPr id="6" name="Straight Arrow Connector 5"/>
          <p:cNvCxnSpPr/>
          <p:nvPr/>
        </p:nvCxnSpPr>
        <p:spPr>
          <a:xfrm>
            <a:off x="5410200" y="3886200"/>
            <a:ext cx="5334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p:txBody>
          <a:bodyPr/>
          <a:lstStyle/>
          <a:p>
            <a:r>
              <a:rPr lang="en-IN" dirty="0" smtClean="0"/>
              <a:t>Suction Piping</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Priming</a:t>
            </a:r>
            <a:endParaRPr lang="en-IN" dirty="0"/>
          </a:p>
        </p:txBody>
      </p:sp>
      <p:sp>
        <p:nvSpPr>
          <p:cNvPr id="3" name="Content Placeholder 2"/>
          <p:cNvSpPr>
            <a:spLocks noGrp="1"/>
          </p:cNvSpPr>
          <p:nvPr>
            <p:ph idx="1"/>
          </p:nvPr>
        </p:nvSpPr>
        <p:spPr>
          <a:xfrm>
            <a:off x="0" y="1752600"/>
            <a:ext cx="5867400" cy="4419600"/>
          </a:xfrm>
        </p:spPr>
        <p:txBody>
          <a:bodyPr>
            <a:normAutofit fontScale="40000" lnSpcReduction="20000"/>
          </a:bodyPr>
          <a:lstStyle/>
          <a:p>
            <a:r>
              <a:rPr lang="en-IN" sz="6400" dirty="0" smtClean="0"/>
              <a:t>Priming is the process in which the impeller of a centrifugal pump will get fully sub merged in liquid without any air trap inside. </a:t>
            </a:r>
          </a:p>
          <a:p>
            <a:pPr>
              <a:buNone/>
            </a:pPr>
            <a:r>
              <a:rPr lang="en-IN" sz="6400" dirty="0" smtClean="0"/>
              <a:t>	- This is especially required when there is a first start-up. But it is advisable to start the pump only after primping. </a:t>
            </a:r>
          </a:p>
          <a:p>
            <a:pPr>
              <a:buNone/>
            </a:pPr>
            <a:endParaRPr lang="en-IN" sz="6400" dirty="0" smtClean="0"/>
          </a:p>
          <a:p>
            <a:pPr>
              <a:buNone/>
            </a:pPr>
            <a:r>
              <a:rPr lang="en-IN" sz="6400" dirty="0" smtClean="0"/>
              <a:t>Priming of a pump is very essential step in start up of a centrifugal pump. </a:t>
            </a:r>
            <a:br>
              <a:rPr lang="en-IN" sz="6400" dirty="0" smtClean="0"/>
            </a:br>
            <a:r>
              <a:rPr lang="en-IN" sz="6400" dirty="0" smtClean="0"/>
              <a:t>Fact is that centrifugal pump are not capable of pumping air or vapours</a:t>
            </a:r>
            <a:endParaRPr lang="en-US" sz="6400" dirty="0" smtClean="0"/>
          </a:p>
          <a:p>
            <a:endParaRPr lang="en-IN" dirty="0"/>
          </a:p>
        </p:txBody>
      </p:sp>
      <p:pic>
        <p:nvPicPr>
          <p:cNvPr id="32770" name="Picture 2" descr="http://www.gerard.nl/pompen/faq/figb.gif"/>
          <p:cNvPicPr>
            <a:picLocks noChangeAspect="1" noChangeArrowheads="1"/>
          </p:cNvPicPr>
          <p:nvPr/>
        </p:nvPicPr>
        <p:blipFill>
          <a:blip r:embed="rId2" cstate="print"/>
          <a:srcRect/>
          <a:stretch>
            <a:fillRect/>
          </a:stretch>
        </p:blipFill>
        <p:spPr bwMode="auto">
          <a:xfrm>
            <a:off x="6019800" y="3657600"/>
            <a:ext cx="2876550" cy="2552700"/>
          </a:xfrm>
          <a:prstGeom prst="rect">
            <a:avLst/>
          </a:prstGeom>
          <a:noFill/>
        </p:spPr>
      </p:pic>
      <p:cxnSp>
        <p:nvCxnSpPr>
          <p:cNvPr id="5" name="Straight Arrow Connector 4"/>
          <p:cNvCxnSpPr/>
          <p:nvPr/>
        </p:nvCxnSpPr>
        <p:spPr>
          <a:xfrm>
            <a:off x="5562600" y="2590800"/>
            <a:ext cx="1219200" cy="2209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Discharge Piping</a:t>
            </a:r>
            <a:endParaRPr lang="en-IN" dirty="0"/>
          </a:p>
        </p:txBody>
      </p:sp>
      <p:sp>
        <p:nvSpPr>
          <p:cNvPr id="3" name="Content Placeholder 2"/>
          <p:cNvSpPr>
            <a:spLocks noGrp="1"/>
          </p:cNvSpPr>
          <p:nvPr>
            <p:ph idx="1"/>
          </p:nvPr>
        </p:nvSpPr>
        <p:spPr>
          <a:xfrm>
            <a:off x="228600" y="1752600"/>
            <a:ext cx="6058360" cy="4475584"/>
          </a:xfrm>
        </p:spPr>
        <p:txBody>
          <a:bodyPr>
            <a:normAutofit fontScale="32500" lnSpcReduction="20000"/>
          </a:bodyPr>
          <a:lstStyle/>
          <a:p>
            <a:pPr algn="just"/>
            <a:r>
              <a:rPr lang="en-GB" sz="8600" dirty="0" smtClean="0"/>
              <a:t>Discharge piping </a:t>
            </a:r>
          </a:p>
          <a:p>
            <a:pPr algn="just">
              <a:buFontTx/>
              <a:buNone/>
            </a:pPr>
            <a:r>
              <a:rPr lang="en-GB" sz="7400" dirty="0" smtClean="0"/>
              <a:t>Discharge pipe is used for delivery of liquid. One end connected to the outlet of the pump while the other delivers the water at the required height to the delivery tank. It consists of following components:</a:t>
            </a:r>
          </a:p>
          <a:p>
            <a:pPr algn="just">
              <a:buFontTx/>
              <a:buNone/>
            </a:pPr>
            <a:r>
              <a:rPr lang="en-US" sz="7400" dirty="0" smtClean="0"/>
              <a:t>    		</a:t>
            </a:r>
            <a:r>
              <a:rPr lang="en-US" sz="7400" b="1" dirty="0" err="1" smtClean="0"/>
              <a:t>i</a:t>
            </a:r>
            <a:r>
              <a:rPr lang="en-US" sz="7400" b="1" dirty="0" smtClean="0"/>
              <a:t>. Delivery gauge</a:t>
            </a:r>
          </a:p>
          <a:p>
            <a:pPr algn="just">
              <a:buFontTx/>
              <a:buNone/>
            </a:pPr>
            <a:r>
              <a:rPr lang="en-US" sz="7400" dirty="0" smtClean="0"/>
              <a:t>    		This gauge connected on the delivery side of the 	pump to measure the pressure on the delivery side.</a:t>
            </a:r>
          </a:p>
          <a:p>
            <a:pPr algn="just">
              <a:buFontTx/>
              <a:buNone/>
            </a:pPr>
            <a:r>
              <a:rPr lang="en-US" sz="7400" dirty="0" smtClean="0"/>
              <a:t>    		</a:t>
            </a:r>
            <a:r>
              <a:rPr lang="en-US" sz="7400" b="1" dirty="0" smtClean="0"/>
              <a:t>ii. Delivery Valve</a:t>
            </a:r>
          </a:p>
          <a:p>
            <a:pPr algn="just">
              <a:buFontTx/>
              <a:buNone/>
            </a:pPr>
            <a:r>
              <a:rPr lang="en-US" sz="7400" dirty="0" smtClean="0"/>
              <a:t>   		 It is a gate valve on the delivery side of the pump 	to control  the discharge</a:t>
            </a:r>
          </a:p>
          <a:p>
            <a:endParaRPr lang="en-IN" dirty="0"/>
          </a:p>
        </p:txBody>
      </p:sp>
      <p:pic>
        <p:nvPicPr>
          <p:cNvPr id="1028" name="Picture 4" descr="https://encrypted-tbn1.gstatic.com/images?q=tbn:ANd9GcTLpnMYNro3UZ9mnZJ_Ulxm-wI-ywJexZefr2lf-R_AkNqlzQcHdQ"/>
          <p:cNvPicPr>
            <a:picLocks noChangeAspect="1" noChangeArrowheads="1"/>
          </p:cNvPicPr>
          <p:nvPr/>
        </p:nvPicPr>
        <p:blipFill>
          <a:blip r:embed="rId2" cstate="print"/>
          <a:srcRect/>
          <a:stretch>
            <a:fillRect/>
          </a:stretch>
        </p:blipFill>
        <p:spPr bwMode="auto">
          <a:xfrm>
            <a:off x="6591300" y="2667000"/>
            <a:ext cx="2552700" cy="1790701"/>
          </a:xfrm>
          <a:prstGeom prst="rect">
            <a:avLst/>
          </a:prstGeom>
          <a:noFill/>
        </p:spPr>
      </p:pic>
      <p:cxnSp>
        <p:nvCxnSpPr>
          <p:cNvPr id="6" name="Straight Arrow Connector 5"/>
          <p:cNvCxnSpPr/>
          <p:nvPr/>
        </p:nvCxnSpPr>
        <p:spPr>
          <a:xfrm>
            <a:off x="7162800" y="3886200"/>
            <a:ext cx="0" cy="1905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8229600" y="2209800"/>
            <a:ext cx="381000"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8077200" y="3810000"/>
            <a:ext cx="457200" cy="1295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086600" y="1905000"/>
            <a:ext cx="1600200" cy="369332"/>
          </a:xfrm>
          <a:prstGeom prst="rect">
            <a:avLst/>
          </a:prstGeom>
          <a:noFill/>
        </p:spPr>
        <p:txBody>
          <a:bodyPr wrap="square" rtlCol="0">
            <a:spAutoFit/>
          </a:bodyPr>
          <a:lstStyle/>
          <a:p>
            <a:r>
              <a:rPr lang="en-IN" dirty="0" smtClean="0"/>
              <a:t>Delivery valve</a:t>
            </a:r>
            <a:endParaRPr lang="en-IN" dirty="0"/>
          </a:p>
        </p:txBody>
      </p:sp>
      <p:sp>
        <p:nvSpPr>
          <p:cNvPr id="12" name="TextBox 11"/>
          <p:cNvSpPr txBox="1"/>
          <p:nvPr/>
        </p:nvSpPr>
        <p:spPr>
          <a:xfrm>
            <a:off x="7467600" y="5105400"/>
            <a:ext cx="1676400" cy="369332"/>
          </a:xfrm>
          <a:prstGeom prst="rect">
            <a:avLst/>
          </a:prstGeom>
          <a:noFill/>
        </p:spPr>
        <p:txBody>
          <a:bodyPr wrap="square" rtlCol="0">
            <a:spAutoFit/>
          </a:bodyPr>
          <a:lstStyle/>
          <a:p>
            <a:r>
              <a:rPr lang="en-IN" dirty="0" smtClean="0"/>
              <a:t>Delivery  gauge</a:t>
            </a:r>
            <a:endParaRPr lang="en-IN" dirty="0"/>
          </a:p>
        </p:txBody>
      </p:sp>
      <p:sp>
        <p:nvSpPr>
          <p:cNvPr id="14" name="TextBox 13"/>
          <p:cNvSpPr txBox="1"/>
          <p:nvPr/>
        </p:nvSpPr>
        <p:spPr>
          <a:xfrm>
            <a:off x="6629400" y="5715000"/>
            <a:ext cx="1905000" cy="646331"/>
          </a:xfrm>
          <a:prstGeom prst="rect">
            <a:avLst/>
          </a:prstGeom>
          <a:noFill/>
        </p:spPr>
        <p:txBody>
          <a:bodyPr wrap="square" rtlCol="0">
            <a:spAutoFit/>
          </a:bodyPr>
          <a:lstStyle/>
          <a:p>
            <a:r>
              <a:rPr lang="en-IN" dirty="0" smtClean="0"/>
              <a:t>Discharge or delivery pipe</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IN" dirty="0" smtClean="0"/>
              <a:t>Precautions</a:t>
            </a:r>
            <a:endParaRPr lang="en-IN" dirty="0"/>
          </a:p>
        </p:txBody>
      </p:sp>
      <p:sp>
        <p:nvSpPr>
          <p:cNvPr id="5" name="Title 1"/>
          <p:cNvSpPr>
            <a:spLocks noGrp="1"/>
          </p:cNvSpPr>
          <p:nvPr>
            <p:ph idx="1"/>
          </p:nvPr>
        </p:nvSpPr>
        <p:spPr>
          <a:xfrm>
            <a:off x="0" y="2362200"/>
            <a:ext cx="8915400" cy="3733800"/>
          </a:xfrm>
        </p:spPr>
        <p:txBody>
          <a:bodyPr>
            <a:normAutofit/>
          </a:bodyPr>
          <a:lstStyle/>
          <a:p>
            <a:r>
              <a:rPr lang="en-IN" sz="2400" dirty="0" smtClean="0"/>
              <a:t>During pump start-up, check the lubrication of the motor bearings and prime the pump.</a:t>
            </a:r>
          </a:p>
          <a:p>
            <a:r>
              <a:rPr lang="en-IN" sz="2400" dirty="0" smtClean="0"/>
              <a:t>After priming, the pump must be started with the discharge valve fully closed. </a:t>
            </a:r>
          </a:p>
          <a:p>
            <a:r>
              <a:rPr lang="en-IN" sz="2400" dirty="0" smtClean="0"/>
              <a:t>The  discharge valve must then be opened slowly to allow any air in the system to escape. The</a:t>
            </a:r>
          </a:p>
          <a:p>
            <a:r>
              <a:rPr lang="en-IN" sz="2400" dirty="0" smtClean="0"/>
              <a:t>Pump discharge valve must be opened and closed slowly to prevent water hammer in the system. </a:t>
            </a:r>
            <a:endParaRPr lang="en-IN" sz="2400" dirty="0"/>
          </a:p>
        </p:txBody>
      </p:sp>
      <p:sp>
        <p:nvSpPr>
          <p:cNvPr id="6" name="TextBox 5"/>
          <p:cNvSpPr txBox="1"/>
          <p:nvPr/>
        </p:nvSpPr>
        <p:spPr>
          <a:xfrm>
            <a:off x="685800" y="1676400"/>
            <a:ext cx="7162800" cy="523220"/>
          </a:xfrm>
          <a:prstGeom prst="rect">
            <a:avLst/>
          </a:prstGeom>
          <a:noFill/>
        </p:spPr>
        <p:txBody>
          <a:bodyPr wrap="square" rtlCol="0">
            <a:spAutoFit/>
          </a:bodyPr>
          <a:lstStyle/>
          <a:p>
            <a:r>
              <a:rPr lang="en-IN" sz="2800" dirty="0" smtClean="0"/>
              <a:t>Centrifugal Pump Starting and Stopping  : </a:t>
            </a:r>
            <a:endParaRPr lang="en-IN" sz="2800" dirty="0"/>
          </a:p>
        </p:txBody>
      </p:sp>
    </p:spTree>
  </p:cSld>
  <p:clrMapOvr>
    <a:masterClrMapping/>
  </p:clrMapOvr>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LWD</Template>
  <TotalTime>1924</TotalTime>
  <Words>601</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LWD</vt:lpstr>
      <vt:lpstr>Pump Installation</vt:lpstr>
      <vt:lpstr>Pump Installation </vt:lpstr>
      <vt:lpstr>Foundation or Unit Location</vt:lpstr>
      <vt:lpstr>Slide 4</vt:lpstr>
      <vt:lpstr>Suction Piping</vt:lpstr>
      <vt:lpstr>Suction Piping</vt:lpstr>
      <vt:lpstr>Priming</vt:lpstr>
      <vt:lpstr>Discharge Piping</vt:lpstr>
      <vt:lpstr>Precautions</vt:lpstr>
      <vt:lpstr>Slide 10</vt:lpstr>
      <vt:lpstr>Centrifugal Pump Maintenance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dc:title>
  <dc:creator>Administrator</dc:creator>
  <cp:lastModifiedBy>Mandar</cp:lastModifiedBy>
  <cp:revision>201</cp:revision>
  <dcterms:created xsi:type="dcterms:W3CDTF">2013-08-07T06:15:35Z</dcterms:created>
  <dcterms:modified xsi:type="dcterms:W3CDTF">2014-11-03T11:01:02Z</dcterms:modified>
</cp:coreProperties>
</file>