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300" r:id="rId2"/>
    <p:sldId id="288" r:id="rId3"/>
    <p:sldId id="289" r:id="rId4"/>
    <p:sldId id="291" r:id="rId5"/>
    <p:sldId id="292" r:id="rId6"/>
    <p:sldId id="293" r:id="rId7"/>
    <p:sldId id="307" r:id="rId8"/>
    <p:sldId id="286" r:id="rId9"/>
    <p:sldId id="281" r:id="rId10"/>
    <p:sldId id="309" r:id="rId11"/>
    <p:sldId id="308" r:id="rId12"/>
    <p:sldId id="301" r:id="rId13"/>
    <p:sldId id="310" r:id="rId14"/>
    <p:sldId id="311" r:id="rId15"/>
    <p:sldId id="312" r:id="rId16"/>
    <p:sldId id="316" r:id="rId17"/>
    <p:sldId id="30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1845" autoAdjust="0"/>
  </p:normalViewPr>
  <p:slideViewPr>
    <p:cSldViewPr>
      <p:cViewPr varScale="1">
        <p:scale>
          <a:sx n="45" d="100"/>
          <a:sy n="45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21F62-B0EF-44E9-9BFD-C6A52CD819B0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B5FAB-6901-4D1C-B0DB-98CD60D2E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79C4D42-8D45-4674-ABFD-07B03B1D7F79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rlinlazer.com/shop_images/NA700_Kit2036.jpg" TargetMode="External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a Dumpy Level</a:t>
            </a:r>
            <a:br>
              <a:rPr lang="en-US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732472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114800" y="2057400"/>
            <a:ext cx="18288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0200" y="4419600"/>
            <a:ext cx="121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2514600"/>
            <a:ext cx="2286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2667000"/>
            <a:ext cx="17526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3352800"/>
            <a:ext cx="1066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48000" y="2057400"/>
            <a:ext cx="4114800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Find the difference in height between the benchmark and the top of the slope</a:t>
            </a:r>
            <a:endParaRPr lang="en-US" b="1" dirty="0"/>
          </a:p>
        </p:txBody>
      </p:sp>
      <p:grpSp>
        <p:nvGrpSpPr>
          <p:cNvPr id="16" name="Group 30"/>
          <p:cNvGrpSpPr/>
          <p:nvPr/>
        </p:nvGrpSpPr>
        <p:grpSpPr>
          <a:xfrm>
            <a:off x="6781800" y="3733800"/>
            <a:ext cx="1467133" cy="1817132"/>
            <a:chOff x="3144945" y="3221185"/>
            <a:chExt cx="1467133" cy="1817132"/>
          </a:xfrm>
        </p:grpSpPr>
        <p:cxnSp>
          <p:nvCxnSpPr>
            <p:cNvPr id="18" name="Straight Arrow Connector 17"/>
            <p:cNvCxnSpPr/>
            <p:nvPr/>
          </p:nvCxnSpPr>
          <p:spPr>
            <a:xfrm rot="5400000" flipH="1" flipV="1">
              <a:off x="3678346" y="3754584"/>
              <a:ext cx="1295400" cy="228602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144945" y="4668985"/>
              <a:ext cx="1467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Top of Slope</a:t>
              </a:r>
              <a:endParaRPr lang="en-US" dirty="0"/>
            </a:p>
          </p:txBody>
        </p:sp>
      </p:grpSp>
      <p:cxnSp>
        <p:nvCxnSpPr>
          <p:cNvPr id="13" name="Straight Connector 12"/>
          <p:cNvCxnSpPr/>
          <p:nvPr/>
        </p:nvCxnSpPr>
        <p:spPr>
          <a:xfrm flipV="1">
            <a:off x="2057400" y="4724400"/>
            <a:ext cx="6934200" cy="7620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8153400" y="3733800"/>
            <a:ext cx="304800" cy="990600"/>
            <a:chOff x="8153400" y="3733800"/>
            <a:chExt cx="304800" cy="990600"/>
          </a:xfrm>
        </p:grpSpPr>
        <p:cxnSp>
          <p:nvCxnSpPr>
            <p:cNvPr id="21" name="Straight Arrow Connector 20"/>
            <p:cNvCxnSpPr/>
            <p:nvPr/>
          </p:nvCxnSpPr>
          <p:spPr>
            <a:xfrm rot="5400000">
              <a:off x="7658894" y="4228306"/>
              <a:ext cx="990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8153400" y="4114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?</a:t>
              </a:r>
              <a:endParaRPr lang="en-US" dirty="0"/>
            </a:p>
          </p:txBody>
        </p:sp>
      </p:grpSp>
      <p:sp>
        <p:nvSpPr>
          <p:cNvPr id="17" name="Oval 16"/>
          <p:cNvSpPr/>
          <p:nvPr/>
        </p:nvSpPr>
        <p:spPr>
          <a:xfrm>
            <a:off x="1981200" y="4724400"/>
            <a:ext cx="228600" cy="1524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334000" y="4267200"/>
            <a:ext cx="228600" cy="1524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8001000" y="3657600"/>
            <a:ext cx="228600" cy="1524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133600" y="5791200"/>
            <a:ext cx="5964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Divide hill into 3 spots to make easier</a:t>
            </a:r>
          </a:p>
          <a:p>
            <a:r>
              <a:rPr lang="en-US" dirty="0" smtClean="0"/>
              <a:t>Otherwise too far to see or leveling staff not long enough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22" grpId="0" animBg="1"/>
      <p:bldP spid="25" grpId="0" animBg="1"/>
      <p:bldP spid="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498" y="-117081"/>
            <a:ext cx="7498080" cy="1143000"/>
          </a:xfrm>
        </p:spPr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886527"/>
          <a:ext cx="6629401" cy="2743200"/>
        </p:xfrm>
        <a:graphic>
          <a:graphicData uri="http://schemas.openxmlformats.org/drawingml/2006/table">
            <a:tbl>
              <a:tblPr/>
              <a:tblGrid>
                <a:gridCol w="1183667"/>
                <a:gridCol w="777141"/>
                <a:gridCol w="1147943"/>
                <a:gridCol w="1387449"/>
                <a:gridCol w="832469"/>
                <a:gridCol w="1300732"/>
              </a:tblGrid>
              <a:tr h="1600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Level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instrument (Ground Level +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Foresight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new point (Height of instrument-foresight)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Benchmark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A=875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228600" y="3962400"/>
            <a:ext cx="8382000" cy="2777993"/>
            <a:chOff x="228600" y="3962400"/>
            <a:chExt cx="8382000" cy="2777993"/>
          </a:xfrm>
        </p:grpSpPr>
        <p:sp>
          <p:nvSpPr>
            <p:cNvPr id="9" name="Freeform 8"/>
            <p:cNvSpPr/>
            <p:nvPr/>
          </p:nvSpPr>
          <p:spPr>
            <a:xfrm flipH="1">
              <a:off x="1600200" y="4343400"/>
              <a:ext cx="6506736" cy="2241396"/>
            </a:xfrm>
            <a:custGeom>
              <a:avLst/>
              <a:gdLst>
                <a:gd name="connsiteX0" fmla="*/ 0 w 6969512"/>
                <a:gd name="connsiteY0" fmla="*/ 2241396 h 2241396"/>
                <a:gd name="connsiteX1" fmla="*/ 836342 w 6969512"/>
                <a:gd name="connsiteY1" fmla="*/ 1706137 h 2241396"/>
                <a:gd name="connsiteX2" fmla="*/ 2051825 w 6969512"/>
                <a:gd name="connsiteY2" fmla="*/ 1393903 h 2241396"/>
                <a:gd name="connsiteX3" fmla="*/ 2553629 w 6969512"/>
                <a:gd name="connsiteY3" fmla="*/ 1126274 h 2241396"/>
                <a:gd name="connsiteX4" fmla="*/ 3222703 w 6969512"/>
                <a:gd name="connsiteY4" fmla="*/ 1037064 h 2241396"/>
                <a:gd name="connsiteX5" fmla="*/ 3902927 w 6969512"/>
                <a:gd name="connsiteY5" fmla="*/ 713678 h 2241396"/>
                <a:gd name="connsiteX6" fmla="*/ 4683512 w 6969512"/>
                <a:gd name="connsiteY6" fmla="*/ 512957 h 2241396"/>
                <a:gd name="connsiteX7" fmla="*/ 5497551 w 6969512"/>
                <a:gd name="connsiteY7" fmla="*/ 234176 h 2241396"/>
                <a:gd name="connsiteX8" fmla="*/ 6188927 w 6969512"/>
                <a:gd name="connsiteY8" fmla="*/ 133815 h 2241396"/>
                <a:gd name="connsiteX9" fmla="*/ 6623825 w 6969512"/>
                <a:gd name="connsiteY9" fmla="*/ 33454 h 2241396"/>
                <a:gd name="connsiteX10" fmla="*/ 6969512 w 6969512"/>
                <a:gd name="connsiteY10" fmla="*/ 0 h 2241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69512" h="2241396">
                  <a:moveTo>
                    <a:pt x="0" y="2241396"/>
                  </a:moveTo>
                  <a:cubicBezTo>
                    <a:pt x="247185" y="2044391"/>
                    <a:pt x="494371" y="1847386"/>
                    <a:pt x="836342" y="1706137"/>
                  </a:cubicBezTo>
                  <a:cubicBezTo>
                    <a:pt x="1178313" y="1564888"/>
                    <a:pt x="1765611" y="1490547"/>
                    <a:pt x="2051825" y="1393903"/>
                  </a:cubicBezTo>
                  <a:cubicBezTo>
                    <a:pt x="2338039" y="1297259"/>
                    <a:pt x="2358483" y="1185747"/>
                    <a:pt x="2553629" y="1126274"/>
                  </a:cubicBezTo>
                  <a:cubicBezTo>
                    <a:pt x="2748775" y="1066801"/>
                    <a:pt x="2997820" y="1105830"/>
                    <a:pt x="3222703" y="1037064"/>
                  </a:cubicBezTo>
                  <a:cubicBezTo>
                    <a:pt x="3447586" y="968298"/>
                    <a:pt x="3659459" y="801029"/>
                    <a:pt x="3902927" y="713678"/>
                  </a:cubicBezTo>
                  <a:cubicBezTo>
                    <a:pt x="4146395" y="626327"/>
                    <a:pt x="4417742" y="592874"/>
                    <a:pt x="4683512" y="512957"/>
                  </a:cubicBezTo>
                  <a:cubicBezTo>
                    <a:pt x="4949282" y="433040"/>
                    <a:pt x="5246648" y="297366"/>
                    <a:pt x="5497551" y="234176"/>
                  </a:cubicBezTo>
                  <a:cubicBezTo>
                    <a:pt x="5748454" y="170986"/>
                    <a:pt x="6001215" y="167269"/>
                    <a:pt x="6188927" y="133815"/>
                  </a:cubicBezTo>
                  <a:cubicBezTo>
                    <a:pt x="6376639" y="100361"/>
                    <a:pt x="6493727" y="55757"/>
                    <a:pt x="6623825" y="33454"/>
                  </a:cubicBezTo>
                  <a:cubicBezTo>
                    <a:pt x="6753923" y="11151"/>
                    <a:pt x="6861717" y="5575"/>
                    <a:pt x="6969512" y="0"/>
                  </a:cubicBezTo>
                </a:path>
              </a:pathLst>
            </a:custGeom>
            <a:noFill/>
            <a:ln w="1270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65248" y="4190999"/>
              <a:ext cx="87351" cy="1598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077200" y="6400800"/>
              <a:ext cx="87351" cy="1598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05200" y="4572000"/>
              <a:ext cx="87351" cy="1598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72200" y="5486400"/>
              <a:ext cx="87351" cy="1598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76600" y="484149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19800" y="5789343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88763" y="6371061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rot="5400000">
              <a:off x="7125494" y="5447506"/>
              <a:ext cx="22098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1676400" y="4267200"/>
              <a:ext cx="6934200" cy="76200"/>
            </a:xfrm>
            <a:prstGeom prst="line">
              <a:avLst/>
            </a:prstGeom>
            <a:ln w="5715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90800" y="3962400"/>
              <a:ext cx="330025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0" name="Straight Connector 19"/>
            <p:cNvCxnSpPr/>
            <p:nvPr/>
          </p:nvCxnSpPr>
          <p:spPr>
            <a:xfrm>
              <a:off x="1752600" y="4038600"/>
              <a:ext cx="9144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819400" y="4038600"/>
              <a:ext cx="9144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24400" y="4572000"/>
              <a:ext cx="330025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3" name="Straight Connector 22"/>
            <p:cNvCxnSpPr/>
            <p:nvPr/>
          </p:nvCxnSpPr>
          <p:spPr>
            <a:xfrm flipV="1">
              <a:off x="3733800" y="4615934"/>
              <a:ext cx="1066800" cy="322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5006898" y="4614747"/>
              <a:ext cx="1066800" cy="322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62800" y="5410200"/>
              <a:ext cx="330025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6" name="Straight Connector 25"/>
            <p:cNvCxnSpPr/>
            <p:nvPr/>
          </p:nvCxnSpPr>
          <p:spPr>
            <a:xfrm>
              <a:off x="6400800" y="5486400"/>
              <a:ext cx="9144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7391400" y="5486400"/>
              <a:ext cx="838200" cy="322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28600" y="43434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A= </a:t>
              </a:r>
              <a:r>
                <a:rPr lang="en-US" sz="1400" dirty="0" smtClean="0"/>
                <a:t>875mAOD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 flipH="1">
            <a:off x="1524000" y="2667000"/>
            <a:ext cx="6506736" cy="2241396"/>
          </a:xfrm>
          <a:custGeom>
            <a:avLst/>
            <a:gdLst>
              <a:gd name="connsiteX0" fmla="*/ 0 w 6969512"/>
              <a:gd name="connsiteY0" fmla="*/ 2241396 h 2241396"/>
              <a:gd name="connsiteX1" fmla="*/ 836342 w 6969512"/>
              <a:gd name="connsiteY1" fmla="*/ 1706137 h 2241396"/>
              <a:gd name="connsiteX2" fmla="*/ 2051825 w 6969512"/>
              <a:gd name="connsiteY2" fmla="*/ 1393903 h 2241396"/>
              <a:gd name="connsiteX3" fmla="*/ 2553629 w 6969512"/>
              <a:gd name="connsiteY3" fmla="*/ 1126274 h 2241396"/>
              <a:gd name="connsiteX4" fmla="*/ 3222703 w 6969512"/>
              <a:gd name="connsiteY4" fmla="*/ 1037064 h 2241396"/>
              <a:gd name="connsiteX5" fmla="*/ 3902927 w 6969512"/>
              <a:gd name="connsiteY5" fmla="*/ 713678 h 2241396"/>
              <a:gd name="connsiteX6" fmla="*/ 4683512 w 6969512"/>
              <a:gd name="connsiteY6" fmla="*/ 512957 h 2241396"/>
              <a:gd name="connsiteX7" fmla="*/ 5497551 w 6969512"/>
              <a:gd name="connsiteY7" fmla="*/ 234176 h 2241396"/>
              <a:gd name="connsiteX8" fmla="*/ 6188927 w 6969512"/>
              <a:gd name="connsiteY8" fmla="*/ 133815 h 2241396"/>
              <a:gd name="connsiteX9" fmla="*/ 6623825 w 6969512"/>
              <a:gd name="connsiteY9" fmla="*/ 33454 h 2241396"/>
              <a:gd name="connsiteX10" fmla="*/ 6969512 w 6969512"/>
              <a:gd name="connsiteY10" fmla="*/ 0 h 224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69512" h="2241396">
                <a:moveTo>
                  <a:pt x="0" y="2241396"/>
                </a:moveTo>
                <a:cubicBezTo>
                  <a:pt x="247185" y="2044391"/>
                  <a:pt x="494371" y="1847386"/>
                  <a:pt x="836342" y="1706137"/>
                </a:cubicBezTo>
                <a:cubicBezTo>
                  <a:pt x="1178313" y="1564888"/>
                  <a:pt x="1765611" y="1490547"/>
                  <a:pt x="2051825" y="1393903"/>
                </a:cubicBezTo>
                <a:cubicBezTo>
                  <a:pt x="2338039" y="1297259"/>
                  <a:pt x="2358483" y="1185747"/>
                  <a:pt x="2553629" y="1126274"/>
                </a:cubicBezTo>
                <a:cubicBezTo>
                  <a:pt x="2748775" y="1066801"/>
                  <a:pt x="2997820" y="1105830"/>
                  <a:pt x="3222703" y="1037064"/>
                </a:cubicBezTo>
                <a:cubicBezTo>
                  <a:pt x="3447586" y="968298"/>
                  <a:pt x="3659459" y="801029"/>
                  <a:pt x="3902927" y="713678"/>
                </a:cubicBezTo>
                <a:cubicBezTo>
                  <a:pt x="4146395" y="626327"/>
                  <a:pt x="4417742" y="592874"/>
                  <a:pt x="4683512" y="512957"/>
                </a:cubicBezTo>
                <a:cubicBezTo>
                  <a:pt x="4949282" y="433040"/>
                  <a:pt x="5246648" y="297366"/>
                  <a:pt x="5497551" y="234176"/>
                </a:cubicBezTo>
                <a:cubicBezTo>
                  <a:pt x="5748454" y="170986"/>
                  <a:pt x="6001215" y="167269"/>
                  <a:pt x="6188927" y="133815"/>
                </a:cubicBezTo>
                <a:cubicBezTo>
                  <a:pt x="6376639" y="100361"/>
                  <a:pt x="6493727" y="55757"/>
                  <a:pt x="6623825" y="33454"/>
                </a:cubicBezTo>
                <a:cubicBezTo>
                  <a:pt x="6753923" y="11151"/>
                  <a:pt x="6861717" y="5575"/>
                  <a:pt x="6969512" y="0"/>
                </a:cubicBezTo>
              </a:path>
            </a:pathLst>
          </a:custGeom>
          <a:noFill/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89048" y="2514599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001000" y="47244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429000" y="28956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096000" y="38100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2400" y="2514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A= </a:t>
            </a:r>
            <a:r>
              <a:rPr lang="en-US" sz="1400" dirty="0" smtClean="0"/>
              <a:t>875mAOD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200400" y="316509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943600" y="4112943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612563" y="4843347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7049294" y="3771106"/>
            <a:ext cx="2209800" cy="1588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600200" y="2590800"/>
            <a:ext cx="6934200" cy="7620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46"/>
          <p:cNvGrpSpPr/>
          <p:nvPr/>
        </p:nvGrpSpPr>
        <p:grpSpPr>
          <a:xfrm>
            <a:off x="3124200" y="2362200"/>
            <a:ext cx="533400" cy="762794"/>
            <a:chOff x="3200400" y="3733800"/>
            <a:chExt cx="533400" cy="762794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>
              <a:off x="3275806" y="4114800"/>
              <a:ext cx="762794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200400" y="38862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9m</a:t>
              </a:r>
              <a:endParaRPr lang="en-US" dirty="0"/>
            </a:p>
          </p:txBody>
        </p:sp>
      </p:grp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286000"/>
            <a:ext cx="330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45"/>
          <p:cNvGrpSpPr/>
          <p:nvPr/>
        </p:nvGrpSpPr>
        <p:grpSpPr>
          <a:xfrm>
            <a:off x="1599406" y="2286000"/>
            <a:ext cx="610394" cy="381794"/>
            <a:chOff x="1675606" y="3657600"/>
            <a:chExt cx="610394" cy="381794"/>
          </a:xfrm>
        </p:grpSpPr>
        <p:cxnSp>
          <p:nvCxnSpPr>
            <p:cNvPr id="26" name="Straight Arrow Connector 25"/>
            <p:cNvCxnSpPr/>
            <p:nvPr/>
          </p:nvCxnSpPr>
          <p:spPr>
            <a:xfrm rot="5400000">
              <a:off x="1485900" y="3848100"/>
              <a:ext cx="381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1752600" y="3657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4m</a:t>
              </a:r>
              <a:endParaRPr lang="en-US" dirty="0"/>
            </a:p>
          </p:txBody>
        </p:sp>
      </p:grpSp>
      <p:cxnSp>
        <p:nvCxnSpPr>
          <p:cNvPr id="30" name="Straight Connector 29"/>
          <p:cNvCxnSpPr/>
          <p:nvPr/>
        </p:nvCxnSpPr>
        <p:spPr>
          <a:xfrm>
            <a:off x="1676400" y="2362200"/>
            <a:ext cx="914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743200" y="2362200"/>
            <a:ext cx="914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752600" y="1981200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Level of dumpy=879mAOD</a:t>
            </a:r>
            <a:endParaRPr lang="en-US" sz="1400" dirty="0">
              <a:solidFill>
                <a:srgbClr val="0070C0"/>
              </a:solidFill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895600"/>
            <a:ext cx="330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6" name="Straight Connector 35"/>
          <p:cNvCxnSpPr/>
          <p:nvPr/>
        </p:nvCxnSpPr>
        <p:spPr>
          <a:xfrm flipV="1">
            <a:off x="3657600" y="2939534"/>
            <a:ext cx="1066800" cy="322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48"/>
          <p:cNvGrpSpPr/>
          <p:nvPr/>
        </p:nvGrpSpPr>
        <p:grpSpPr>
          <a:xfrm>
            <a:off x="3657600" y="2971800"/>
            <a:ext cx="543488" cy="369332"/>
            <a:chOff x="3733006" y="4244898"/>
            <a:chExt cx="543488" cy="369332"/>
          </a:xfrm>
        </p:grpSpPr>
        <p:cxnSp>
          <p:nvCxnSpPr>
            <p:cNvPr id="39" name="Straight Arrow Connector 38"/>
            <p:cNvCxnSpPr/>
            <p:nvPr/>
          </p:nvCxnSpPr>
          <p:spPr>
            <a:xfrm rot="5400000">
              <a:off x="3619103" y="4381897"/>
              <a:ext cx="22939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3743094" y="424489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1m</a:t>
              </a:r>
              <a:endParaRPr lang="en-US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86200" y="2590800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Level of dumpy=871mAOD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438400" y="3505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B= </a:t>
            </a:r>
            <a:r>
              <a:rPr lang="en-US" sz="1400" dirty="0" smtClean="0"/>
              <a:t>870mAOD</a:t>
            </a:r>
            <a:endParaRPr lang="en-US" sz="1400" dirty="0"/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4930698" y="2938347"/>
            <a:ext cx="1066800" cy="322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52"/>
          <p:cNvGrpSpPr/>
          <p:nvPr/>
        </p:nvGrpSpPr>
        <p:grpSpPr>
          <a:xfrm>
            <a:off x="6171406" y="2896394"/>
            <a:ext cx="762794" cy="1143000"/>
            <a:chOff x="6247606" y="4267994"/>
            <a:chExt cx="762794" cy="1143000"/>
          </a:xfrm>
        </p:grpSpPr>
        <p:cxnSp>
          <p:nvCxnSpPr>
            <p:cNvPr id="43" name="Straight Arrow Connector 42"/>
            <p:cNvCxnSpPr/>
            <p:nvPr/>
          </p:nvCxnSpPr>
          <p:spPr>
            <a:xfrm rot="5400000">
              <a:off x="5676900" y="4838700"/>
              <a:ext cx="1143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6324600" y="4648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11m</a:t>
              </a:r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4724400" y="4419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C= </a:t>
            </a:r>
            <a:r>
              <a:rPr lang="en-US" sz="1400" dirty="0" smtClean="0"/>
              <a:t>860mAOD</a:t>
            </a:r>
            <a:endParaRPr lang="en-US" sz="1400" dirty="0"/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733800"/>
            <a:ext cx="330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6" name="Straight Connector 55"/>
          <p:cNvCxnSpPr/>
          <p:nvPr/>
        </p:nvCxnSpPr>
        <p:spPr>
          <a:xfrm>
            <a:off x="6324600" y="3810000"/>
            <a:ext cx="914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58"/>
          <p:cNvGrpSpPr/>
          <p:nvPr/>
        </p:nvGrpSpPr>
        <p:grpSpPr>
          <a:xfrm>
            <a:off x="6248400" y="3810000"/>
            <a:ext cx="543488" cy="369332"/>
            <a:chOff x="3733006" y="4244898"/>
            <a:chExt cx="543488" cy="369332"/>
          </a:xfrm>
        </p:grpSpPr>
        <p:cxnSp>
          <p:nvCxnSpPr>
            <p:cNvPr id="60" name="Straight Arrow Connector 59"/>
            <p:cNvCxnSpPr/>
            <p:nvPr/>
          </p:nvCxnSpPr>
          <p:spPr>
            <a:xfrm rot="5400000">
              <a:off x="3619103" y="4381897"/>
              <a:ext cx="22939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3743094" y="424489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2m</a:t>
              </a:r>
              <a:endParaRPr lang="en-US" dirty="0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6477000" y="3505200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Level of dumpy=862mAOD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flipV="1">
            <a:off x="7315200" y="3810000"/>
            <a:ext cx="838200" cy="322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64"/>
          <p:cNvGrpSpPr/>
          <p:nvPr/>
        </p:nvGrpSpPr>
        <p:grpSpPr>
          <a:xfrm>
            <a:off x="8381206" y="3810000"/>
            <a:ext cx="762794" cy="1143000"/>
            <a:chOff x="6247606" y="4267994"/>
            <a:chExt cx="762794" cy="1143000"/>
          </a:xfrm>
        </p:grpSpPr>
        <p:cxnSp>
          <p:nvCxnSpPr>
            <p:cNvPr id="66" name="Straight Arrow Connector 65"/>
            <p:cNvCxnSpPr/>
            <p:nvPr/>
          </p:nvCxnSpPr>
          <p:spPr>
            <a:xfrm rot="5400000">
              <a:off x="5676900" y="4838700"/>
              <a:ext cx="1143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6324600" y="4648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12m</a:t>
              </a:r>
              <a:endParaRPr lang="en-US" dirty="0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6705600" y="5105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D= </a:t>
            </a:r>
            <a:r>
              <a:rPr lang="en-US" sz="1400" dirty="0" smtClean="0"/>
              <a:t>850mAOD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2" grpId="0"/>
      <p:bldP spid="50" grpId="0"/>
      <p:bldP spid="54" grpId="0"/>
      <p:bldP spid="62" grpId="0"/>
      <p:bldP spid="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498" y="-117081"/>
            <a:ext cx="7498080" cy="1143000"/>
          </a:xfrm>
        </p:spPr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886527"/>
          <a:ext cx="6629401" cy="2743200"/>
        </p:xfrm>
        <a:graphic>
          <a:graphicData uri="http://schemas.openxmlformats.org/drawingml/2006/table">
            <a:tbl>
              <a:tblPr/>
              <a:tblGrid>
                <a:gridCol w="1183667"/>
                <a:gridCol w="777141"/>
                <a:gridCol w="1147943"/>
                <a:gridCol w="1387449"/>
                <a:gridCol w="832469"/>
                <a:gridCol w="1300732"/>
              </a:tblGrid>
              <a:tr h="1600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Level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instrument (Ground Level +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Foresight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Height of new point (Height of instrument-foresight)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Benchmark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A=875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 879-9=870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 870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 871-11=860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 860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D= 862-12= 850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86200" y="2590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05400" y="2590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172200" y="2590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34200" y="2590800"/>
            <a:ext cx="1066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19400" y="2971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33800" y="2971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105400" y="28956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96000" y="2971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934200" y="2971800"/>
            <a:ext cx="1143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19400" y="3352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733800" y="3352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953000" y="3352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172200" y="3352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934200" y="3352800"/>
            <a:ext cx="1143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498" y="-117081"/>
            <a:ext cx="7498080" cy="1143000"/>
          </a:xfrm>
        </p:spPr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886527"/>
          <a:ext cx="6629401" cy="2743200"/>
        </p:xfrm>
        <a:graphic>
          <a:graphicData uri="http://schemas.openxmlformats.org/drawingml/2006/table">
            <a:tbl>
              <a:tblPr/>
              <a:tblGrid>
                <a:gridCol w="1183667"/>
                <a:gridCol w="777141"/>
                <a:gridCol w="1147943"/>
                <a:gridCol w="1387449"/>
                <a:gridCol w="832469"/>
                <a:gridCol w="1300732"/>
              </a:tblGrid>
              <a:tr h="1600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Level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instrument (Ground Level +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Foresight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new point (Height of instrument-foresight)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Benchmark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A=875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 879-9=870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 870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 871-11=860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 860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D= 862-12= 850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48159" y="3836025"/>
          <a:ext cx="6629401" cy="2743200"/>
        </p:xfrm>
        <a:graphic>
          <a:graphicData uri="http://schemas.openxmlformats.org/drawingml/2006/table">
            <a:tbl>
              <a:tblPr/>
              <a:tblGrid>
                <a:gridCol w="1183667"/>
                <a:gridCol w="777141"/>
                <a:gridCol w="1147943"/>
                <a:gridCol w="1387449"/>
                <a:gridCol w="832469"/>
                <a:gridCol w="1300732"/>
              </a:tblGrid>
              <a:tr h="1600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Level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instrument (Ground Level +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Foresight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new point (Height of instrument-foresight)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D=850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3581400"/>
            <a:ext cx="5134739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Once you have gone down the hill, </a:t>
            </a:r>
          </a:p>
          <a:p>
            <a:r>
              <a:rPr lang="en-US" b="1" dirty="0" smtClean="0"/>
              <a:t>check you answer by coming back up the hill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 flipH="1">
            <a:off x="1524000" y="2667000"/>
            <a:ext cx="6506736" cy="2241396"/>
          </a:xfrm>
          <a:custGeom>
            <a:avLst/>
            <a:gdLst>
              <a:gd name="connsiteX0" fmla="*/ 0 w 6969512"/>
              <a:gd name="connsiteY0" fmla="*/ 2241396 h 2241396"/>
              <a:gd name="connsiteX1" fmla="*/ 836342 w 6969512"/>
              <a:gd name="connsiteY1" fmla="*/ 1706137 h 2241396"/>
              <a:gd name="connsiteX2" fmla="*/ 2051825 w 6969512"/>
              <a:gd name="connsiteY2" fmla="*/ 1393903 h 2241396"/>
              <a:gd name="connsiteX3" fmla="*/ 2553629 w 6969512"/>
              <a:gd name="connsiteY3" fmla="*/ 1126274 h 2241396"/>
              <a:gd name="connsiteX4" fmla="*/ 3222703 w 6969512"/>
              <a:gd name="connsiteY4" fmla="*/ 1037064 h 2241396"/>
              <a:gd name="connsiteX5" fmla="*/ 3902927 w 6969512"/>
              <a:gd name="connsiteY5" fmla="*/ 713678 h 2241396"/>
              <a:gd name="connsiteX6" fmla="*/ 4683512 w 6969512"/>
              <a:gd name="connsiteY6" fmla="*/ 512957 h 2241396"/>
              <a:gd name="connsiteX7" fmla="*/ 5497551 w 6969512"/>
              <a:gd name="connsiteY7" fmla="*/ 234176 h 2241396"/>
              <a:gd name="connsiteX8" fmla="*/ 6188927 w 6969512"/>
              <a:gd name="connsiteY8" fmla="*/ 133815 h 2241396"/>
              <a:gd name="connsiteX9" fmla="*/ 6623825 w 6969512"/>
              <a:gd name="connsiteY9" fmla="*/ 33454 h 2241396"/>
              <a:gd name="connsiteX10" fmla="*/ 6969512 w 6969512"/>
              <a:gd name="connsiteY10" fmla="*/ 0 h 224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69512" h="2241396">
                <a:moveTo>
                  <a:pt x="0" y="2241396"/>
                </a:moveTo>
                <a:cubicBezTo>
                  <a:pt x="247185" y="2044391"/>
                  <a:pt x="494371" y="1847386"/>
                  <a:pt x="836342" y="1706137"/>
                </a:cubicBezTo>
                <a:cubicBezTo>
                  <a:pt x="1178313" y="1564888"/>
                  <a:pt x="1765611" y="1490547"/>
                  <a:pt x="2051825" y="1393903"/>
                </a:cubicBezTo>
                <a:cubicBezTo>
                  <a:pt x="2338039" y="1297259"/>
                  <a:pt x="2358483" y="1185747"/>
                  <a:pt x="2553629" y="1126274"/>
                </a:cubicBezTo>
                <a:cubicBezTo>
                  <a:pt x="2748775" y="1066801"/>
                  <a:pt x="2997820" y="1105830"/>
                  <a:pt x="3222703" y="1037064"/>
                </a:cubicBezTo>
                <a:cubicBezTo>
                  <a:pt x="3447586" y="968298"/>
                  <a:pt x="3659459" y="801029"/>
                  <a:pt x="3902927" y="713678"/>
                </a:cubicBezTo>
                <a:cubicBezTo>
                  <a:pt x="4146395" y="626327"/>
                  <a:pt x="4417742" y="592874"/>
                  <a:pt x="4683512" y="512957"/>
                </a:cubicBezTo>
                <a:cubicBezTo>
                  <a:pt x="4949282" y="433040"/>
                  <a:pt x="5246648" y="297366"/>
                  <a:pt x="5497551" y="234176"/>
                </a:cubicBezTo>
                <a:cubicBezTo>
                  <a:pt x="5748454" y="170986"/>
                  <a:pt x="6001215" y="167269"/>
                  <a:pt x="6188927" y="133815"/>
                </a:cubicBezTo>
                <a:cubicBezTo>
                  <a:pt x="6376639" y="100361"/>
                  <a:pt x="6493727" y="55757"/>
                  <a:pt x="6623825" y="33454"/>
                </a:cubicBezTo>
                <a:cubicBezTo>
                  <a:pt x="6753923" y="11151"/>
                  <a:pt x="6861717" y="5575"/>
                  <a:pt x="6969512" y="0"/>
                </a:cubicBezTo>
              </a:path>
            </a:pathLst>
          </a:custGeom>
          <a:noFill/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89048" y="2514599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001000" y="47244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29000" y="28956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0" y="38100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00400" y="316509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43600" y="4112943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12563" y="4843347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7049294" y="3771106"/>
            <a:ext cx="2209800" cy="1588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600200" y="2590800"/>
            <a:ext cx="6934200" cy="7620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46"/>
          <p:cNvGrpSpPr/>
          <p:nvPr/>
        </p:nvGrpSpPr>
        <p:grpSpPr>
          <a:xfrm>
            <a:off x="3124200" y="2362200"/>
            <a:ext cx="533400" cy="762794"/>
            <a:chOff x="3200400" y="3733800"/>
            <a:chExt cx="533400" cy="762794"/>
          </a:xfrm>
        </p:grpSpPr>
        <p:cxnSp>
          <p:nvCxnSpPr>
            <p:cNvPr id="15" name="Straight Arrow Connector 14"/>
            <p:cNvCxnSpPr/>
            <p:nvPr/>
          </p:nvCxnSpPr>
          <p:spPr>
            <a:xfrm rot="5400000">
              <a:off x="3275806" y="4114800"/>
              <a:ext cx="762794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200400" y="38862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9m</a:t>
              </a:r>
              <a:endParaRPr lang="en-US" dirty="0"/>
            </a:p>
          </p:txBody>
        </p:sp>
      </p:grp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286000"/>
            <a:ext cx="330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" name="Group 45"/>
          <p:cNvGrpSpPr/>
          <p:nvPr/>
        </p:nvGrpSpPr>
        <p:grpSpPr>
          <a:xfrm>
            <a:off x="1599406" y="2286000"/>
            <a:ext cx="610394" cy="381794"/>
            <a:chOff x="1675606" y="3657600"/>
            <a:chExt cx="610394" cy="381794"/>
          </a:xfrm>
        </p:grpSpPr>
        <p:cxnSp>
          <p:nvCxnSpPr>
            <p:cNvPr id="19" name="Straight Arrow Connector 18"/>
            <p:cNvCxnSpPr/>
            <p:nvPr/>
          </p:nvCxnSpPr>
          <p:spPr>
            <a:xfrm rot="5400000">
              <a:off x="1485900" y="3848100"/>
              <a:ext cx="381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752600" y="3657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4m</a:t>
              </a:r>
              <a:endParaRPr lang="en-US" dirty="0"/>
            </a:p>
          </p:txBody>
        </p:sp>
      </p:grpSp>
      <p:cxnSp>
        <p:nvCxnSpPr>
          <p:cNvPr id="21" name="Straight Connector 20"/>
          <p:cNvCxnSpPr/>
          <p:nvPr/>
        </p:nvCxnSpPr>
        <p:spPr>
          <a:xfrm>
            <a:off x="1676400" y="2362200"/>
            <a:ext cx="914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43200" y="2362200"/>
            <a:ext cx="914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52600" y="1981200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Level of dumpy=879mAOD</a:t>
            </a:r>
            <a:endParaRPr lang="en-US" sz="1400" dirty="0">
              <a:solidFill>
                <a:srgbClr val="0070C0"/>
              </a:solidFill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895600"/>
            <a:ext cx="330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Straight Connector 24"/>
          <p:cNvCxnSpPr/>
          <p:nvPr/>
        </p:nvCxnSpPr>
        <p:spPr>
          <a:xfrm flipV="1">
            <a:off x="3657600" y="2939534"/>
            <a:ext cx="1066800" cy="322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48"/>
          <p:cNvGrpSpPr/>
          <p:nvPr/>
        </p:nvGrpSpPr>
        <p:grpSpPr>
          <a:xfrm>
            <a:off x="3733800" y="2895600"/>
            <a:ext cx="533400" cy="309286"/>
            <a:chOff x="3733006" y="4176993"/>
            <a:chExt cx="533400" cy="369331"/>
          </a:xfrm>
        </p:grpSpPr>
        <p:cxnSp>
          <p:nvCxnSpPr>
            <p:cNvPr id="27" name="Straight Arrow Connector 26"/>
            <p:cNvCxnSpPr/>
            <p:nvPr/>
          </p:nvCxnSpPr>
          <p:spPr>
            <a:xfrm rot="5400000">
              <a:off x="3619103" y="4381897"/>
              <a:ext cx="22939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733006" y="4176993"/>
              <a:ext cx="53340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1m</a:t>
              </a:r>
              <a:endParaRPr lang="en-US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886200" y="2590800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Level of dumpy=871mAOD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38400" y="3505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B= </a:t>
            </a:r>
            <a:r>
              <a:rPr lang="en-US" sz="1400" dirty="0" smtClean="0"/>
              <a:t>870mAOD</a:t>
            </a:r>
            <a:endParaRPr lang="en-US" sz="1400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4930698" y="2938347"/>
            <a:ext cx="1066800" cy="322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52"/>
          <p:cNvGrpSpPr/>
          <p:nvPr/>
        </p:nvGrpSpPr>
        <p:grpSpPr>
          <a:xfrm>
            <a:off x="6171406" y="2896394"/>
            <a:ext cx="762794" cy="1143000"/>
            <a:chOff x="6247606" y="4267994"/>
            <a:chExt cx="762794" cy="1143000"/>
          </a:xfrm>
        </p:grpSpPr>
        <p:cxnSp>
          <p:nvCxnSpPr>
            <p:cNvPr id="33" name="Straight Arrow Connector 32"/>
            <p:cNvCxnSpPr/>
            <p:nvPr/>
          </p:nvCxnSpPr>
          <p:spPr>
            <a:xfrm rot="5400000">
              <a:off x="5676900" y="4838700"/>
              <a:ext cx="1143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324600" y="4648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11m</a:t>
              </a:r>
              <a:endParaRPr lang="en-US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724400" y="4419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C= </a:t>
            </a:r>
            <a:r>
              <a:rPr lang="en-US" sz="1400" dirty="0" smtClean="0"/>
              <a:t>860mAOD</a:t>
            </a:r>
            <a:endParaRPr lang="en-US" sz="1400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733800"/>
            <a:ext cx="330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Straight Connector 36"/>
          <p:cNvCxnSpPr/>
          <p:nvPr/>
        </p:nvCxnSpPr>
        <p:spPr>
          <a:xfrm>
            <a:off x="6248400" y="3810000"/>
            <a:ext cx="914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58"/>
          <p:cNvGrpSpPr/>
          <p:nvPr/>
        </p:nvGrpSpPr>
        <p:grpSpPr>
          <a:xfrm>
            <a:off x="6248400" y="3810000"/>
            <a:ext cx="543488" cy="369332"/>
            <a:chOff x="3733006" y="4244898"/>
            <a:chExt cx="543488" cy="369332"/>
          </a:xfrm>
        </p:grpSpPr>
        <p:cxnSp>
          <p:nvCxnSpPr>
            <p:cNvPr id="39" name="Straight Arrow Connector 38"/>
            <p:cNvCxnSpPr/>
            <p:nvPr/>
          </p:nvCxnSpPr>
          <p:spPr>
            <a:xfrm rot="5400000">
              <a:off x="3619103" y="4381897"/>
              <a:ext cx="22939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3743094" y="424489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2m</a:t>
              </a:r>
              <a:endParaRPr lang="en-US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6553200" y="3429000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Level of dumpy=862mAOD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7315200" y="3810000"/>
            <a:ext cx="838200" cy="322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05600" y="5105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D= </a:t>
            </a:r>
            <a:r>
              <a:rPr lang="en-US" sz="1400" dirty="0" smtClean="0"/>
              <a:t>850mAOD</a:t>
            </a:r>
            <a:endParaRPr lang="en-US" sz="1400" dirty="0"/>
          </a:p>
        </p:txBody>
      </p:sp>
      <p:grpSp>
        <p:nvGrpSpPr>
          <p:cNvPr id="44" name="Group 64"/>
          <p:cNvGrpSpPr/>
          <p:nvPr/>
        </p:nvGrpSpPr>
        <p:grpSpPr>
          <a:xfrm>
            <a:off x="8381206" y="3810000"/>
            <a:ext cx="762794" cy="1143000"/>
            <a:chOff x="6247606" y="4267994"/>
            <a:chExt cx="762794" cy="1143000"/>
          </a:xfrm>
        </p:grpSpPr>
        <p:cxnSp>
          <p:nvCxnSpPr>
            <p:cNvPr id="45" name="Straight Arrow Connector 44"/>
            <p:cNvCxnSpPr/>
            <p:nvPr/>
          </p:nvCxnSpPr>
          <p:spPr>
            <a:xfrm rot="5400000">
              <a:off x="5676900" y="4838700"/>
              <a:ext cx="1143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6324600" y="4648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12m</a:t>
              </a:r>
              <a:endParaRPr lang="en-US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304800" y="2743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A= </a:t>
            </a:r>
            <a:r>
              <a:rPr lang="en-US" sz="1400" dirty="0" smtClean="0"/>
              <a:t>875mAOD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0" grpId="0"/>
      <p:bldP spid="35" grpId="0"/>
      <p:bldP spid="41" grpId="0"/>
      <p:bldP spid="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498" y="-117081"/>
            <a:ext cx="7498080" cy="1143000"/>
          </a:xfrm>
        </p:spPr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886527"/>
          <a:ext cx="6629401" cy="2743200"/>
        </p:xfrm>
        <a:graphic>
          <a:graphicData uri="http://schemas.openxmlformats.org/drawingml/2006/table">
            <a:tbl>
              <a:tblPr/>
              <a:tblGrid>
                <a:gridCol w="1183667"/>
                <a:gridCol w="777141"/>
                <a:gridCol w="1147943"/>
                <a:gridCol w="1387449"/>
                <a:gridCol w="832469"/>
                <a:gridCol w="1300732"/>
              </a:tblGrid>
              <a:tr h="1600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Level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instrument (Ground Level +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Foresight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Height of new point (Height of instrument-foresight)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Benchmark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A=875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 879-9=870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 870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 871-11=860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 860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D= 862-12= 850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48159" y="3836025"/>
          <a:ext cx="6629401" cy="2717175"/>
        </p:xfrm>
        <a:graphic>
          <a:graphicData uri="http://schemas.openxmlformats.org/drawingml/2006/table">
            <a:tbl>
              <a:tblPr/>
              <a:tblGrid>
                <a:gridCol w="1183667"/>
                <a:gridCol w="777141"/>
                <a:gridCol w="1147943"/>
                <a:gridCol w="1387449"/>
                <a:gridCol w="832469"/>
                <a:gridCol w="1300732"/>
              </a:tblGrid>
              <a:tr h="1600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Level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instrument (Ground Level +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Foresight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new point (Height of instrument-foresight)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54975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D=850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C=862-2=860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C=860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B=871-1=870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B=870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A=879-4=875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3581400"/>
            <a:ext cx="5134739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Once you have gone down the hill, </a:t>
            </a:r>
          </a:p>
          <a:p>
            <a:r>
              <a:rPr lang="en-US" b="1" dirty="0" smtClean="0"/>
              <a:t>check you answer by coming back up the hill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3810000" y="5486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29200" y="5486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248400" y="5486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010400" y="5486400"/>
            <a:ext cx="1066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95600" y="5867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886200" y="5867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105400" y="5867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48400" y="5867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934200" y="5943600"/>
            <a:ext cx="10668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19400" y="62484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86200" y="6248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105400" y="6248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248400" y="6248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010400" y="6248400"/>
            <a:ext cx="1066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2743200" y="2514600"/>
            <a:ext cx="5410200" cy="4038600"/>
            <a:chOff x="2743200" y="2514600"/>
            <a:chExt cx="5410200" cy="4038600"/>
          </a:xfrm>
        </p:grpSpPr>
        <p:sp>
          <p:nvSpPr>
            <p:cNvPr id="22" name="Oval 21"/>
            <p:cNvSpPr/>
            <p:nvPr/>
          </p:nvSpPr>
          <p:spPr>
            <a:xfrm>
              <a:off x="2743200" y="2514600"/>
              <a:ext cx="685800" cy="38100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7467600" y="6172200"/>
              <a:ext cx="685800" cy="38100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5943600"/>
            <a:ext cx="628650" cy="657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 flipH="1">
            <a:off x="1905000" y="3733800"/>
            <a:ext cx="6506736" cy="2241396"/>
          </a:xfrm>
          <a:custGeom>
            <a:avLst/>
            <a:gdLst>
              <a:gd name="connsiteX0" fmla="*/ 0 w 6969512"/>
              <a:gd name="connsiteY0" fmla="*/ 2241396 h 2241396"/>
              <a:gd name="connsiteX1" fmla="*/ 836342 w 6969512"/>
              <a:gd name="connsiteY1" fmla="*/ 1706137 h 2241396"/>
              <a:gd name="connsiteX2" fmla="*/ 2051825 w 6969512"/>
              <a:gd name="connsiteY2" fmla="*/ 1393903 h 2241396"/>
              <a:gd name="connsiteX3" fmla="*/ 2553629 w 6969512"/>
              <a:gd name="connsiteY3" fmla="*/ 1126274 h 2241396"/>
              <a:gd name="connsiteX4" fmla="*/ 3222703 w 6969512"/>
              <a:gd name="connsiteY4" fmla="*/ 1037064 h 2241396"/>
              <a:gd name="connsiteX5" fmla="*/ 3902927 w 6969512"/>
              <a:gd name="connsiteY5" fmla="*/ 713678 h 2241396"/>
              <a:gd name="connsiteX6" fmla="*/ 4683512 w 6969512"/>
              <a:gd name="connsiteY6" fmla="*/ 512957 h 2241396"/>
              <a:gd name="connsiteX7" fmla="*/ 5497551 w 6969512"/>
              <a:gd name="connsiteY7" fmla="*/ 234176 h 2241396"/>
              <a:gd name="connsiteX8" fmla="*/ 6188927 w 6969512"/>
              <a:gd name="connsiteY8" fmla="*/ 133815 h 2241396"/>
              <a:gd name="connsiteX9" fmla="*/ 6623825 w 6969512"/>
              <a:gd name="connsiteY9" fmla="*/ 33454 h 2241396"/>
              <a:gd name="connsiteX10" fmla="*/ 6969512 w 6969512"/>
              <a:gd name="connsiteY10" fmla="*/ 0 h 224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69512" h="2241396">
                <a:moveTo>
                  <a:pt x="0" y="2241396"/>
                </a:moveTo>
                <a:cubicBezTo>
                  <a:pt x="247185" y="2044391"/>
                  <a:pt x="494371" y="1847386"/>
                  <a:pt x="836342" y="1706137"/>
                </a:cubicBezTo>
                <a:cubicBezTo>
                  <a:pt x="1178313" y="1564888"/>
                  <a:pt x="1765611" y="1490547"/>
                  <a:pt x="2051825" y="1393903"/>
                </a:cubicBezTo>
                <a:cubicBezTo>
                  <a:pt x="2338039" y="1297259"/>
                  <a:pt x="2358483" y="1185747"/>
                  <a:pt x="2553629" y="1126274"/>
                </a:cubicBezTo>
                <a:cubicBezTo>
                  <a:pt x="2748775" y="1066801"/>
                  <a:pt x="2997820" y="1105830"/>
                  <a:pt x="3222703" y="1037064"/>
                </a:cubicBezTo>
                <a:cubicBezTo>
                  <a:pt x="3447586" y="968298"/>
                  <a:pt x="3659459" y="801029"/>
                  <a:pt x="3902927" y="713678"/>
                </a:cubicBezTo>
                <a:cubicBezTo>
                  <a:pt x="4146395" y="626327"/>
                  <a:pt x="4417742" y="592874"/>
                  <a:pt x="4683512" y="512957"/>
                </a:cubicBezTo>
                <a:cubicBezTo>
                  <a:pt x="4949282" y="433040"/>
                  <a:pt x="5246648" y="297366"/>
                  <a:pt x="5497551" y="234176"/>
                </a:cubicBezTo>
                <a:cubicBezTo>
                  <a:pt x="5748454" y="170986"/>
                  <a:pt x="6001215" y="167269"/>
                  <a:pt x="6188927" y="133815"/>
                </a:cubicBezTo>
                <a:cubicBezTo>
                  <a:pt x="6376639" y="100361"/>
                  <a:pt x="6493727" y="55757"/>
                  <a:pt x="6623825" y="33454"/>
                </a:cubicBezTo>
                <a:cubicBezTo>
                  <a:pt x="6753923" y="11151"/>
                  <a:pt x="6861717" y="5575"/>
                  <a:pt x="6969512" y="0"/>
                </a:cubicBezTo>
              </a:path>
            </a:pathLst>
          </a:custGeom>
          <a:noFill/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0048" y="3581399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0" y="57912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0" y="39624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77000" y="48768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581400" y="423189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5179743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993563" y="5910147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1981200" y="3657600"/>
            <a:ext cx="6934200" cy="7620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3400" y="3733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A= </a:t>
            </a:r>
            <a:r>
              <a:rPr lang="en-US" sz="1400" dirty="0" smtClean="0"/>
              <a:t>875mAOD</a:t>
            </a:r>
            <a:endParaRPr lang="en-US" sz="1400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7277894" y="4837906"/>
            <a:ext cx="2209800" cy="1588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67600" y="6172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A= </a:t>
            </a:r>
            <a:r>
              <a:rPr lang="en-US" sz="1400" dirty="0" smtClean="0"/>
              <a:t>850mAOD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1600200" y="2057400"/>
            <a:ext cx="2576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Change in height= 25m</a:t>
            </a:r>
            <a:endParaRPr lang="en-US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1600200" y="1447800"/>
            <a:ext cx="376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 what was the change in height?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4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1808" y="1447800"/>
            <a:ext cx="7498080" cy="3200400"/>
          </a:xfrm>
        </p:spPr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What is a Dumpy Level Used for?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What 2 things can you use to check if things are level?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How does a spirit level work?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One you have done a </a:t>
            </a:r>
            <a:r>
              <a:rPr lang="en-US" sz="2800" dirty="0" err="1" smtClean="0"/>
              <a:t>backsight</a:t>
            </a:r>
            <a:r>
              <a:rPr lang="en-US" sz="2800" dirty="0" smtClean="0"/>
              <a:t> reading what would you do next with a dumpy level?</a:t>
            </a:r>
          </a:p>
          <a:p>
            <a:pPr marL="596646" indent="-514350">
              <a:buFont typeface="+mj-lt"/>
              <a:buAutoNum type="arabicPeriod"/>
            </a:pP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5" name="Picture 6" descr="Leica NA 720  Automatic Optical Builders Level KIT (Includes: NA720 Level / Tripod / Levelling Staf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83699" y="762000"/>
            <a:ext cx="926901" cy="1167874"/>
          </a:xfrm>
          <a:prstGeom prst="rect">
            <a:avLst/>
          </a:prstGeom>
          <a:noFill/>
        </p:spPr>
      </p:pic>
      <p:grpSp>
        <p:nvGrpSpPr>
          <p:cNvPr id="19" name="Group 18"/>
          <p:cNvGrpSpPr/>
          <p:nvPr/>
        </p:nvGrpSpPr>
        <p:grpSpPr>
          <a:xfrm>
            <a:off x="5029200" y="2295294"/>
            <a:ext cx="1981201" cy="563638"/>
            <a:chOff x="5029200" y="2295294"/>
            <a:chExt cx="1981201" cy="563638"/>
          </a:xfrm>
        </p:grpSpPr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29200" y="2295294"/>
              <a:ext cx="1109662" cy="563638"/>
            </a:xfrm>
            <a:prstGeom prst="rect">
              <a:avLst/>
            </a:prstGeom>
            <a:noFill/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248401" y="2295294"/>
              <a:ext cx="762000" cy="468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" name="Group 19"/>
          <p:cNvGrpSpPr/>
          <p:nvPr/>
        </p:nvGrpSpPr>
        <p:grpSpPr>
          <a:xfrm>
            <a:off x="7010400" y="2819400"/>
            <a:ext cx="838200" cy="304800"/>
            <a:chOff x="7010400" y="2819400"/>
            <a:chExt cx="838200" cy="304800"/>
          </a:xfrm>
        </p:grpSpPr>
        <p:sp>
          <p:nvSpPr>
            <p:cNvPr id="15" name="Rectangle 14"/>
            <p:cNvSpPr/>
            <p:nvPr/>
          </p:nvSpPr>
          <p:spPr>
            <a:xfrm>
              <a:off x="7010400" y="2819400"/>
              <a:ext cx="838200" cy="3048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328208" y="2819400"/>
              <a:ext cx="228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505200" y="4038600"/>
            <a:ext cx="5105400" cy="2552700"/>
            <a:chOff x="3505200" y="4038600"/>
            <a:chExt cx="5105400" cy="2552700"/>
          </a:xfrm>
        </p:grpSpPr>
        <p:pic>
          <p:nvPicPr>
            <p:cNvPr id="17" name="Picture 2" descr="http://www.icmsurveysystems.com/surveying_techniques_files/image003.gi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505200" y="4038600"/>
              <a:ext cx="5105400" cy="2552700"/>
            </a:xfrm>
            <a:prstGeom prst="rect">
              <a:avLst/>
            </a:prstGeom>
            <a:noFill/>
          </p:spPr>
        </p:pic>
        <p:sp>
          <p:nvSpPr>
            <p:cNvPr id="18" name="Oval 17"/>
            <p:cNvSpPr/>
            <p:nvPr/>
          </p:nvSpPr>
          <p:spPr>
            <a:xfrm>
              <a:off x="5486400" y="4614747"/>
              <a:ext cx="990600" cy="304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a Dumpy Level</a:t>
            </a:r>
            <a:br>
              <a:rPr lang="en-US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732472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114800" y="2057400"/>
            <a:ext cx="18288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0200" y="4419600"/>
            <a:ext cx="121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2514600"/>
            <a:ext cx="2286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2667000"/>
            <a:ext cx="17526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3352800"/>
            <a:ext cx="1066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581400" y="2971800"/>
            <a:ext cx="794074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2133600"/>
            <a:ext cx="6096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" name="Group 32"/>
          <p:cNvGrpSpPr/>
          <p:nvPr/>
        </p:nvGrpSpPr>
        <p:grpSpPr>
          <a:xfrm>
            <a:off x="2286000" y="2763980"/>
            <a:ext cx="1600200" cy="805752"/>
            <a:chOff x="2286000" y="2763980"/>
            <a:chExt cx="1600200" cy="805752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286000" y="2763980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9mAOD</a:t>
              </a:r>
              <a:endParaRPr lang="en-US" sz="14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62200" y="32004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a Dumpy Level</a:t>
            </a:r>
            <a:br>
              <a:rPr lang="en-US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732472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114800" y="2057400"/>
            <a:ext cx="18288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0200" y="4419600"/>
            <a:ext cx="121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2514600"/>
            <a:ext cx="2286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2667000"/>
            <a:ext cx="17526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3352800"/>
            <a:ext cx="1066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2971800"/>
            <a:ext cx="806126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30"/>
          <p:cNvGrpSpPr/>
          <p:nvPr/>
        </p:nvGrpSpPr>
        <p:grpSpPr>
          <a:xfrm>
            <a:off x="3352800" y="1447800"/>
            <a:ext cx="2313454" cy="1600200"/>
            <a:chOff x="3602145" y="1620985"/>
            <a:chExt cx="2313454" cy="1600200"/>
          </a:xfrm>
        </p:grpSpPr>
        <p:cxnSp>
          <p:nvCxnSpPr>
            <p:cNvPr id="25" name="Straight Arrow Connector 24"/>
            <p:cNvCxnSpPr/>
            <p:nvPr/>
          </p:nvCxnSpPr>
          <p:spPr>
            <a:xfrm rot="5400000">
              <a:off x="3962381" y="2459165"/>
              <a:ext cx="1239985" cy="284055"/>
            </a:xfrm>
            <a:prstGeom prst="straightConnector1">
              <a:avLst/>
            </a:prstGeom>
            <a:ln w="31750"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602145" y="1620985"/>
              <a:ext cx="2313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Rotate Dumpy round</a:t>
              </a:r>
              <a:endParaRPr lang="en-US" dirty="0"/>
            </a:p>
          </p:txBody>
        </p:sp>
      </p:grpSp>
      <p:grpSp>
        <p:nvGrpSpPr>
          <p:cNvPr id="4" name="Group 32"/>
          <p:cNvGrpSpPr/>
          <p:nvPr/>
        </p:nvGrpSpPr>
        <p:grpSpPr>
          <a:xfrm>
            <a:off x="2362200" y="2743200"/>
            <a:ext cx="1524000" cy="826532"/>
            <a:chOff x="2362200" y="2743200"/>
            <a:chExt cx="1524000" cy="826532"/>
          </a:xfrm>
        </p:grpSpPr>
        <p:sp>
          <p:nvSpPr>
            <p:cNvPr id="32" name="TextBox 31"/>
            <p:cNvSpPr txBox="1"/>
            <p:nvPr/>
          </p:nvSpPr>
          <p:spPr>
            <a:xfrm>
              <a:off x="2590800" y="32004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514600" y="2743200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9mAOD</a:t>
              </a:r>
              <a:endParaRPr lang="en-US" sz="1400" b="1" dirty="0"/>
            </a:p>
          </p:txBody>
        </p:sp>
      </p:grpSp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2133600"/>
            <a:ext cx="6096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/>
          <p:cNvSpPr txBox="1"/>
          <p:nvPr/>
        </p:nvSpPr>
        <p:spPr>
          <a:xfrm>
            <a:off x="1905000" y="5562600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 Level to new position</a:t>
            </a:r>
            <a:endParaRPr lang="en-US" dirty="0"/>
          </a:p>
        </p:txBody>
      </p:sp>
      <p:grpSp>
        <p:nvGrpSpPr>
          <p:cNvPr id="20" name="Group 32"/>
          <p:cNvGrpSpPr/>
          <p:nvPr/>
        </p:nvGrpSpPr>
        <p:grpSpPr>
          <a:xfrm>
            <a:off x="4262844" y="2743200"/>
            <a:ext cx="1528356" cy="805752"/>
            <a:chOff x="2357844" y="2763980"/>
            <a:chExt cx="1528356" cy="805752"/>
          </a:xfrm>
        </p:grpSpPr>
        <p:cxnSp>
          <p:nvCxnSpPr>
            <p:cNvPr id="21" name="Straight Arrow Connector 20"/>
            <p:cNvCxnSpPr/>
            <p:nvPr/>
          </p:nvCxnSpPr>
          <p:spPr>
            <a:xfrm rot="10800000">
              <a:off x="2362200" y="3144980"/>
              <a:ext cx="1219200" cy="1919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976156" y="2763981"/>
              <a:ext cx="457200" cy="3048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2m</a:t>
              </a:r>
              <a:endParaRPr lang="en-US" sz="14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62200" y="3200400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Foresight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971800" y="2763980"/>
              <a:ext cx="9144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2mAOD</a:t>
              </a:r>
              <a:endParaRPr lang="en-US" sz="14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357844" y="3200399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Foresight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33 -0.0243 L 0.375 -0.0576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" y="-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a Dumpy Level</a:t>
            </a:r>
            <a:br>
              <a:rPr lang="en-US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828800"/>
            <a:ext cx="732472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114800" y="2057400"/>
            <a:ext cx="18288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0200" y="4419600"/>
            <a:ext cx="121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2514600"/>
            <a:ext cx="2286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2667000"/>
            <a:ext cx="17526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3352800"/>
            <a:ext cx="1066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400800" y="2590800"/>
            <a:ext cx="870274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5996985" y="1219200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 Dumpy to new position</a:t>
            </a:r>
            <a:endParaRPr lang="en-US" dirty="0"/>
          </a:p>
        </p:txBody>
      </p:sp>
      <p:grpSp>
        <p:nvGrpSpPr>
          <p:cNvPr id="4" name="Group 32"/>
          <p:cNvGrpSpPr/>
          <p:nvPr/>
        </p:nvGrpSpPr>
        <p:grpSpPr>
          <a:xfrm>
            <a:off x="2286000" y="2763980"/>
            <a:ext cx="1600200" cy="805752"/>
            <a:chOff x="2286000" y="2763980"/>
            <a:chExt cx="1600200" cy="805752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286000" y="2763980"/>
              <a:ext cx="1066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9mAOD</a:t>
              </a:r>
              <a:endParaRPr lang="en-US" sz="14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62200" y="32004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1752600"/>
            <a:ext cx="6096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32"/>
          <p:cNvGrpSpPr/>
          <p:nvPr/>
        </p:nvGrpSpPr>
        <p:grpSpPr>
          <a:xfrm>
            <a:off x="4306389" y="2743201"/>
            <a:ext cx="1219200" cy="805751"/>
            <a:chOff x="2362200" y="2763981"/>
            <a:chExt cx="1219200" cy="805751"/>
          </a:xfrm>
        </p:grpSpPr>
        <p:cxnSp>
          <p:nvCxnSpPr>
            <p:cNvPr id="21" name="Straight Arrow Connector 20"/>
            <p:cNvCxnSpPr/>
            <p:nvPr/>
          </p:nvCxnSpPr>
          <p:spPr>
            <a:xfrm rot="10800000">
              <a:off x="2362200" y="3144980"/>
              <a:ext cx="1219200" cy="1919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475411" y="2763981"/>
              <a:ext cx="957945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2mAOD</a:t>
              </a:r>
              <a:endParaRPr lang="en-US" sz="14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62200" y="3200400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Foresight</a:t>
              </a:r>
              <a:endParaRPr lang="en-US" dirty="0"/>
            </a:p>
          </p:txBody>
        </p:sp>
      </p:grp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2971800"/>
            <a:ext cx="6858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32"/>
          <p:cNvGrpSpPr/>
          <p:nvPr/>
        </p:nvGrpSpPr>
        <p:grpSpPr>
          <a:xfrm>
            <a:off x="5620657" y="2514600"/>
            <a:ext cx="1161142" cy="805752"/>
            <a:chOff x="2362200" y="2763980"/>
            <a:chExt cx="1524000" cy="805752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406017" y="2763980"/>
              <a:ext cx="11801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6mAOD</a:t>
              </a:r>
              <a:endParaRPr lang="en-US" sz="14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62200" y="32004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a Dumpy Level</a:t>
            </a:r>
            <a:br>
              <a:rPr lang="en-US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732472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114800" y="2057400"/>
            <a:ext cx="18288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0200" y="4419600"/>
            <a:ext cx="121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2514600"/>
            <a:ext cx="2286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2667000"/>
            <a:ext cx="17526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3352800"/>
            <a:ext cx="1066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5996985" y="1219200"/>
            <a:ext cx="2313454" cy="2943225"/>
            <a:chOff x="5996985" y="1219200"/>
            <a:chExt cx="2313454" cy="2943225"/>
          </a:xfrm>
        </p:grpSpPr>
        <p:pic>
          <p:nvPicPr>
            <p:cNvPr id="2457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77000" y="2743200"/>
              <a:ext cx="806126" cy="141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Group 30"/>
            <p:cNvGrpSpPr/>
            <p:nvPr/>
          </p:nvGrpSpPr>
          <p:grpSpPr>
            <a:xfrm>
              <a:off x="5996985" y="1219200"/>
              <a:ext cx="2313454" cy="1600201"/>
              <a:chOff x="3602145" y="1620985"/>
              <a:chExt cx="2313454" cy="1600201"/>
            </a:xfrm>
          </p:grpSpPr>
          <p:cxnSp>
            <p:nvCxnSpPr>
              <p:cNvPr id="25" name="Straight Arrow Connector 24"/>
              <p:cNvCxnSpPr/>
              <p:nvPr/>
            </p:nvCxnSpPr>
            <p:spPr>
              <a:xfrm rot="5400000">
                <a:off x="4032654" y="2638279"/>
                <a:ext cx="990600" cy="175213"/>
              </a:xfrm>
              <a:prstGeom prst="straightConnector1">
                <a:avLst/>
              </a:prstGeom>
              <a:ln w="31750">
                <a:solidFill>
                  <a:schemeClr val="accent4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3602145" y="1620985"/>
                <a:ext cx="231345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Rotate Dumpy round</a:t>
                </a:r>
              </a:p>
              <a:p>
                <a:r>
                  <a:rPr lang="en-US" dirty="0" smtClean="0"/>
                  <a:t>to new position</a:t>
                </a:r>
                <a:endParaRPr lang="en-US" dirty="0"/>
              </a:p>
            </p:txBody>
          </p:sp>
        </p:grpSp>
      </p:grpSp>
      <p:grpSp>
        <p:nvGrpSpPr>
          <p:cNvPr id="5" name="Group 32"/>
          <p:cNvGrpSpPr/>
          <p:nvPr/>
        </p:nvGrpSpPr>
        <p:grpSpPr>
          <a:xfrm>
            <a:off x="2286000" y="2763980"/>
            <a:ext cx="1600200" cy="805752"/>
            <a:chOff x="2286000" y="2763980"/>
            <a:chExt cx="1600200" cy="805752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286000" y="2763980"/>
              <a:ext cx="1371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9mAOD</a:t>
              </a:r>
              <a:endParaRPr lang="en-US" sz="14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62200" y="32004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1752600"/>
            <a:ext cx="6096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32"/>
          <p:cNvGrpSpPr/>
          <p:nvPr/>
        </p:nvGrpSpPr>
        <p:grpSpPr>
          <a:xfrm>
            <a:off x="4267200" y="2743201"/>
            <a:ext cx="1219200" cy="805751"/>
            <a:chOff x="2362200" y="2763981"/>
            <a:chExt cx="1219200" cy="805751"/>
          </a:xfrm>
        </p:grpSpPr>
        <p:cxnSp>
          <p:nvCxnSpPr>
            <p:cNvPr id="21" name="Straight Arrow Connector 20"/>
            <p:cNvCxnSpPr/>
            <p:nvPr/>
          </p:nvCxnSpPr>
          <p:spPr>
            <a:xfrm rot="10800000">
              <a:off x="2362200" y="3144980"/>
              <a:ext cx="1219200" cy="1919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438400" y="2763981"/>
              <a:ext cx="9949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2mAOD</a:t>
              </a:r>
              <a:endParaRPr lang="en-US" sz="14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62200" y="3200400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Foresight</a:t>
              </a:r>
              <a:endParaRPr lang="en-US" dirty="0"/>
            </a:p>
          </p:txBody>
        </p:sp>
      </p:grpSp>
      <p:grpSp>
        <p:nvGrpSpPr>
          <p:cNvPr id="12" name="Group 32"/>
          <p:cNvGrpSpPr/>
          <p:nvPr/>
        </p:nvGrpSpPr>
        <p:grpSpPr>
          <a:xfrm>
            <a:off x="5620657" y="2514600"/>
            <a:ext cx="1161142" cy="805752"/>
            <a:chOff x="2362200" y="2763980"/>
            <a:chExt cx="1524000" cy="805752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406017" y="2763980"/>
              <a:ext cx="128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6mAOD</a:t>
              </a:r>
              <a:endParaRPr lang="en-US" sz="14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62200" y="32004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905000" y="5562600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 Level to new position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2.22222E-6 L 0.25834 -0.08889 " pathEditMode="relative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a Dumpy Level</a:t>
            </a:r>
            <a:br>
              <a:rPr lang="en-US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732472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114800" y="2057400"/>
            <a:ext cx="18288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0200" y="4419600"/>
            <a:ext cx="121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2514600"/>
            <a:ext cx="2286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2667000"/>
            <a:ext cx="17526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3352800"/>
            <a:ext cx="1066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32"/>
          <p:cNvGrpSpPr/>
          <p:nvPr/>
        </p:nvGrpSpPr>
        <p:grpSpPr>
          <a:xfrm>
            <a:off x="2286000" y="2763980"/>
            <a:ext cx="1600200" cy="805752"/>
            <a:chOff x="2286000" y="2763980"/>
            <a:chExt cx="1600200" cy="805752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286000" y="2763980"/>
              <a:ext cx="838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9mAOD</a:t>
              </a:r>
              <a:endParaRPr lang="en-US" sz="14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62200" y="32004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1143000"/>
            <a:ext cx="6096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32"/>
          <p:cNvGrpSpPr/>
          <p:nvPr/>
        </p:nvGrpSpPr>
        <p:grpSpPr>
          <a:xfrm>
            <a:off x="4267200" y="2743201"/>
            <a:ext cx="1219200" cy="805751"/>
            <a:chOff x="2362200" y="2763981"/>
            <a:chExt cx="1219200" cy="805751"/>
          </a:xfrm>
        </p:grpSpPr>
        <p:cxnSp>
          <p:nvCxnSpPr>
            <p:cNvPr id="21" name="Straight Arrow Connector 20"/>
            <p:cNvCxnSpPr/>
            <p:nvPr/>
          </p:nvCxnSpPr>
          <p:spPr>
            <a:xfrm rot="10800000">
              <a:off x="2362200" y="3144980"/>
              <a:ext cx="1219200" cy="1919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514600" y="2763981"/>
              <a:ext cx="9187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2mAOD</a:t>
              </a:r>
              <a:endParaRPr lang="en-US" sz="14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62200" y="3200400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Foresight</a:t>
              </a:r>
              <a:endParaRPr lang="en-US" dirty="0"/>
            </a:p>
          </p:txBody>
        </p:sp>
      </p:grpSp>
      <p:grpSp>
        <p:nvGrpSpPr>
          <p:cNvPr id="12" name="Group 32"/>
          <p:cNvGrpSpPr/>
          <p:nvPr/>
        </p:nvGrpSpPr>
        <p:grpSpPr>
          <a:xfrm>
            <a:off x="5334000" y="2514600"/>
            <a:ext cx="1524000" cy="826532"/>
            <a:chOff x="1985960" y="2763980"/>
            <a:chExt cx="2000250" cy="826532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406016" y="2763980"/>
              <a:ext cx="12801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6mAOD</a:t>
              </a:r>
              <a:endParaRPr lang="en-US" sz="14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985960" y="3221180"/>
              <a:ext cx="2000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  <p:grpSp>
        <p:nvGrpSpPr>
          <p:cNvPr id="27" name="Group 32"/>
          <p:cNvGrpSpPr/>
          <p:nvPr/>
        </p:nvGrpSpPr>
        <p:grpSpPr>
          <a:xfrm>
            <a:off x="7010400" y="2362200"/>
            <a:ext cx="1375068" cy="1055132"/>
            <a:chOff x="2438400" y="2763981"/>
            <a:chExt cx="1375068" cy="1055132"/>
          </a:xfrm>
        </p:grpSpPr>
        <p:cxnSp>
          <p:nvCxnSpPr>
            <p:cNvPr id="28" name="Straight Arrow Connector 27"/>
            <p:cNvCxnSpPr/>
            <p:nvPr/>
          </p:nvCxnSpPr>
          <p:spPr>
            <a:xfrm rot="10800000">
              <a:off x="2438400" y="3297381"/>
              <a:ext cx="1219200" cy="1919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590800" y="2763981"/>
              <a:ext cx="8425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1mAOD</a:t>
              </a:r>
              <a:endParaRPr lang="en-US" sz="14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67000" y="3449781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Foresight</a:t>
              </a:r>
              <a:endParaRPr lang="en-US" dirty="0"/>
            </a:p>
          </p:txBody>
        </p:sp>
      </p:grp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2743200"/>
            <a:ext cx="806126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a Dumpy Level</a:t>
            </a:r>
            <a:br>
              <a:rPr lang="en-US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732472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114800" y="2057400"/>
            <a:ext cx="18288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0200" y="4419600"/>
            <a:ext cx="121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2514600"/>
            <a:ext cx="2286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2667000"/>
            <a:ext cx="17526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3352800"/>
            <a:ext cx="1066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2"/>
          <p:cNvGrpSpPr/>
          <p:nvPr/>
        </p:nvGrpSpPr>
        <p:grpSpPr>
          <a:xfrm>
            <a:off x="2286000" y="2763980"/>
            <a:ext cx="1600200" cy="805752"/>
            <a:chOff x="2286000" y="2763980"/>
            <a:chExt cx="1600200" cy="805752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286000" y="2763980"/>
              <a:ext cx="838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9mAOD</a:t>
              </a:r>
              <a:endParaRPr lang="en-US" sz="14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62200" y="32004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  <p:grpSp>
        <p:nvGrpSpPr>
          <p:cNvPr id="4" name="Group 32"/>
          <p:cNvGrpSpPr/>
          <p:nvPr/>
        </p:nvGrpSpPr>
        <p:grpSpPr>
          <a:xfrm>
            <a:off x="4267200" y="2743201"/>
            <a:ext cx="1219200" cy="805751"/>
            <a:chOff x="2362200" y="2763981"/>
            <a:chExt cx="1219200" cy="805751"/>
          </a:xfrm>
        </p:grpSpPr>
        <p:cxnSp>
          <p:nvCxnSpPr>
            <p:cNvPr id="21" name="Straight Arrow Connector 20"/>
            <p:cNvCxnSpPr/>
            <p:nvPr/>
          </p:nvCxnSpPr>
          <p:spPr>
            <a:xfrm rot="10800000">
              <a:off x="2362200" y="3144980"/>
              <a:ext cx="1219200" cy="1919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514600" y="2763981"/>
              <a:ext cx="9187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2mAOD</a:t>
              </a:r>
              <a:endParaRPr lang="en-US" sz="14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62200" y="3200400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Foresight</a:t>
              </a:r>
              <a:endParaRPr lang="en-US" dirty="0"/>
            </a:p>
          </p:txBody>
        </p:sp>
      </p:grpSp>
      <p:grpSp>
        <p:nvGrpSpPr>
          <p:cNvPr id="5" name="Group 32"/>
          <p:cNvGrpSpPr/>
          <p:nvPr/>
        </p:nvGrpSpPr>
        <p:grpSpPr>
          <a:xfrm>
            <a:off x="5334000" y="2514600"/>
            <a:ext cx="1524000" cy="826532"/>
            <a:chOff x="1985960" y="2763980"/>
            <a:chExt cx="2000250" cy="826532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406016" y="2763980"/>
              <a:ext cx="12801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6mAOD</a:t>
              </a:r>
              <a:endParaRPr lang="en-US" sz="14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985960" y="3221180"/>
              <a:ext cx="2000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  <p:grpSp>
        <p:nvGrpSpPr>
          <p:cNvPr id="11" name="Group 32"/>
          <p:cNvGrpSpPr/>
          <p:nvPr/>
        </p:nvGrpSpPr>
        <p:grpSpPr>
          <a:xfrm>
            <a:off x="7010400" y="2286000"/>
            <a:ext cx="1375068" cy="1131332"/>
            <a:chOff x="2438400" y="2687781"/>
            <a:chExt cx="1375068" cy="1131332"/>
          </a:xfrm>
        </p:grpSpPr>
        <p:cxnSp>
          <p:nvCxnSpPr>
            <p:cNvPr id="28" name="Straight Arrow Connector 27"/>
            <p:cNvCxnSpPr/>
            <p:nvPr/>
          </p:nvCxnSpPr>
          <p:spPr>
            <a:xfrm rot="10800000">
              <a:off x="2438400" y="3297381"/>
              <a:ext cx="1219200" cy="1919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590800" y="2687781"/>
              <a:ext cx="8425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1mAOD</a:t>
              </a:r>
              <a:endParaRPr lang="en-US" sz="14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67000" y="3449781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Foresight</a:t>
              </a:r>
              <a:endParaRPr lang="en-US" dirty="0"/>
            </a:p>
          </p:txBody>
        </p:sp>
      </p:grp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2971800"/>
            <a:ext cx="806126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3429000" y="4800600"/>
          <a:ext cx="5562601" cy="2025559"/>
        </p:xfrm>
        <a:graphic>
          <a:graphicData uri="http://schemas.openxmlformats.org/drawingml/2006/table">
            <a:tbl>
              <a:tblPr/>
              <a:tblGrid>
                <a:gridCol w="1118381"/>
                <a:gridCol w="634219"/>
                <a:gridCol w="936827"/>
                <a:gridCol w="1044372"/>
                <a:gridCol w="767285"/>
                <a:gridCol w="1061517"/>
              </a:tblGrid>
              <a:tr h="13062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Level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instrument (Ground Level +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Foresight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Height of new point (Height of instrument-foresight)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Bench mark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920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" name="Rectangle 38"/>
          <p:cNvSpPr/>
          <p:nvPr/>
        </p:nvSpPr>
        <p:spPr>
          <a:xfrm>
            <a:off x="4702098" y="6346902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517996" y="6346902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659351" y="6620106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410200" y="6616392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477000" y="6378498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411951" y="6627543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305906" y="6367347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391400" y="6605241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8305800" y="6367347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8305800" y="6627543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>
            <a:off x="2209006" y="3124994"/>
            <a:ext cx="534194" cy="1600200"/>
            <a:chOff x="2209006" y="3124994"/>
            <a:chExt cx="534194" cy="1600200"/>
          </a:xfrm>
        </p:grpSpPr>
        <p:cxnSp>
          <p:nvCxnSpPr>
            <p:cNvPr id="30" name="Straight Arrow Connector 29"/>
            <p:cNvCxnSpPr/>
            <p:nvPr/>
          </p:nvCxnSpPr>
          <p:spPr>
            <a:xfrm rot="5400000" flipH="1" flipV="1">
              <a:off x="1409700" y="3924300"/>
              <a:ext cx="1600200" cy="1588"/>
            </a:xfrm>
            <a:prstGeom prst="straightConnector1">
              <a:avLst/>
            </a:prstGeom>
            <a:ln w="22225">
              <a:solidFill>
                <a:schemeClr val="accent4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209800" y="3733800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</a:rPr>
                <a:t>9m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3962400" y="3200400"/>
            <a:ext cx="762000" cy="1600200"/>
            <a:chOff x="2209006" y="3124994"/>
            <a:chExt cx="762000" cy="1600200"/>
          </a:xfrm>
        </p:grpSpPr>
        <p:cxnSp>
          <p:nvCxnSpPr>
            <p:cNvPr id="52" name="Straight Arrow Connector 51"/>
            <p:cNvCxnSpPr/>
            <p:nvPr/>
          </p:nvCxnSpPr>
          <p:spPr>
            <a:xfrm rot="5400000" flipH="1" flipV="1">
              <a:off x="1409700" y="3924300"/>
              <a:ext cx="1600200" cy="1588"/>
            </a:xfrm>
            <a:prstGeom prst="straightConnector1">
              <a:avLst/>
            </a:prstGeom>
            <a:ln w="22225">
              <a:solidFill>
                <a:schemeClr val="accent4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2286000" y="3733800"/>
              <a:ext cx="68500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</a:rPr>
                <a:t>913m + 9m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410200" y="3048000"/>
            <a:ext cx="534194" cy="1371600"/>
            <a:chOff x="2209006" y="3124994"/>
            <a:chExt cx="534194" cy="1600200"/>
          </a:xfrm>
        </p:grpSpPr>
        <p:cxnSp>
          <p:nvCxnSpPr>
            <p:cNvPr id="55" name="Straight Arrow Connector 54"/>
            <p:cNvCxnSpPr/>
            <p:nvPr/>
          </p:nvCxnSpPr>
          <p:spPr>
            <a:xfrm rot="5400000" flipH="1" flipV="1">
              <a:off x="1409700" y="3924300"/>
              <a:ext cx="1600200" cy="1588"/>
            </a:xfrm>
            <a:prstGeom prst="straightConnector1">
              <a:avLst/>
            </a:prstGeom>
            <a:ln w="22225">
              <a:solidFill>
                <a:schemeClr val="accent4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2209800" y="3733800"/>
              <a:ext cx="533400" cy="3590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</a:rPr>
                <a:t>2m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791200" y="2819400"/>
            <a:ext cx="534194" cy="1600200"/>
            <a:chOff x="2209006" y="3124994"/>
            <a:chExt cx="534194" cy="1600200"/>
          </a:xfrm>
        </p:grpSpPr>
        <p:cxnSp>
          <p:nvCxnSpPr>
            <p:cNvPr id="61" name="Straight Arrow Connector 60"/>
            <p:cNvCxnSpPr/>
            <p:nvPr/>
          </p:nvCxnSpPr>
          <p:spPr>
            <a:xfrm rot="5400000" flipH="1" flipV="1">
              <a:off x="1409700" y="3924300"/>
              <a:ext cx="1600200" cy="1588"/>
            </a:xfrm>
            <a:prstGeom prst="straightConnector1">
              <a:avLst/>
            </a:prstGeom>
            <a:ln w="22225">
              <a:solidFill>
                <a:schemeClr val="accent4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2209800" y="3733800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</a:rPr>
                <a:t>6m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</p:grp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2743200"/>
            <a:ext cx="806126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3" name="Group 62"/>
          <p:cNvGrpSpPr/>
          <p:nvPr/>
        </p:nvGrpSpPr>
        <p:grpSpPr>
          <a:xfrm>
            <a:off x="6553200" y="2819400"/>
            <a:ext cx="762000" cy="1447800"/>
            <a:chOff x="2209006" y="3124994"/>
            <a:chExt cx="762000" cy="1600200"/>
          </a:xfrm>
        </p:grpSpPr>
        <p:cxnSp>
          <p:nvCxnSpPr>
            <p:cNvPr id="64" name="Straight Arrow Connector 63"/>
            <p:cNvCxnSpPr/>
            <p:nvPr/>
          </p:nvCxnSpPr>
          <p:spPr>
            <a:xfrm rot="5400000" flipH="1" flipV="1">
              <a:off x="1409700" y="3924300"/>
              <a:ext cx="1600200" cy="1588"/>
            </a:xfrm>
            <a:prstGeom prst="straightConnector1">
              <a:avLst/>
            </a:prstGeom>
            <a:ln w="22225">
              <a:solidFill>
                <a:schemeClr val="accent4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2286000" y="3733800"/>
              <a:ext cx="685006" cy="68672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</a:rPr>
                <a:t>6m + 920m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8609807" y="2895600"/>
            <a:ext cx="534193" cy="762000"/>
            <a:chOff x="2209007" y="3725069"/>
            <a:chExt cx="534193" cy="1000125"/>
          </a:xfrm>
        </p:grpSpPr>
        <p:cxnSp>
          <p:nvCxnSpPr>
            <p:cNvPr id="68" name="Straight Arrow Connector 67"/>
            <p:cNvCxnSpPr/>
            <p:nvPr/>
          </p:nvCxnSpPr>
          <p:spPr>
            <a:xfrm rot="5400000" flipH="1" flipV="1">
              <a:off x="1709341" y="4224735"/>
              <a:ext cx="1000125" cy="794"/>
            </a:xfrm>
            <a:prstGeom prst="straightConnector1">
              <a:avLst/>
            </a:prstGeom>
            <a:ln w="22225">
              <a:solidFill>
                <a:schemeClr val="accent4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2209800" y="3733800"/>
              <a:ext cx="533400" cy="403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</a:rPr>
                <a:t>1m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 flipV="1">
            <a:off x="2057400" y="4724400"/>
            <a:ext cx="6934200" cy="7620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276600" y="25908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0070C0"/>
                </a:solidFill>
              </a:rPr>
              <a:t>Level of dumpy = 922m</a:t>
            </a:r>
            <a:endParaRPr lang="en-US" sz="1100" b="1" dirty="0">
              <a:solidFill>
                <a:srgbClr val="0070C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934200" y="25146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0070C0"/>
                </a:solidFill>
              </a:rPr>
              <a:t>Level of dumpy = 926m</a:t>
            </a:r>
            <a:endParaRPr lang="en-US" sz="11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76" grpId="0"/>
      <p:bldP spid="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use a Dumpy Level</a:t>
            </a:r>
            <a:br>
              <a:rPr lang="en-US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3554" name="Picture 2" descr="http://www.icmsurveysystems.com/surveying_techniques_files/image00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19200"/>
            <a:ext cx="7315200" cy="3657600"/>
          </a:xfrm>
          <a:prstGeom prst="rect">
            <a:avLst/>
          </a:prstGeom>
          <a:noFill/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429000" y="4800600"/>
          <a:ext cx="5562601" cy="2025559"/>
        </p:xfrm>
        <a:graphic>
          <a:graphicData uri="http://schemas.openxmlformats.org/drawingml/2006/table">
            <a:tbl>
              <a:tblPr/>
              <a:tblGrid>
                <a:gridCol w="1118381"/>
                <a:gridCol w="634219"/>
                <a:gridCol w="936827"/>
                <a:gridCol w="1044372"/>
                <a:gridCol w="767285"/>
                <a:gridCol w="1061517"/>
              </a:tblGrid>
              <a:tr h="13062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Level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instrument (Ground Level +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Foresight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new point (Height of instrument-foresight)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Bench mark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838200" y="5257800"/>
            <a:ext cx="7848600" cy="1524000"/>
            <a:chOff x="838200" y="5105400"/>
            <a:chExt cx="7848600" cy="1524000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105400"/>
              <a:ext cx="3339376" cy="64633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So the difference in height is</a:t>
              </a:r>
            </a:p>
            <a:p>
              <a:r>
                <a:rPr lang="en-US" b="1" dirty="0" smtClean="0"/>
                <a:t>925m-913m=12m</a:t>
              </a:r>
              <a:endParaRPr lang="en-US" b="1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8229600" y="6400800"/>
              <a:ext cx="457200" cy="228600"/>
            </a:xfrm>
            <a:prstGeom prst="ellipse">
              <a:avLst/>
            </a:prstGeom>
            <a:noFill/>
            <a:ln w="349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648200" y="6172200"/>
              <a:ext cx="457200" cy="228600"/>
            </a:xfrm>
            <a:prstGeom prst="ellipse">
              <a:avLst/>
            </a:prstGeom>
            <a:noFill/>
            <a:ln w="349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" name="Straight Connector 8"/>
          <p:cNvCxnSpPr/>
          <p:nvPr/>
        </p:nvCxnSpPr>
        <p:spPr>
          <a:xfrm flipV="1">
            <a:off x="2514600" y="4191000"/>
            <a:ext cx="6400800" cy="7620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8686800" y="3200400"/>
            <a:ext cx="304800" cy="990600"/>
            <a:chOff x="8153400" y="3733800"/>
            <a:chExt cx="304800" cy="990600"/>
          </a:xfrm>
        </p:grpSpPr>
        <p:cxnSp>
          <p:nvCxnSpPr>
            <p:cNvPr id="14" name="Straight Arrow Connector 13"/>
            <p:cNvCxnSpPr/>
            <p:nvPr/>
          </p:nvCxnSpPr>
          <p:spPr>
            <a:xfrm rot="5400000">
              <a:off x="7658894" y="4228306"/>
              <a:ext cx="990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8153400" y="4114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?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600200"/>
            <a:ext cx="6413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want to construct a water pipe on the hill by </a:t>
            </a:r>
            <a:r>
              <a:rPr lang="en-US" dirty="0" err="1" smtClean="0"/>
              <a:t>Vigyan</a:t>
            </a:r>
            <a:r>
              <a:rPr lang="en-US" dirty="0" smtClean="0"/>
              <a:t>  Ashram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 flipH="1">
            <a:off x="1600200" y="4038600"/>
            <a:ext cx="6506736" cy="2241396"/>
          </a:xfrm>
          <a:custGeom>
            <a:avLst/>
            <a:gdLst>
              <a:gd name="connsiteX0" fmla="*/ 0 w 6969512"/>
              <a:gd name="connsiteY0" fmla="*/ 2241396 h 2241396"/>
              <a:gd name="connsiteX1" fmla="*/ 836342 w 6969512"/>
              <a:gd name="connsiteY1" fmla="*/ 1706137 h 2241396"/>
              <a:gd name="connsiteX2" fmla="*/ 2051825 w 6969512"/>
              <a:gd name="connsiteY2" fmla="*/ 1393903 h 2241396"/>
              <a:gd name="connsiteX3" fmla="*/ 2553629 w 6969512"/>
              <a:gd name="connsiteY3" fmla="*/ 1126274 h 2241396"/>
              <a:gd name="connsiteX4" fmla="*/ 3222703 w 6969512"/>
              <a:gd name="connsiteY4" fmla="*/ 1037064 h 2241396"/>
              <a:gd name="connsiteX5" fmla="*/ 3902927 w 6969512"/>
              <a:gd name="connsiteY5" fmla="*/ 713678 h 2241396"/>
              <a:gd name="connsiteX6" fmla="*/ 4683512 w 6969512"/>
              <a:gd name="connsiteY6" fmla="*/ 512957 h 2241396"/>
              <a:gd name="connsiteX7" fmla="*/ 5497551 w 6969512"/>
              <a:gd name="connsiteY7" fmla="*/ 234176 h 2241396"/>
              <a:gd name="connsiteX8" fmla="*/ 6188927 w 6969512"/>
              <a:gd name="connsiteY8" fmla="*/ 133815 h 2241396"/>
              <a:gd name="connsiteX9" fmla="*/ 6623825 w 6969512"/>
              <a:gd name="connsiteY9" fmla="*/ 33454 h 2241396"/>
              <a:gd name="connsiteX10" fmla="*/ 6969512 w 6969512"/>
              <a:gd name="connsiteY10" fmla="*/ 0 h 224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69512" h="2241396">
                <a:moveTo>
                  <a:pt x="0" y="2241396"/>
                </a:moveTo>
                <a:cubicBezTo>
                  <a:pt x="247185" y="2044391"/>
                  <a:pt x="494371" y="1847386"/>
                  <a:pt x="836342" y="1706137"/>
                </a:cubicBezTo>
                <a:cubicBezTo>
                  <a:pt x="1178313" y="1564888"/>
                  <a:pt x="1765611" y="1490547"/>
                  <a:pt x="2051825" y="1393903"/>
                </a:cubicBezTo>
                <a:cubicBezTo>
                  <a:pt x="2338039" y="1297259"/>
                  <a:pt x="2358483" y="1185747"/>
                  <a:pt x="2553629" y="1126274"/>
                </a:cubicBezTo>
                <a:cubicBezTo>
                  <a:pt x="2748775" y="1066801"/>
                  <a:pt x="2997820" y="1105830"/>
                  <a:pt x="3222703" y="1037064"/>
                </a:cubicBezTo>
                <a:cubicBezTo>
                  <a:pt x="3447586" y="968298"/>
                  <a:pt x="3659459" y="801029"/>
                  <a:pt x="3902927" y="713678"/>
                </a:cubicBezTo>
                <a:cubicBezTo>
                  <a:pt x="4146395" y="626327"/>
                  <a:pt x="4417742" y="592874"/>
                  <a:pt x="4683512" y="512957"/>
                </a:cubicBezTo>
                <a:cubicBezTo>
                  <a:pt x="4949282" y="433040"/>
                  <a:pt x="5246648" y="297366"/>
                  <a:pt x="5497551" y="234176"/>
                </a:cubicBezTo>
                <a:cubicBezTo>
                  <a:pt x="5748454" y="170986"/>
                  <a:pt x="6001215" y="167269"/>
                  <a:pt x="6188927" y="133815"/>
                </a:cubicBezTo>
                <a:cubicBezTo>
                  <a:pt x="6376639" y="100361"/>
                  <a:pt x="6493727" y="55757"/>
                  <a:pt x="6623825" y="33454"/>
                </a:cubicBezTo>
                <a:cubicBezTo>
                  <a:pt x="6753923" y="11151"/>
                  <a:pt x="6861717" y="5575"/>
                  <a:pt x="6969512" y="0"/>
                </a:cubicBezTo>
              </a:path>
            </a:pathLst>
          </a:custGeom>
          <a:noFill/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665248" y="3886199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077200" y="60960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505200" y="42672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72200" y="51816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76600" y="453669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019800" y="5484543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688763" y="6214947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183890" y="1981200"/>
            <a:ext cx="7047298" cy="4267200"/>
            <a:chOff x="1183890" y="1981200"/>
            <a:chExt cx="7047298" cy="4267200"/>
          </a:xfrm>
        </p:grpSpPr>
        <p:sp>
          <p:nvSpPr>
            <p:cNvPr id="5" name="TextBox 4"/>
            <p:cNvSpPr txBox="1"/>
            <p:nvPr/>
          </p:nvSpPr>
          <p:spPr>
            <a:xfrm>
              <a:off x="1183890" y="1981200"/>
              <a:ext cx="68362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 find the pressure that will result from the pipe </a:t>
              </a:r>
            </a:p>
            <a:p>
              <a:r>
                <a:rPr lang="en-US" dirty="0" smtClean="0"/>
                <a:t>I need to know the height difference between point  A and point D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rot="5400000">
              <a:off x="7125494" y="5142706"/>
              <a:ext cx="22098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/>
          <p:cNvCxnSpPr/>
          <p:nvPr/>
        </p:nvCxnSpPr>
        <p:spPr>
          <a:xfrm flipV="1">
            <a:off x="1676400" y="3962400"/>
            <a:ext cx="6934200" cy="7620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28600" y="4038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A= </a:t>
            </a:r>
            <a:r>
              <a:rPr lang="en-US" sz="1400" dirty="0" smtClean="0"/>
              <a:t>875mAOD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1489</TotalTime>
  <Words>837</Words>
  <Application>Microsoft Office PowerPoint</Application>
  <PresentationFormat>On-screen Show (4:3)</PresentationFormat>
  <Paragraphs>287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How to use a Dumpy Level Example 1</vt:lpstr>
      <vt:lpstr>How to use a Dumpy Level Example 1</vt:lpstr>
      <vt:lpstr>How to use a Dumpy Level Example 1</vt:lpstr>
      <vt:lpstr>How to use a Dumpy Level Example 1</vt:lpstr>
      <vt:lpstr>How to use a Dumpy Level Example 1</vt:lpstr>
      <vt:lpstr>How to use a Dumpy Level Example 1</vt:lpstr>
      <vt:lpstr>How to use a Dumpy Level Example 1</vt:lpstr>
      <vt:lpstr>How to use a Dumpy Level Example 1</vt:lpstr>
      <vt:lpstr>Example 2</vt:lpstr>
      <vt:lpstr>Example 2</vt:lpstr>
      <vt:lpstr>Example 2</vt:lpstr>
      <vt:lpstr>Example 2</vt:lpstr>
      <vt:lpstr>Example 2</vt:lpstr>
      <vt:lpstr>Example 2</vt:lpstr>
      <vt:lpstr>Example 2</vt:lpstr>
      <vt:lpstr>Example 2</vt:lpstr>
      <vt:lpstr>Summary Questions</vt:lpstr>
    </vt:vector>
  </TitlesOfParts>
  <Company>MWH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Maps &amp; Plane Table Surveying</dc:title>
  <dc:creator>MWH</dc:creator>
  <cp:lastModifiedBy>Emma</cp:lastModifiedBy>
  <cp:revision>223</cp:revision>
  <dcterms:created xsi:type="dcterms:W3CDTF">2011-07-27T04:30:10Z</dcterms:created>
  <dcterms:modified xsi:type="dcterms:W3CDTF">2012-09-14T09:04:11Z</dcterms:modified>
</cp:coreProperties>
</file>