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89" r:id="rId2"/>
    <p:sldId id="290" r:id="rId3"/>
    <p:sldId id="291" r:id="rId4"/>
    <p:sldId id="292" r:id="rId5"/>
    <p:sldId id="293" r:id="rId6"/>
    <p:sldId id="294" r:id="rId7"/>
    <p:sldId id="295" r:id="rId8"/>
    <p:sldId id="296" r:id="rId9"/>
    <p:sldId id="297" r:id="rId10"/>
    <p:sldId id="29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000" autoAdjust="0"/>
  </p:normalViewPr>
  <p:slideViewPr>
    <p:cSldViewPr>
      <p:cViewPr>
        <p:scale>
          <a:sx n="50" d="100"/>
          <a:sy n="50" d="100"/>
        </p:scale>
        <p:origin x="-103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721F62-B0EF-44E9-9BFD-C6A52CD819B0}" type="datetimeFigureOut">
              <a:rPr lang="en-US" smtClean="0"/>
              <a:pPr/>
              <a:t>9/14/2012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CB5FAB-6901-4D1C-B0DB-98CD60D2E4D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Levelling_ro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endParaRPr lang="en-US" sz="18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3D</a:t>
            </a:r>
            <a:r>
              <a:rPr lang="en-US" b="1" baseline="0" dirty="0" smtClean="0"/>
              <a:t> model would help students here</a:t>
            </a:r>
            <a:endParaRPr lang="en-US" b="1"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smtClean="0"/>
          </a:p>
          <a:p>
            <a:r>
              <a:rPr lang="en-GB" dirty="0" smtClean="0">
                <a:solidFill>
                  <a:srgbClr val="FF0000"/>
                </a:solidFill>
              </a:rPr>
              <a:t>A typical surveyor's instrument </a:t>
            </a:r>
            <a:r>
              <a:rPr lang="en-GB" dirty="0" err="1" smtClean="0">
                <a:solidFill>
                  <a:srgbClr val="FF0000"/>
                </a:solidFill>
              </a:rPr>
              <a:t>reticle</a:t>
            </a:r>
            <a:r>
              <a:rPr lang="en-GB" dirty="0" smtClean="0">
                <a:solidFill>
                  <a:srgbClr val="FF0000"/>
                </a:solidFill>
              </a:rPr>
              <a:t> has two pairs of stadia marks. One pair are on the horizontal centreline and the other on the vertical. Each functions in the same manner and are placed for measuring on either axis.</a:t>
            </a:r>
          </a:p>
          <a:p>
            <a:r>
              <a:rPr lang="en-GB" dirty="0" smtClean="0">
                <a:solidFill>
                  <a:srgbClr val="FF0000"/>
                </a:solidFill>
              </a:rPr>
              <a:t>The stadia marks are set a specific distance apart. The distance is chosen so that there is a fixed, integer ratio between the distance observed between the marks and the distance from the telescope to the measuring device observed. This is known as the </a:t>
            </a:r>
            <a:r>
              <a:rPr lang="en-GB" i="1" dirty="0" smtClean="0">
                <a:solidFill>
                  <a:srgbClr val="FF0000"/>
                </a:solidFill>
              </a:rPr>
              <a:t>stadia constant</a:t>
            </a:r>
            <a:r>
              <a:rPr lang="en-GB" dirty="0" smtClean="0">
                <a:solidFill>
                  <a:srgbClr val="FF0000"/>
                </a:solidFill>
              </a:rPr>
              <a:t> or </a:t>
            </a:r>
            <a:r>
              <a:rPr lang="en-GB" i="1" dirty="0" smtClean="0">
                <a:solidFill>
                  <a:srgbClr val="FF0000"/>
                </a:solidFill>
              </a:rPr>
              <a:t>stadia interval factor</a:t>
            </a:r>
            <a:r>
              <a:rPr lang="en-GB" dirty="0" smtClean="0">
                <a:solidFill>
                  <a:srgbClr val="FF0000"/>
                </a:solidFill>
              </a:rPr>
              <a:t>. For example, a typical stadia mark pair are set so that the ratio is 100. If one observes a stadia rod, rule or </a:t>
            </a:r>
            <a:r>
              <a:rPr lang="en-GB" dirty="0" smtClean="0">
                <a:solidFill>
                  <a:srgbClr val="FF0000"/>
                </a:solidFill>
                <a:hlinkClick r:id="rId3" action="ppaction://hlinkfile" tooltip="Levelling rod"/>
              </a:rPr>
              <a:t>levelling rod</a:t>
            </a:r>
            <a:r>
              <a:rPr lang="en-GB" dirty="0" smtClean="0">
                <a:solidFill>
                  <a:srgbClr val="FF0000"/>
                </a:solidFill>
              </a:rPr>
              <a:t> with the telescope and sees that the rod spans 0.5m between the marks (the </a:t>
            </a:r>
            <a:r>
              <a:rPr lang="en-GB" i="1" dirty="0" smtClean="0">
                <a:solidFill>
                  <a:srgbClr val="FF0000"/>
                </a:solidFill>
              </a:rPr>
              <a:t>stadia interval</a:t>
            </a:r>
            <a:r>
              <a:rPr lang="en-GB" dirty="0" smtClean="0">
                <a:solidFill>
                  <a:srgbClr val="FF0000"/>
                </a:solidFill>
              </a:rPr>
              <a:t>), then the distance from the instrument to the rod is:</a:t>
            </a:r>
          </a:p>
          <a:p>
            <a:r>
              <a:rPr lang="en-GB" dirty="0" smtClean="0">
                <a:solidFill>
                  <a:srgbClr val="FF0000"/>
                </a:solidFill>
              </a:rPr>
              <a:t>0.5m x 100 = 50 m. In the image to the right, the upper stadia mark is at 1.5 m and the lower at 1.345 m. The difference is 0.155 m. Thus the distance from the instrument to the levelling rod is:</a:t>
            </a:r>
          </a:p>
          <a:p>
            <a:r>
              <a:rPr lang="en-GB" dirty="0" smtClean="0">
                <a:solidFill>
                  <a:srgbClr val="FF0000"/>
                </a:solidFill>
              </a:rPr>
              <a:t>0.155 x 100 = 15.5 m</a:t>
            </a: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2AFB17E-2BE3-4471-B52C-2880C52DCD4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FB17E-2BE3-4471-B52C-2880C52DCD4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2AFB17E-2BE3-4471-B52C-2880C52DCD4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AFB17E-2BE3-4471-B52C-2880C52DCD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79C4D42-8D45-4674-ABFD-07B03B1D7F79}" type="datetimeFigureOut">
              <a:rPr lang="en-US" smtClean="0"/>
              <a:pPr/>
              <a:t>9/14/2012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AFB17E-2BE3-4471-B52C-2880C52DCD4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79C4D42-8D45-4674-ABFD-07B03B1D7F79}" type="datetimeFigureOut">
              <a:rPr lang="en-US" smtClean="0"/>
              <a:pPr/>
              <a:t>9/14/2012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2AFB17E-2BE3-4471-B52C-2880C52DCD4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UMdPgp5oMR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hyperlink" Target="http://www.merlinlazer.com/shop_images/NA700_Kit2036.jpg" TargetMode="Externa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Contours</a:t>
            </a:r>
            <a:endParaRPr lang="en-US" dirty="0"/>
          </a:p>
        </p:txBody>
      </p:sp>
      <p:sp>
        <p:nvSpPr>
          <p:cNvPr id="4" name="TextBox 3"/>
          <p:cNvSpPr txBox="1"/>
          <p:nvPr/>
        </p:nvSpPr>
        <p:spPr>
          <a:xfrm>
            <a:off x="1524000" y="1219200"/>
            <a:ext cx="6477000" cy="646331"/>
          </a:xfrm>
          <a:prstGeom prst="rect">
            <a:avLst/>
          </a:prstGeom>
          <a:noFill/>
        </p:spPr>
        <p:txBody>
          <a:bodyPr wrap="square" rtlCol="0">
            <a:spAutoFit/>
          </a:bodyPr>
          <a:lstStyle/>
          <a:p>
            <a:r>
              <a:rPr lang="en-US" dirty="0" smtClean="0"/>
              <a:t>Contours show points of the same height. These points are joined up usually in 5m or 10m intervals.</a:t>
            </a:r>
            <a:endParaRPr lang="en-US" dirty="0"/>
          </a:p>
        </p:txBody>
      </p:sp>
      <p:sp>
        <p:nvSpPr>
          <p:cNvPr id="2050" name="AutoShape 2" descr="data:image/jpg;base64,/9j/4AAQSkZJRgABAQAAAQABAAD/2wBDAAkGBwgHBgkIBwgKCgkLDRYPDQwMDRsUFRAWIB0iIiAdHx8kKDQsJCYxJx8fLT0tMTU3Ojo6Iys/RD84QzQ5Ojf/2wBDAQoKCg0MDRoPDxo3JR8lNzc3Nzc3Nzc3Nzc3Nzc3Nzc3Nzc3Nzc3Nzc3Nzc3Nzc3Nzc3Nzc3Nzc3Nzc3Nzc3Nzf/wAARCAB+AM0DASIAAhEBAxEB/8QAHAAAAgMBAQEBAAAAAAAAAAAABAUCAwYBBwAI/8QAPhAAAgEDAwIEBAQDBwQBBQAAAQIDBBEhABIxBUETIlFhBhRxgSMykaEVQrEkM8HR4fDxB0NSYhZEc4KSsv/EABsBAAIDAQEBAAAAAAAAAAAAAAIDAQQFAAYH/8QALxEAAgIBAwMCBQMEAwAAAAAAAQIAEQMEEiEiMUEFEyMyUWFxBoGhM5Gx8ELB0f/aAAwDAQACEQMRAD8AZzwTRwyxSuo8Qh7TSWvcgWNs9hjvq2KKbc5VhcYdlQKD3ANh/u/fUI4Z2iZKuSIzA3Uq3FsHJA/2NfFvlo3ZKp52uCQqqpv7j1zrxxPiYwL8nd2+8JmqZDAAFgiYD8238ozi/wBTe40M6yT+FKkjFAR+H4ZG4WySebX1w+G/n3PltxDKt8AX/wAfvrrOZKxHDrI4UBlZrArn0Bse9+LgaIEw/cdu7RbU9Pd6yNGkKIY2tCCT5zghbYAtc8/bOq/lY/nYY5hJ48jMFETjldpFiRa1icG4/TTVPCkqnWeNEmCIFmyS9sMbnge3vofqMVE9UswmCRqTG4kU+ovY8ZsMkffTxkIpRCD2PmlJihqStO4mSucMPGZgLFbHaQeSbcAdyfbS7qSotdLVHpay1Ece4SMxYPtGCynF/QHmwB0Z/HOnRlIEp3ZVmIjYJvs55AF7n6i+h+p9YaOumjpaRryRbTyQMYuMjNwLW++nYjkDVUJMhJoxdS/GUfUK1m6pE4mj2pGYzaQqCb3Pr7e5+ut10XqFPVURgaOXLnY8i2c35sDm3b/TXk1HTDp9ZLV9UpY/DiJVkRtpLdvI2Tn21vOnS1PUJBU1nghrlgODGo4zj27du+rOpCAXHsQosR/PS0yBRGryMws6hxm3bGL39v8AUKjdW3RSB1EW7aGIBscHPPoNcJhmnp4pZmEq7WSxNssci3PBx7++r6yvpjU2Pi+JxuUbhtOck8D2/TWU132lRyAblJrnUKkc0dO7XUqkZFuOx5+upQ0tY0bRvUNsdd/iJGRuBvcXOAdDJJTudkhkQgnzAkGxucEWNwfv7aKeeSogMUNQ8hIsrOMtjk55x3GoFAcRTOTyYPU0sk0KRbwkKq3mlU7hbGcWxnQ3T6QxVsEss5nQA7Y5aWwXGc3Itm/rnRLTktOErUaSaK2wAEXA7jt9/wDHQNJ1KbZBSIu/cn55JtwAHZT3Pb2tpi3RkFgfzGC1V2mWpljpkRCjBQGAYEnk6hJJM8olUKkircKQLEA3vbn/AJ1TC8U8U9LGkqhHG4MMbrdzqcSyxU81QZIUlOCbXUn7H+mg4+kgV5k0+ZJVfCeQLIUJ8MEjvj6jUqaKpgIlmgrXEn5gQACw7bh2P11wTx1ULPDJA8LANbYSbW72PNwedcp5KumpYhDTmvpi+1pIxYWNxkE8dudTTjuKjE9tjQBMogFSHMywoHiN9vjhMe4vbj112On6lEiT0dKTGFN0nUXA79+fS+odQ6tTdMgjfqSpSUy7444ZIWVyw7Dm4z3znVXw78QdN6vKKWOvYTeGSYZqfbvx5ipvz37/AE0zY+0vXEsDTOx6V/vHAhLQKKmpEpDkqiW2yJbuDww9++qH6dPUOPlqCWXw2ILs5Hlv/wCJ9v8AHV7x9Mp0CbQ8kdm3EnI9yDbt7Yvqz+JlKsRQWjikTy2JO8ZwL31X3n/jIGDEh+I39on6vQzU1Gxgop3HjCzAEsSe5BNzb9OR30NH1DodQojqej9djkhAVhCNo3Wz+X9fvrQV1fPDUrBLCY4mwo3WIufU6rmoJ2RWTqDEbmHliDW9jg6YmahTCPRsakjGt/mUbgWdqGAzQhiPE3EDcBmx5sdW01N48thThXtnfZrZItftrM9Y6nUSuxjkjC5jvGQRY4II45vkf46Go+uVFN/9VJMMgBwAL849Dj76YNM5WxM5Sl8ixNFVUTQoDVosgAugWQOVNwVyMff3/UdKkUlQ5qI0C3xOPKc52mwtbvjGlX/ymUSXqI0EY2kNHbd24PoP66pm+KBveJadxtHkkN3IHb/k6Yuny1yIZCEdK8/maiaohhmV44vmWnuFVGBOBkrfJufsMaCrQ9aFhajmV2SzxykDaoybA5vYEC3B0jb4rniOyMlXY+bxUsTjm/oNT+ZnkqEdY5kPhl1MSFiV5xf6akYGU9oN0O3Mcx0tJSPFPS0op1NxuIP5uTk5ti97865Ks4DOsVOVlsHd4/DZs5OBxzbPfWbpeqwSOEaaqibcS8m6/ri1iLX7fXT6OYov9mm8d3/u1kz5iDfIP7a5sZU8mcPuJV1jpdLL0lnaGHfvLrUh/wCYgE32nP39NaCGQ0j0294ZaaUhWYOqucdgRm5te3ItjOsxUrNKQ1ZEyTIRtVJDZ1BH8xFs5Ge1raPWpjq+mwCn8ZQYv7sMHKsDYWtm9gMHjIzqXUlAJYF+2ahclGaixMkfnXyKp2DcDu81s3vcY/bRrxyLTndTGdAFDLH/AHvqoP63/wA9Zsdbk6cYmkRiGVg6MgUR9vNgixuftp50U1fU+miJon8BUULKHVbODg5N7cH0sNLKEJ1nidiRsgqoTLR1kcSSjZMkn5oXkG+MnuRaxP31XIJ4ZVi/h4WNAHXZYWPp7d9GQ0nVqGEyTinC4x44Y2xkEng9h2OraHp09bVHx90Twm9lwzC3Jz3uPTVVnFwfZZmC1UTijRiklQjRTMuAj3KgZ2mwsRkY/ftop0pRCtTDDGyFPzSLvHre3bF+LX1P5VqKtnjqirUoUltspIHqLWwcE4tbUaWOKjqvFp3qZ6ZwN0bZA7C/qCP1sdQXuMTTG+TOM8ElClSFRdl7lCFUAWBYAjPNrZ1i6vrz9e+LOn9PjGyk+YSMyRCzSAEAn0He1hfT/rVdN8M09S0fyLqIX8IRsxZAw9CMDdbB/XXkdBVzUtbBUwt+LCA6n1IN9bfpOmQv7j8jxDGEFWocie90lVQGoko6ilgMYdVWJlGxRYsTb12gafT01NJRtJFRqzC8piiIBkYcDOP9deJfEXXmfqHzvT3tDUwxsQD+RioDftr0n4B61L1Ho+4qd8UKqAxzIRcFvpu16rUafBnFEXMZVzaVQ9zyn4ug6v1Zqzq/VSwqEqTEKYEFYox6ewIA973OlfwvDLP8T9MSmk2lZlffa+0Lkm30B1qvi6Gpg+LKuk6ZGg8SRJRaPcd5S5Fu/rpj0r4cg6bItbW1FTPX1I2yuEICtfzKLcHAyfcaxNUp0+NrHT2E9EdVibEpHzETUdRqPlKSN1NO1VZNwsbNnObjFsHQ88zygLFCIGVgbAtaNyOA3va+RjUZaWqgjhcsyoZPKXyzeXIAJJGD97c6tnXwjIQjVETkbCz3cG5wfpn315gUo4mXk4PMFWCuNLIzzR1c0bCysCFOcmwHFvp99H/DlXJRNVjrESCV3UoPGtYWIxftfI+p1RPSVqzutMk8YsCW8GwI9ySb47anHPDBGFrZS0/BXYCVAwL9wfroixqd7pAoCU1fTKBZLwkNIstmDgqFPsb34uM4+mlj9CaqlDwJT1ikDfvlKPdeAL4zkW0dHO6daljr4hUUkbhVMcZZke1xuABOcj6jTGqjPTaaPwwtISdzNZQwFwPpj0NtN3OlcxIJB7RR/CY5I0qKaGOSJ1AaMoGZGt5o2A972vwRnnE4egw0k6QzqUpV3K7xizEW/lOTe4499Ww9RngXfDQGeLdtZgWLobkXsLggg35H9NOoOlUvUEQ1tRNTovmCYNsggn727ZvrnyMncxiY2dqmYm+HKaStMvTqmklWNbAyKSGBve/oRgY/qNM6Ok6f0+kiWWUmokfeahkJWIg/lbgjjjBP6aKn+HD/ABKNz1rdGbbF8ALvzkEqf8NHy0dDSUi+PJJUDcHYqN1ipuPKb2Bv9tA+o3EC7jxpSfnYATPL0WjrVlid456iRyfFiuzqbYN8i/19NUVfw1V1xCwv4IiW6gDeTc2ttXHrnkf0bo1PNSQnp1J4bKbeGsPmS3bdnOLXzf20ddpWSemhYSlPNG5s7C+fYG576WdQ6niOw6dCaNmZs9GoyGikkeSNRsxFm/cG/Jv2znvqHTenMzyRwJVRSQkyJ4imNXJGQSRa2L4/8vbWjrVqd0jyQbWwjPDOAw+1x6ftjUEaVnWaNgyOQCGkAY9xa/8AjrhqHr8ydpQkVM1U/DFSnVBVvVJTUzqyTqpLHI8wsQL/AO8jTilp6vpkENPBVmchtoMsd73v3HPJtbRb9O6T1Bfl5aiXx0LEKs1r+ll9e2PXj0Ohnip6QwTizR7CCF29sFT3PF/+NRkzu6gH/EJWApWeh9osiHVDUv8AOeFskAVGMqttubBj6Li31731GdphItRSywDd+HLeTZuAJypt/l6aAMNLUSxeK2+7lSoO05GQc2tu7fpo4dNp4IlSn2bkZljMj33MRgY7c4449BrukV9Ytm055FwunkkKL5PxHU7ty7rryLeoPN7WyNWp1JKYFCH+bQ+USyL5wSRew5vjtyDpbXVhTp7wRVMcZQAESIQAuAQOc44sOB9dWwzLFV0saxSurSBGlMdxst6m+MXx3/cQt8xCZqPETfFAlm6bNRVSuXqmERmW7+H5gSLkC4sDbP6aHHQvhk0EdMKVY3UBFmYkSBj3J73J+mrfjbqkFL0qnqViDr8wAxVjcmzZ9O3H+WkbdRp66nc009yE/KfKw7jB59DzrZ0LMuGwPM9f6Bh02fAzOba/P0mZ610mXpEu6EvLCDsYEXKW7H/P+mvWf+lklBP8J0ssdTC09IZmqYw3miRiTZhzbAN+NZGnrVqWSqjlIJUbiD6ixv7XB0U/yrrIrUqAyRtE0kahJFDCxseQda+LVuBRj/UP0uupXdhageahdN0uD4kqF+IOqEvGgZxSECyjdhjYm4tb9PbTyKeeR5HlpzDGCQJIzZZFOQbEm/PtbtpT8PTr0+iMbVG4xjbG1wht2v7+41ZJ1iKOWeOSdhIGJm8zELc5uP6dsjWL6jqcuofYR2/255LWaNtHnOJgTX+IzqHhZhG0krrsOyLIZbd+cg/S2hZat6F5UqY5UpgzFpAhe3Obg4578d9XkTyQTRxVkrxiNGjkSS2zgi/v62HfVfT2roqqN5Gp3lMQieRajxDmwJI29yDgg8576zVUDvKm1W5M7Q9VjiqBAq1E6OqEXsVG3kWIzze3PfjVtbQ09YsVQOmmbfe3hT7SB6kA99CS1DQSKsssMFOH2GOMnsLXsOMYuOR9dRmiqncGOupUXaLfMnP2tfGu2iwVhe4FHSOIcaKH5dvE6rPJJGGRD+HZlt5kZbcEBTk/Sx1dNGvSZlqJ4jPLVrvlYvvWTBIzwLW7Y99UH4djrJon/tkGCS+F3m2LAWve578nHtXP0qqoh/ZHhD2CrNMhG25PlYE57kHi+pDq3BMuJpMx7CLmqq+mMlVLTVi0rReIIoowoRSLOrXNyBjtr7qhr6m1XFDLDJJEVjdivhsRYWsx5tkDvjTvqUNbSwR06GlenkQwyOsltpuSFAIwPNnkAHtpb1der1VQ1MVkp6WFEANULFrX4C3BN7WvbTEYE3QEhdL19ambjo0cEcB3xLvB8x7X729tWVPT6Cp8+3wnQ3ZosHP/AJDuOP01510/45PTKg0nV6ZYaxPK5aXako9SbFb45x9e2mcPxn8NtVLInVHoGvmMussQPqLG4H0IHtrKyaDVhywv9psezg28DiPq+eXpUTiwhRoT548Qntu4vuFxjPA+ugT1WSWjEcVU07hb+JtVbi2COzdv11pqf5XqNCHDQVNJOtwy2ZJB/Q/6aR9T6K9NO08MaTUgW+x73hOTuBuLrnI5FvTiMOpQn28gphKGqx516sZ4iql6klftSms0yPw6WNhgWPBI4+gt31x4KGZPCMTEOxuSzMitcDDcgg/oPTSuD+ItGyRTtI1n2tG6mNhuBBsL29AD/wA0Dpk0JArqtGmM3i2p7WuBwbLYdzrT9pQe9TKIyi2NxhJ0+hFSsVRJJFIxF1RReTI4sL8ntb/MuKRad6h5STDJYzmWXBewubWv6c+mLcaBmSKQ+LvkYBAd3hKTGwPN+3c31GGrZJ6hIaozRs5ACxl1VlPmAaxscXF9RTFe8AI7eISlW85qJ6SKnZkYnxVa92HZsYv+1vfUf4e4MzCeKOZ1/EkDM+42ue/HNuLY1RVV5l8MUsqxSeGxG5mKt2JJINuM8aGL18Qjqep0zvFfdE5e6hjxc3vxfUrjPcSSu09oR/D5J5Xpa0BJytvEWSwYZ5Jvf99WR0vgVTGmrJlCoUjkLZewsCe/3x7jGlctX0yfxZ40kMiMIHUtsMY3XDC3bkftr5oIakmdnanjCWeEofJc2uLkXFxwLjHvppU1RNTr+0H6vH07qlIaWr8eK8zBXZ/PuW4vbg8+186yPUuj9SStrKAzw1JpaUP8w5ItEFuAB62HbWirfhmSsl8SOpmVNxLt4O4ML2uub3yLjSHpnWJeh9ZmlS1dAztDIst9tQgXaym+QM49Ma1dCB2BsfSW9NkdL2NM90+tqKWRJIZCCnY5W3oR6a1vSeuQV94ZAsc44Unkex76ynWlpI+qTN05ZFpXbfGkn5owc7Se9uL97X0x+G+hxfEEs9LDUiDqWzxKZX/JNb8y+oa2R62I9NX3xhp6DQ+q5tGe9r5E16VHguPGuYjjeOV+vqPfWgpK+d4/l4QplAsqqFAYWHr2Nu/FzrHdCWuME0ck6VbQx+IqJDJuZQbEbyAAR6H6aYUlTFIAiN/dtlGw8duVYdu+qOo0+5eub+VtF6ziKqaYdvqP/RHUctNLPHTtRlZWIfdts4HJBsc9/wBR212o8fpdakPT4ZBAV3rtQnG7GeDi3PqONVTzGjCRwVOxpD5PEUMu08WNzY2INuTY6a0dcxogDIkgmjD7y+0ubgDjP0+msdhs8T5o6sjFWHaUswSVmkLIXcNtViVF7j07+3toLqHSaWrqnlc9Qdr7bwSqoAHazcZvomumieAJUlWCncJQ1g4WxG0KLd7etwca7X11XeOY0c83iDiN8pgEA29mH765dwNrF2wPEbdVrHVkno1lPhE7DsJVvUC36X7ffVNFXmqkkkroDFIVZZo9vPFhbj9LHvqOFllIkmWSVrgRt2tnzaqkqFqEWSAySySDcqBtoJFiQQR5v9NVlQBaA/eXX9QyOdxMspKOCG9KiRgYl8OTcWyDgntznt+2rJRCaIqyWjGPw7kC3Ykntf8ApoGCpWSt2vBHFT2ZVZ5DtDbiTYgG1yMemD3sZjxnRm6e8e+S+6KVtpB9+eb/AO730TI18mQuuzgEA94p+OaLoj0qVfU5pwVUQQtEF8Qm/oQLgDccm2R9deUSiMVUogL+EHO3fa5HvbH6a0vx01VF1aCGpljdViDLsIKjcxv++PoNZUsfGwpIJwO+vS6HFswAlruW8G4rbG7npX/R74mm6b1odGmkdqStv4aE4SUC9xfjcBY+9te5bQ6hkbBFwR/XX5bgg6j0eooOpyUs8KxzpIkrRkA2N+T9NfpfpL28ekJv4D+T/wC23mX7ZI+2vL/qPTqMi518/wDU0sIIU3EvWvh2NoVfpkXy86yXkWABfFBOcexsftj01nnnZpJ6hJ12oqiNSlrkAXwBnvkH9xr0dh5irZU8HSiv6RTv47wgU9XP/wB9EvvPF2HBPvrO0vqAHTl7ynqtEcnUh/aYaWqpOroIa2g2wJjxIwdp9R5bevfUundP6bTwPLSmZnVGKQMDtT/2Fs3sL830QvVPl1mFW1UXSVopSx/Iw9hwL9wdD01XLSySnqUPiQIGZJ7twxJIIBxzka2LaqHaZS53xgqvErlkSSnfxJVaokQlHEBa55IAvwLHF/T21PxqqpeSJEHgOgd1ZMSnB3ZOPoePTR28XnAswQgqwIBN18ubfe/vn11UBPVOJGaWN0uERZANym+bEYaxA+o765WrvEF2vkxB8zXSVstWlNNUVEV3VHF3kHfIAYjjH7HV1b1+XpsFN8zTwhJZLAJNucbbE2NuM2+o0UvSYI5oq6kqpknFymCx917XvcArYgYtbUepLSU/TRPOsTvG48Lw7Eg2IFiFvbGPrbVjdiYgVcYG3kAzP9d67PU0xXpkMjyzi6SWZmi4vxgHnPob24sD0bon8S+HCrUvgVcTbhJK5UTqTe4BFhyBz79jpz0qavrVp/k6eWnhDt4ojkYqJD+Wyfy2ucZGD9pQ9Mlkr1rZV+Wgid0VENju4JIubqcjbcau4sy6cbRQl7C2BFIbxPOerIYp/CdkLWBusgYZ4yNU0FXPQ1UVRTOUmiYOjL2I16PL8J9BWmMf4xnEWCGvmxNwOw+vvpW/wuKd1NHQSTT7RtWcizYBIt2Njq0mvxN/tRq5Vc0oM2MtZT1vUjUJTQmOrijmqYjMy+HNbcpsAQ1ytiCpOL99JvjZY4fienq43Bk+WTxwvBJZh/ng+2l/Tvhvq69SdYQaR1RWLzrcA/8ArbJ+gGPTTGl6Awmq5Ov1W+RpkKSxsNjoBcA3/Lnv767NrcRWr5jvT82PTaoZHPaVqzyxvGiiW1mVCm4MAOQO9gf0OmXS3qizp1A7NzAKIl2IhJs2b3JHcDGe2iKSjo6Lpnh+I8qXIjlDZINgNwGLYte441dGlSi/2cvKgIDQotyG+o7E9/fWNlyhrAEL1PNj1GpbJjF7pyRZFqWLJWveNo/w7MGDWztdb3F8E+2dBJN0iAeHJWdQLqdrq0qRgEcnzDJPf6aYUtBTowYMY7sb3k3OPtx/xyeNXVlStO96cyTbyd+wAWIsM9u37aUMnO2ZozYxYKiZvqHxM8MQjkLmfxSWuLZAGLdlIY4HtovpFXPI7zoZI0WVHeNlALC17gn3tn37ask6XS1FRLIJKW2WAWG2wn3wOf240uqJFp6mCKvkAV9sTBF8gIYbmBxcXHH21Z+GwpBzKm0MOBL4XENbJQyAO1U94Yml2uXH8t8DObe+NX1VJ0lHNdP1KWmREVWWOVXDP37XY8HOqfi+BKCGHp9E+zqFapR2Eh3JGM7B6AnHa+b4GsRUfD/VIdpmXdGwUraYMSBYWtfFsfYjVhMSmiWqX9K2EAFhf2j/AOJ36DVmirOo11ZKz04ISNEB8wDEEhV7se2lNN1ro9C27p9Cha1vEne50u6p0WuTyiGYRQyiDdMAtmJsBzgY54x7ar6Z8NV/UKyekji2zwsVcO1rEXv9eP31fCYwnLcTRTUqg6ABGvXvihut9OFIIFjAcNuXg29P116z/wBMviE9f6PTu6gVvTgtLVAf9xLeR/2//rXl3SvgiSqjkaTqMEfnERMal133GPc2OPUjWj+AqTqHwh8WSR1Eit0+eFRK4QhWu1k54INz3wTrN9TxafLpWx4z1LyIK60PktjPapF3pg2PY+mqYpY6qFZIjcXP6g2I/YjUp51jTdkm9gvcnQlEi0k1WrEKsk5kjH1UbrfcHXg9h2knxLo5E87638O1dT1qpWatljLvIVkAuGBtbHI5t6ZHvoOn6VHTUwWpqzUrNeLdChjsVLXBPfmxydb/AKr0ierrDVUcwG610Jt5uL8cW/w0of4emVAjzwuSQW3Ha4YAkEHuTe2D316PB6gDjAZpjZdLlLmhxES9cW9PSFSwj5CL4h8thYcemR6aJkpnsCU+WjJ8pZtyjFiCrEWzY4vxoyXprUszpDTlJybM7W89zctg3Pft3OqK1aylbbLSTGRQrJ4NgtgeBc/c9/sdP3qx6JVyacqaXmpykp6uJY5TVRtUFd25U8pB/MEBweOb2zfOhZagU8shBEbR3KoGGEIG7Bze1jb629mFPHVVCSKCroy7nWTyBbeliTi5x6W99dWKGAtUfLhp0shkUhy4OAFsPbUB+eeY3FpBt35Dx9B3itJJ6pt8MjrTEBPGjUFSb3F15XG7Htomln8WnnpOqB1jvgH+8cD/AH3OrIKr5uoEUbQIIgA0bKPEkvcXAv2xf/k6oqq+nq+pmgajqIyQqLMsRdd4OGJGQLnI/fR7WPiDeItWMV9Ll609HLO9OaeOGZABG188XyRxyMffQsvUpaWRYpHjZT5Y9i7r4t6+/t/maOmLBCstVKwJYsGU2Ck35I4GO478a+qnqIHcQxRhAxUFsswJXvb3GOwx20HF0eYT0F3s1n7SE0/zK/MYWBAqsXVyDY5K/wDsPW+rRJT2JlaGoM5sqsgFzzwb37d8XtoGbqNarb6eColiQXkCcEXtjuAD9s9u8HqJG6aZ0gn8Wna0bQy2Km4uLi/IxbOpCHj6SFx5r3qK/MuhlkWKZYaRo0yDGtgpFhcD1+muR/ML+JTQSJt3BgUMeDjb9rHN86XjrUM3UPFlSPxJ3Ynw5ALkCxLXv+3pm+mDdShhi8QZlZdxV1LbeAC3Nr3+57aN0ZTVRF+ACTAq+krXlgmnqI4oVwY3ushYWJIt9u+jZ6ESsGWsXba20ITY8G/p/kBr6so5q1PFjRyVO8GN9wkBAI/NbFr+nA0NLRdXmVGpJ6cACzB2Aa/OQDjnvf2J117gOQKlo6bMhB2AXLP4NQUZlapnDMWXfL4xJXcOSTYYIPYYtfnFXxBPR9TnhjqAhipYgikKQpUm7AMObWGO2dGzUaUocVdRIDLJa8RVFKW9CTc2Hp6fadLFRmptQRrM099rsLLcZubDn3zznvrlc3uskzsbhNyt5+kz0VP0eeNXo1qlS+1HiBbduNmW9xbNjc8D662HUun9LlaWT+HxuBZhJeRd+3FgVIA97YN+NJ6T52jZvkKLwqdpWLRxX8x7kjgcc8d8aPakmSBjBZi1nDmTaGYG5uMkd+MYOpy5DYo/zJGo67CipnZW6J0h5nemq5Wkbzbqjctufy24xf2x6aK6ZPT1RaKOk+XLJeneTHig9iAQWuMg35PcHTSlkhgYmSmkma3mCxbr3IsCVvc3PpjjXwNOsfjU48ExruDxx7vCBBAtjFj21Jy8c3f8QdTnxMfhiLXgkoupisEFZNTSfiRbANyyWIVSWuQRb3FiB76m/WUijnj2Sr5FmdDDcrk33ACwHuPvbTHps3UUEQWSSsVwfxHitvF82zZT/vtqyv6bUmSPELggCSN1D4YWYC/PJsSProWyqzbWgYkB6n8S+umkeCKZKp5JPmR5YZCm4FbgC+SDft2x20ZR1Igv8us4MzEhXW2wDlQSLjg850BHWuzSbLeJDGqmN1sy/p2I7aW9U6tUSJPMKWUwptEe3ut7XAOQMc2t5u2q3tb+io9c7sPhrzHJmqjVySzVUioIjIyLwNozfGb8aS0vVupRpHV08sohldsVct9i2BufUXOOwzo1Y6+WUytA7oVV42YgAXHmF7fQ3x9tdqOnN+HUShZJQgLRoSFOPbk8/wD66NQidJAgDIy/1OLlss1XU08dRFG0lTv/AA3DqlwB+du/6f0OlUEXW6udmqY4o3U/htExUMOQAlssMnkX1dVVyxGmeki33jMcZcWDE2NifpfOj6ipVohEI2FRgstOcqQBk8XGP+dECUWgOJ3vYG42kxFXVFfV0rQU3Tq+SJCoZoo/BIdf5rE49Dm2PvoDo/WK9hLUdPeoashdtlLJAo3qRc3YWCixHob8DOn/AFLp5rYYF+enDEsC5ckDAtbAGVGqW+GKTevy9X4Y2bpTGN25QLblzg/rz241ZTPiC0ROvH54iKrSvg6jN16eg8CUPveKMiRCcjfdj5rnkD7W51q6Gc13Smalgj+cEgd3SRkSUmwvkbiCOL4ProWq6HCtE1MaySWSTzrJO20K5H8tiAAcalHTVsdOYqeoJn34dzuVjwD6qbd8jvoMmZci/eR8O9y95NKLqY6VHTiOmZk/DVqefyZa5JDHJ9vr7aYLSNTtJM6VEnGxQxJsAbG332j1tkaFiqJ6QqlS08joq3KhRFe9sAHHNv0voCs6hXUAD07tWM99gspJJF8AW3AW4A7aUd2Q1xNLFpcTY9xjSsqKSCUK8AgmPlv+UsbYNiMm3HGqCl5xU1FQ/wAqHbdFJGoUPYE3BGQQRxz6Y0JP1ifqE5mj6NVLTiNBdmFoto3M20kAdzc210/MS9FhpJodq01QWkqdovYE2YLm52gDP1zzoxjKjk1KLOoybmNiGz0PQhLM4oUXxPO0sasBYercHPbnPvq+gekWanMcSr4ZdlsAbm1hbsOcgf4atBTcqGQuWAt4gRhuAxjtnIB5vbVcnSaioqIgKWmiiDDLER7vYWBJHtjnVfdZokxq6hmNYhz+IPUzVCkmaANS7/LIjbecA5xc2P6n7q6zo9dVVTVVEaaoSVRe8RZktwDf/fPtra0FGkUhqKdppZFChUc7UW3YLaw50O/xFQQ3SCqhKhjhEJUfoLX9fpolybfkEsY9Hkb52uZyXp1M0hjmlmkRnPkV9p4xewuRfv66Er3UUvy9P+FKHACk5XaL7r29Lg+hONKmabqrCIyvBUTxI6bGujA3HmvxbcvY60fTuhvHHEZqkyCnG623IvYEAn34OMasMvtgbzM1lduTQEV/xRkgME1VeWRkeBljYq4Ki5Fxa1mP3H200SqrZYoI5qZmUDa7qltmCL4Asdx7H20VEIPCEMMbLEU3GJm8l77b29Qf8+2hq6tngqo4YhFtmDfyWtx7+pGklw5pRBX2QbNmVeDCY50nSVIpFbc7HYRdhYAE49fTnJ1dsp6CUeAzQ3UM+1t5kUi3/wCJ73sb59NcqKCaokaGoqXyv4RS142Wx5tke2PpgaJjpYnIhrN0jn87A2/msLf77nXMQF5M7zTGgYuiqKoFo3WoqIC11lWU3C8AgjjA4zoiGEV0oiMtSixttDAXIvypY39B+p+19fXR9OqYl8OytG/hbRfabi9wT62P21U1fI0UVRCEuLq4ZbDO0373yw0NlvlEXS7vh/zDV6d0qllknpw8khILtvJ3m4NyM9zfXD1COmcpAoEZwGBBBNxYWxftbjQtNRv1CiinqJyCSQXiTY4PPIORbsf+SKfplJGrktNIZEG4sxuCAbkZ72H6fos7R85szSOHUFNzmh9oEetySVnhCGoYNuxL5OAvmF853EW9tW1cj1RUJCsodGVolf8AMpF+R2GcjPbX0tTRU8zmSGTeo8zLtO4WAB4GbW/fm+uSdUVY3WKMhUkCWOPNY5GcfXRECwVEpZPZQ9Nn8yPUOjVFSlFLRKsaxuHanZbAiwtb35wdcWrpIKwban8VAreaTtYD7fcnRSU7VEEIeZ1Dk2ZTk44PtnXGoqamcmpgie6bvKgNhwMHvnta+uDeG8Q2xkqt8AyuTqTsZHSBp1YG5iAkPGSOxsRnQM6mo2OKWKRN24vEvFxwyngkC19MPmqaOVqekjeLyh0OMHBv/p++uNLVChlqZJyPD270QYa/b0/Yd9SpHgTmx4k5q5OfpEVVTqJJZUWI+VS43pexIyDcY/fVUdBBDB/ZqhHfcECyAruH1H0B1Fq1pqFkQeGZZhGr3uVLDH24vn9dG0lM1TSgGa0kEV3fYLuLXH9ba7kDkw01VmsaiRqvlo45ZZpdqooL7ZLXvgG//HGhS9KYI5aNZ5EcebwgbD6sBwCfro16elp9gli8Yphy4B3dr/tbPI19ChiiWOMeDfxJwInIUBWyLe9/b+t4uhH+1myWGNfYSF52rBHA0iiYkKwwLkkXNxc/v99TraCSkq1p5bvLLHf62HIH25zk55GmdeaRavwEhIkKG7iy3K8G40saoqnpxWrM0kTHYRK12UHgryAR7W0KtZj00OIAgzlZSzwUxFVUJTSWDoL7mcjdcE29Dyce2jqOvWSmBmp5A5WxUyAbjcAX47Htj76q6ZOKhI4Kp5HqhJtMowCovj9if0+oHfodLRxzSURkEZupSRyR63H0I13BG095bTEoACiNDNLKsiRweA9yCXJJF/Tj+ug4+g0s13MxU8FfltwB+4xqzpXz1TLDSVFU3hOC67WyFF8cc4OdMoem1RLLRzRrGnl2yFjwT6akAqeIb5KFT//Z"/>
          <p:cNvSpPr>
            <a:spLocks noChangeAspect="1" noChangeArrowheads="1"/>
          </p:cNvSpPr>
          <p:nvPr/>
        </p:nvSpPr>
        <p:spPr bwMode="auto">
          <a:xfrm>
            <a:off x="76200" y="-482600"/>
            <a:ext cx="1600200" cy="9906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6" name="AutoShape 8" descr="data:image/jpg;base64,/9j/4AAQSkZJRgABAQAAAQABAAD/2wCEAAkGBhQSEBUUExQSEhUSGBoYFhcWFRcWFxgXGBgWFxcXFhcXHCceFxkvGxgUHzsgJCcpLSwuGyAxNTAqNSYrLCkBCQoKBQUFDQUFDSkYEhgpKSkpKSkpKSkpKSkpKSkpKSkpKSkpKSkpKSkpKSkpKSkpKSkpKSkpKSkpKSkpKSkpKf/AABEIAOkA2AMBIgACEQEDEQH/xAAbAAACAwEBAQAAAAAAAAAAAAAABAIDBQEHBv/EAEMQAAIBAgQDBAYJAwMDAwUAAAECAwARBBIhMQUTQSIyUWEzQnFygbIVI1JTYnORktEUgqFDorFjwfAGNMMkg6Ozwv/EABQBAQAAAAAAAAAAAAAAAAAAAAD/xAAUEQEAAAAAAAAAAAAAAAAAAAAA/9oADAMBAAIRAxEAPwD17hnDIuTH9VH3F9Rfsjypn6Li+6i/Yv8AFHC/QRe4nyiqpeLDOUjVpnXvZbBVPg7nsg7HKLtbW2ooLfouH7qL9i/xSeMfCRMBIsKki/owbLtnchbIl9MzWHnVn9JNJ6SQRA+rDv7DK4ufaqofOmsJgEjBCLbNqxN2Zj4szXZj5kmgzI+Hw/1bDlREmFSLKpygO97i3ZvdbH1sjfZrR+i4vuov2L/FTw2CjjBEaJGDuFULfprYUYvGpEuaRggJtc7bE/pYE36AE9KCH0XF91F+xf4o+i4vuov2L/FNUUCv0XF91F+xf4o+i4vuov2L/FNUUCv0XF91F+xf4o+i4vuov2L/ABTVFAr9FxfdRfsX+KPouL7qL9i/xTVFAr9FxfdRfsX+KPouL7qL9i/xTVFAr9FxfdRfsX+KPouL7qL9i/xTVFAr9FxfdRfsX+KPouL7qL9i/wAU1RQK/RcX3UX7F/ij6Li+6i/Yv8U1RQK/RcX3UX7F/ij6Li+6i/Yv8U1RQK/RcX3UX7F/ij6Li+6i/Yv8U1SXEsaUCqpXmSMFQEE9RnNl1IC5m3Gw1F6DK4/wyNBzBHFlKNGwyLpnsEddNw+UEdQ1/VAJTPEsLK0T8x0yqpayIyklVut2LnTMAbW6Cigf4Z6CL3E+UVTwFgcOhG5uX6WkLEygg7ESFxaquGwTcmP61O4v+l+EfjqmCdYJpTJKLvlJVYmUZgLZybnMSOWtx4KN6DbopfCY9Jb5GzWtfQjf277Ee0EdKYoCs/GKGniQgEBZHsbH7EeoPlI3/m+hWbiy0cwkCtIhTIwXVkscwYLftA3INrnRbA62C3g1xAgOpQZL+OQlL/7b07WFh8Vy2Zos8sJYmSPK3Nhdu2SEYBipvfJa4JuoINg6ePQWvzUJOyqczk+AjW7E76WvQaFFYzYI4li0gljRQBECcjZtSZrDVTqoGbUWbQX1Zi/qVFjyZbeuWaMn3lCML+wgHwFBoVXNOqKWZlVV1JYgAe0nQUocPO/ekWIeEahm+LyAg/sFSj4PGGDFeY67NIS7A+Klr5P7bUHBxuG1zIFFr3a6C3iCwFx57U1BiVdcyMrjxUhhpodRVlZ+K4ac/NhIjk9a4JSQbWkA3Pg248xdSGhRWXHwtpDmxJD/AGYlJMS+FwQOa3W7DToB1v8AoaHogX3SVt10ykW+FAzNOqrdmCgdSQB+pr5t8bKX7OIRwGHcDSkrc3zLFHpuugOttT4bkXCIlbNkDN9p7u3sDOSQPK9OWoEOE44OmXmLI6jtgaMN7BlIBB6aqL2vYbU/S2L4dHLbOitbYkdpfNW3U+YIpV8FLGLwyF7f6cxzAjwEnfU/iYv7KDTopbA8QWUG11ZTZ0bR0bwYX+IIuCCCCQQaZoKcXIyxsyLnZVJVb2zEAkC4Bt4bVnycTnBNsOTYm3a3sQAdtP8Ay2gNa1YeAwpZmSdpjKtmLLLIiMpJytGqMAo0sVIuOpa4Zgc4jxEqRHEA0zjsg3KoNuZJbZB4bsdB1IswXDFjOa7SSEWaRzdiN7Doi31yqAPKrMJgEjvlGrG7MSWZj0LMxJbTTU6DQaUxQK8U9BL+W/ymijinoJfy3+U0UBwv0EXuJ8oq2TDKxuVU+0A9CP8AgkfE1Vwv0EXuJ8opqghHCFvYAX3sAL6AdPIAfCp0UUBVWJxCxoXchVUXJOwA8aqn4rCjZXljUjcM6gi+ovc6bGqOJHNJAptlZ83kxRGdF/UB/wD7dBPhCHIzsCrTMXsRYgaKgIOxyKlx43p21dooCiiigKKL0h9NRnuZpfONGdbjpnUZOnjQP0UiMVM3dhCj/qSAH9I1cf5rhxsq9+EkdTE4e3nZghPXYE+VA/RS2E4lHJcIwLDdTcOvvI1mX4gUzQFFcZwNyB7arTEobWZTfaxBvcEi3joCfgaC2iiigTxfDEkYPqki7OhswF75SdmX8LAjyvUHwEltMRKD0usJF/MCMEj4j2in64zWFzpagW4diWdDnyh0ZlbLe11NrgHUAizW1tfc7mjPmxYy/wClGwc30u5QovmbKzeQI+1UuC3MQc3vMTJruA5ugPmEyD4UlhMTJCrF4W75aVyy6lny5kAJLIFt3spCqNyLUG5RWf8ATkRsIzziekVnt7zA5U/uIv0qM/GwoN45Q+yoUPbY91VZbpcnz01JsBQV8e4kFjeNVaSRo2OVei2YZnY6Iuh1OpsbAkEV2uf0PLwsuazSOjtI32nKm/8AaNFA6KAOldoG+F+gi9xPlFNUrwv0EXuJ8opqgKzMfxFWTLFMgZnVLqVZlzMAxAvbNa9rggHcG1qu401sNLYkfVvqL3HZOotr50xHhkW1lUZRZbACwHQeAoIYPApEuVBYEknUksTuzMblmPiSSaRPAbWVZCkSusioFF0KkNljY91CQdLGwZgLCwGtRQFFFQmmVFLMQqqLkkgAAbkk6AUE6UxvFEjIU3Z2F1jXtO3sXwv6xso6kUoJZcR3M0ER9Yi0rj8Ct6JfNhmOui6MXsHw9IgQigZtWOpZj4ux7TnzJJoEouGNL2sTrfaEE8tR4ONpW8SwtoLAaltNUAAAAAGgA6DyqVFAUUUUFGJwMcls6K1trgEjzU7g+YpccOdfRzSD8L/Wr+rdv/fT9QmnVFLMwVV1JYgADxJOgoMzGYSV1yusMwuDoXiNxqLd/W/mKWh4eqlT/TTllse/EdVtb/VAtoNLAaDQWtW1h8WkgJRlcA2JUg2NgbG2xsQfiKtoE8NxVHbJqj69h1KMbblQe+B4rcedOVRjMEkq5XFxe41III2ZWBBVvMEGkBipMPpMTJF99btKP+soFrf9QafaC2uQ1qrnhDqysLqwII8QRYj9KmjggEEEHUEagjyrtBmcPxxUrBN2ZQLKxtlmAHeQ/asLlNxruLMdOq58MrqVdVdTuGAI0NxofPWlBwgAWWSZRa1hIW/Qvcj4EUE8VxWKM2ZxmGpUXZgPEqoJA87WqUnE4lVXMkYV+6xdQG69k3sfhU8JgUiXLGoUDw3J8WO7HzNyaUxmHjgWWZI0EmUm4UAs24Fxqbtb2k0F/EmBw8hBBBjYgjYjKaKplwoiwbRjaOEqP7Ut/wBqKC/hfoIvcT5RTVK8L9BF7ifKKaoMLieJVpuXOeVCtj2hZJmOti/dyD7BILG9xlHb20cEXBBHiNa6RSE/BYycyfUyfbjAVvYwtlceTAjwsdaDQorMg4g6Osc4ALkhJE0RzYnKVJJjewJsSQbaNfStOgKyXb+omUAAxQNdmIuGlW4Cr0OQ9onowUDVWyxaFWxDpLn+s1iOdwpUKoZQFYAOGBbxIYEXsbasMKooVQFVQAoAsABoAANhQTpPiXFEhXUgue5HcZnbYKo63JAv061Xj8Q5cQxXVmGZ5LAiNL20voXJuACCBYk3sFaOSHCqWOhcgFjd5ZG6C+ryN4DXTawFBGHgxK3lkleQ6lld41U22jRSAq+25OmYtUsLiXjkEUpD5gTFJYAtbdHA05gGulgwDGwymufTWXWaKSFDs7FWUfmFCeX11PZ27VzamsdghKtrlSCGVltmVhsRcEeIsRYgkHQmgZorPwuKkWTlS5CSpZHW6hgpAYFCTlIzJ1N7na1aFBRjcUI4y5Ba2wFrsSbKouQLkkDU9aUw3CyzCSch5BqqjWOI9OWCNWG3MIzHW2UHKJ8W15Sn1pU/2HmC2vig/wA1diuIJGQpzFmuQqqztYWBNlBsNRqdNaBXGxmKTnopYEZZlW5YqO7Iq+sy9oZRqQdLlVUv4fEK6hkYMragqbg+wio4TFrIuZDcXINwQQQbEFWAIPkRSs3B1zF4meF2NyUPZY+LxtdGO2ts2m4oNCikeH41iTHKAsqAE5e46m4DpfUC4IKnVSOoIZnqDN4dhxHNJGmiZUdU6KWMgYKPVU5AbbXJ8a0qSh/9zJ+XF805/wC4p2gKKKKArJweGEzGWS7ZZGEaHupy2KZsuxfMpbMblb2Ftb61ZmFm5UzRNoJCXiPiTdpI/eDXa3VW07rGgZ4p6CX8t/lNFHFPQS+4/wApooDhfoIvcT5RTVK8L9BF7ifKKhxWdlQBDleRlRToSMx7TAHQkIHax07NBPHcRSIXdtTfKo1dyNbIo1Y+QFK4bhjOA87szkdxWZI0vuoCnte8xJ8LA2prBcMjiuVHabvOxzO3vOdT7Nh0tTVArFwyJDmWONWHrBVB/W16Xh4s0msMZdL2EjMqo3iU3ZhfS9rHcEjWp8dizYaTQGy5rG2VsvaytfTKbZTfSxNOxsCoI2I06aezpQZfEYJpUty4lZSGRjITldTdWty9R0I0uCR1rVrtZPF51kIw6nMzleaq9IrgvnPqAjs+LXIHVlCzhTcxnn3WSyxnWxjQGzDyLNIwPVStSZQcUM26xHJ8XAkI8/RD4+ZprE4hY42dtFQEn2AXNgP+KTwGEdn502j5SFQHsxqxBIJHfc5Vu22llsLlg0WUEWOoO96yoUbDMqi7wMQq/ahLEBV/FFcgDqtwNV7ksVKZpOTGzBU1mdTYjS6xBhqHNwxtqFttnU0rnYxrCSzsMQEzEXOWM88Em2p5ahc32vOg1cfgBKoBJVlOZHXvI1iAy302JFjcEEgggkUuMVOlg8QkGnaiYDXqTHIRlHkGY1o0UGbh4ZJZBJIOWqX5cd7tcjLnkINs1iwCi4AY3JJGWye4xEZ6Orofb2XU+yyuPiKerCxeLLM0oAZYCY4QdnxDHlk3Gygty7/ik8BQOT4B1kMkLKC3fR75HIAAa41R7ADMAbgAEGwIv4fjOYpuAroxV1BzWYa6GwuCpVhoNGGlIyYZo3gvLI7s9mJNlYBHZ7xjsgaaaaG2u973GTFA7CdSp8M8faX4lDJr4IPCglitMRC32hJH03YLJ4+ERp+kuLQM0d01eMh0GmrL6tztmGZb9M1MYXErIiupurgEdNCL7dDQLRNbEuD60aEedmkDfpdP3U9WfxLsSRS/Zblt7stlH/5BD8L1oUBRRRQFK8SWIxNzsojGrFjYCxuGzeqQbEEag2trTVZkcCyYmQsMxhyBA2oUkFi6qToTmtmt6pHQ0FURb+jkzZ+7Jl5gs+SzZM43vltv2ts3avXad4p6CX8t/lNFBTh8WsWFR3NlWNL9fVAAAGpJNgANSSAKjBDJJIskiiNUBKR3zNmYWLORoGCllyrcdo6nS1E7ZcHHJoREscjX+ygUuR5hcxHmBWwDQdooooMviEJmlEJJEYXPKBcF7kqkZPRDlckDU2A2JB1Kz8F2p5m00yR3tqcil9/C8pHtBrQoM7iBaSRYVYoCC8jKbNlBChFO6FiT2hqAhtYkEN4XCJGuVFVBvYC2p3J8T57mlsEt5p2O+ZUHuqiuPjmkk/xXeKYtlASO3NlOVLi4X7UjDqqjXpc5VuCwoKcU3OmWIapEQ8p6ZhZoo/bfLIfAKl9Hq7iuJZVCR6SSnIh0OXQlnIOhCqC1upAHWrsDgliQKtzuSSbszE3ZmPUkkn+KoHaxXT6uL4/Wv/j0NAxg8IsSBFvYX1JuSSSWZidSxJJJ8TWTg5Q3IbrLLJKNbkxlJQreQytF7MwFP8bJ/p5LaXUgkdA3ZZvgCT8KjYDFKLbxME8BldMwHhvH+nlQaFFFFAhxJ3JWKM5DJcs/VUXLfICLFzmABOg1OtrFNpIw0ccYtFhWvI5IEaBInAXMx7TAlSd7WuSDu5xDSWBhuXZDv3Wjdj/lFPwNZ8liojYA2xRuD3SCWxOvsQhteoFA3PMOfBICGR1eMMDcBnyMpuNLHlst/EqOtWcbH1JfrCRKLb9g5mA9q5l+JpAxj6Pdz2cyvOL+qzM06fEHL8RW6uo23Gx/4oOg1nYM8qZ4josl5Y/DUjmr7c5z+fM07prvBVyq6A3SJykfkoCnLfrlJZPYmutyZ442lgPi7L8DG7f8oKA4x6MC18zxr+si3/xc08KoxuEWVCjXseo0IIIKsp6MCAQehAqrhc7MhD2LxsUYiwDW2aw2upU26EkdKByiiigKzIJA+KZkByohjd/VZwwKoPtFfrLnYFyN8wW/iszLHZDZ3IRTa+UsQM1uthdrdcvTersJhljRUUWVAAB5DxPU+dBXxT0Ev5b/ACmijinoJfy3+U0UGcVzxYaLcOEZx+CNVY/DPylt1DGtusfhWskd/Vw0eX+4nP8AJH+tbFAUUUUCHA1/+nQ9ZBzD70hMjf5Y0/WVg7wSCE3Mbk8lt8thcwt4AAMVPgMuhUZtWgSwQtLOPFlb9Y0W3+y/xqHFkK5ZlBJhvmAFy0bW5ijxOiuB1KAda7BIBiJVOhZUYeY7Sm3jYgX8My+NP0EY5AwBBBBFwRqCDqCD4UpB/wC5l80jP+ZR/wDyKp4TIEJgPZaO5QW0aLN2Ch6hQVQjcEC+jKTN3y4oXFuamVT+JCzZT55WYj3WoG8ThxIjI2quCp6aEWP+KyVEjrluP6jCsDroJAQQCbDRXQsLgEKwNr5KZ41hWcKVHMCG7RZsvMFiLA3AzDcBuyTvbRlyhkKqzcySMXEeIUNz4bGxjmsM+hBBJBGlpBcEsG1g+Kq7ZCGjkAuY3FmsOq2JDr+JSRTtYTZpIwJFXFR6FJoWCvps9swysPtRsb62AvaiWMt2bY1wfVuqDpu91a2m2brtQWy4xWlMhIEOFDlnv2eZYhteuRA4O4u5G6myj8JleINZc8qy5w7FShmygEWU5mSMZOl7bi9VRzNMyIkcbRREWijI5SlbZBLKBlJG/KjVrEKSbWrRPEXliiyfVmdiuYWbKoDkuhIswIXssR66kg6iglim5sghXuRlWlPQWIZIh5mwY+C9O2DV/FpmCqkejzNkVtOx2WZn13IVWIHU5RsauwuESFMqjKouSSSSSdWZmOpJNySaTwcpnkEtssSKRHcWZ81rvY6qthYX1NySALXBg8vCwaDLHEugAufIAbsxPxJPiapweDd2Es2jC5SMHsx3BGpHfksSC2wuQvUtyY86cIO5AQz+clrxp8LiQ+fL8606DhpHgo+qPiZJc23e5r326Xv8LUcRxzAiKIBpXBIv3UXYyP8AhB2XdjoLC7KxgcKIo0QEnIoFzubDc+Z3+NBfRRUZJAoLMQoUXJJsABuSTsKBLHG80C/iZyPwqjLf90if4p+szh782VprEJlCRE6Fhcs7gdFP1YF9TkvsRfToFeKegl/Lf5TRRxT0Ev5b/KaKDPTsJhZOgVY292VUA+PMWIewmtqkcJh1kwqI4urRqCP7R4bHzqHD3ZJHhZmfKFaNm7xRrixPrEMp13sy3ubkho0UUUCHGTljEn3LK590H6z/AGF/8U+KhLEGUqwuGBBHiDoRSXCZiA0Tm7w2W53dCOxJ5ki4J+0r+FBLimELBXjtzYjmTW1x60ZP2WGmtwDla11FWYHiKy3AurLbOjDK63vbMvhobEXBsbE01WfxTCMbSxj62K+UfbU96InwNhY9GCnWxBCXFcKzKHj9JEcydM2lmjJ6Bhca6A5W9UVVirYjD5o+8O3HcWKyIdFYHVTmBRhv3hT2GnDorrs4DD2EXGnsNK8NNmmX7MpI9jojn/czUDOExIkjV17rqGHsIuKVxPCu2ZIm5UhtmNro4GgEiXGbTZgQw2vbQ8l4OAxeFuQ5NzYXjcnfmR3AJ/EMrfiow/FbMI5wIpD3dbpJ+U5tc/hNmHgRYkMeXGosrAo0co1Y4eSwY7XZZAquSSALhr3sDV6E4hbfXypezKz4dUa2tnMQzFTobbMCL3BNa/0VDcnlx3Ykt2RqW3J89/1PjRiMVFAt2KxhibADVmOpyqou7eQBNAqOFvIAJiqxj/Rj7hG2WRyAZF/CAq9CGFXYkjnQoOmd/Yqrk/5daVTjLyD6vkxg2sZJAW1BN+XGddNbZwfZTmBwOU5y7Suw7xItbeyKvZVf8nS5NhQR40uaEqdBIyI3mryKjj4qWHxp4UhiVz4mIHURq8lr+t2UQ/o0v6+Wl/EsQUiZlALWsgNyC57KA26ZiKCrhTXEhG3Nex8bHKf9wYfCnqowWFEcaoCTlFrncnqx8ybn2mqeMSERHKxW7IpYWuFaRFYi+gOUnWghw6Mc3EHcmRQT1sIYiF9mrG34j41oVRg8Gsa5UFhe5uSxJO5ZmJLHzJq+gKzeIwhpoQ/aQ5+ye6ZAFdCVvZrBZCLg2Ou4uNKkeId+De/N/wDilvf4XPwoHqKKKBXinoJfy3+U0UcU9BL+W/ymigOF+gi9xPlFU8VVlKTICxiuGUC5aNsufKPtAqrDqcpUd6ruF+gi9xPlFNUEIZldQykMrAFSDcEHUEEbip0hwoW5qfYla394Wb/mQin6ArO4phyLTRgmSMagf6ibtGR1PVfBrdCwOjRQQgmDqGUhlYAgjYgi4I+FSIrKw7/08nLb0UjHlN9lmJYxN4DfKdvV3C5tagy+DSmMLh3FniQBSL5ZI1sodb7HugrupI3BUm/GcNzNzEdopLWzLYhgLkK6HRhcnwIubEXNS4lgTIoKkLJGc0bEXAbUWI6qQSpHgTaxsRHh/ERJdWGSRLB4yblb7EH1kPRuvkQQAjw/iJY8uUBJlGo9VwLduInvLqNN1vY9CXJoVdSrAMrCxBAII8CDoarxWCSVcsiq48GANj4jwPmKVTBzR6RyB06LLmLDyEveIt9oMfO2gCS8FjB7JkUAWyrLKq/BQ1h8KnDwiNSxAOZwQXLMz2PQOxLAeQNqpHGMhtOnJvs+YNET4cywyn3wt+l6jFj5JmJhyCJdOYyls7X15YDL2Br2r6nbQXIQi/8AS8K9HbfvOSdQQRfexuT56+JuzNjY4FVNSbWSNe07W+yu5946Dckb1jrj8TIO0soUmw5UfLJBNrkyhmU7/ZIO5UWY6/B8MqpmEZjZ+9mLM5sSAWd+22m2bWx6UBw6B8zyyAK0mUBAc2VFuVDHYtdnJtpqBc2uecWkBMUemaSRSBubRssjNbwGUC/QsvUgFnG4xYoy7XsOg1JJNlVR1YkgAdSRS/DMCVvJJ2ppAM53A6iNPBBc28dSbkk0D9V4iFXRlYBlYEMDsQdCD5WqysjEy/1JMSAmG5Ez7BgLhok+1c9lmGgGYA5u6DPA5C2HjLMWuoIY7lT3Sxubtlyknqb7bU9XAK7QFZsEWfEOzknkkLGtrBcyKzP5scxW/QAgWu19KkcE95ZyOjKvxEak/MP80D1FFFArxT0Ev5b/ACmijinoJfy3+U0UBwv0EXuJ8opqleF+gi9xPlFNUCM+AbOzxyGNmtcEB0JGgJXQ3tpdWW9hfYVPheMMsSuQFJuDY3UlWK5lPVDa4NhcEVzi8pXDyspIKoxBAuQQpNwOvjTGHhCIqKLKgCgeAAsB+lBZRRRQVYrCrIjI4DKwsQf/ADT21nDFyQWE15Ix/rAagdOcgGmm7rpuSEFa1FBCKUMoZSGBFwQbgg9QRuKoxvDlkym7I6XyOhsy33GtwVNhdSCDYXGgspPhmgYyQjMjHNJCOpPeeLwfqV2bfRiSz+ExiSrmRgw28CCNwQdVYHQg2I60CRxM0XpF5ydXiBzgeLRa5vahJ8FHR+DEK6hkYMrC4INwQeoNWVm4nhRF3gblOTmtc8tydTnTbXqygNfW52IaJFFZJ/8AUKhCCpWYWXkMQHLscoy/aS/ri4sCehAsj4Sz2M8jud8qsY4h5BVsXHvlvhQX47iqRaG7OdQi2LkDrYkBV/ExCjqRScfEZJAbNhovIvzWFrZgwUqARcaBjvvTv0VFy2jEaKkgIZVUKCCLG9vbVM3AYmJLAkkEHtHW7Z9dfEn/AB4CwTi4X21eR3lZdVvYIpsQSqLYXsSLm5A609SuM4ikVgxJZu6igs7W3yqNT7dh1IqoT4hhcRxpfbPISw95UW1/IMfb1oOcXxVl5aE82a6x5bXGnafXQBQb39g1JALmHw6oioosqAKo8ABYD9KWwPDshLs3Mle2ZyLaDZUHqINbLruSSSSadoCq551RSzkKqi5JNgB4k1ZSPFhcRg7GVLnX1TnX/cqj40Fb8RkdfqoXu3daQBFGtszKW5lutsoJ20vcM8PwfKjC3LG5ZmNgWZiWY2Gg1J06bUzRQFFFFArxT0Ev5b/KaKOKegl/Lf5TRQHC/QRe4nyimqV4X6CL3E+UVGTi0SkguoKmxGu9gbe2xGnt8DYK+MLmVI9hM4RvNbM7r8VRl9hJ6VoUhOonUGKSzRtdWHaAYAizKe8pVjppcEEEaGuc/EBfRRFraESnJm8TdLgddMxoLMTxHK/LRGkfLmIBUBQTYFixFr2awF+6angccsq3W4IOVlbRkYbqw6HUeRBBBIIJjw/BcsMWbO7tmdrZQTYAALc5VACgC50GpJJJhjOG5m5kbcqUC2a1wwGoWRbjOt79QRc2Iubg9RWanGMhy4gCA9GJvE3uyGwB/C2U72BAvWiDeg7SOI4SpfmIzRSG12S3aA2DqQVf2kXHQinqKDLXirRaYlQlv9VbmE+ZO8PsfToGatMGu1lR4aTDm0ScyE7IGCtH4iMNZTHscpYZdQLiyqGmyC4JAJG3l008KQfjAYlYVaZhcErYRqRoQ0h0vfouZh4VCTDSTkCRRHCNSge7yH7L5RYJvcAnNoDYAhtKOMKAqgAKLAAWAA2AA2FBl4jnhGdmChQTkhUM2nTmSizfBAfbSA4i5HexfXZITs2X7q2by11IHjb6WigVwXDUjLEXLP3nY5na212PTeyiwHQCmqKKAoopXGcSjisHbtN3VALO1t8qKCzfAaUDVL47CcxCt2XYhlNmVlIKsL6GxA0IIOxBBIpdOJOdf6eYA+cV/iOZp/n/ALVGbirEBYopC56OrIijqXci1vJbk+FtQDHC8SZIlZrZtVe22dSUe3lmVreVNUvgMNy41QnMVGrWtc7k26XNzbpTFAUUUUCvFPQS/lv8popHjHE7xzJEhlZUYMQQqISpNnc9bWNlDEXFwL3ooJcNgm5MdpUIyL3oiT3R1WRR/ipScLdiSxw7E7kwMb6Afe+Cr+lNcL9BF7ifKKaoM/hJIMiERgo/qLkBDKrXK5jY3LDfpWhWbPJysQrG+SYCMnorqSY/ZmzOt/EINyK0qAooooOEXrPPBEU3hJgP/TsEPvRnsH22B8xWjRQZn9fJF6dLr97EGZf749XT4Zx1JFPwYhXUMjKytsVIIPsI0NWUlJwiMsWXNGxNyY2KXPiyjsufNgaB2isqaaWCzO4livZmKhXQH12K2VlBtfsrYHNewNatAUXpfiM5SGRxa6IzC+1wpIv+lJwcEMYAjmmXTtXIkDN1e0gOVibns2BO4NBbxDHlWWKOxlfYEEhEv2pHAI7I1AFxmNhcakBw0+4mQnwaK676WyuCNPEmrcDw5YsxBLM5u7tYsx2FyAAABoAAAOgpqgyJ+LvGcriC4tf6xxYMWCkjlHKDlbc9KlheKySDsLCxsDbmv6wuN4b/AOKdxHDo5CC6KxXYke3+W/U1LD4NE7iqt7XsNTbxPXc0CzpiGFs0UXmoMjW0vYsFAO+pBA00NW4LhqRXy3LN33Y5ncj7THU7nTYbAAaU1RQFFFFAUUUUBSvE8QUhdltmtZL6jO3ZS4G/aIpqs/ij3MUY3eRW66LERIxNulwi+1xQcmwaxYR0XZY31O5OUksx6sTck9SSaKv4p6CX8t/lNFAcL9BF7ifKKapXhfoIvcT5RTVBVicMsiFHAZWFiDsRWcuIbDMFkYvCdFlbVkJOiSnqNgH+Da9ptaqcWt42GUSXU9g2s2h7JuCLHb40F1FZv/p239NHZzJpubi1yTksSSAvcsxLDLYkm5rSoCiiigKKKKCLoCCCAQdCDqCPA1mwRywXUKZoh3LMOYg+wc5AdR0Oa9tDe1zqUUGVjZjMoiVJBnYCTMhUCMG7gk6G4BTS/evtc1q0UUBRRRQFFFFAUUUUBRRRQFYON4rNGwDNh13JzErZeYyqTqcoy5NT+K2otV682VpWSXIEfJGMqsjZAM5e4zH6zOnZYWyeN73YCKRpJGlRUuEQKGzqwXOxYGwNiZLWIv2fOgjFxlVQc105h9SO7sdTayJmY6W2v1qfD8OzMZpQVZhZEOvLjvexsbZyQC1tNANcty7FAqiyqFHgAAP8VOgV4p6CX8t/lNFHFPQS/lv8pooDhfoIvcT5RTVeW4P0Se6v/Aq6g9MorzOig+9xHB0Zi6FoZDu8dgT74IKyf3A26WqMeKkjkVJcjLJosiqVs4ucrKWa1wCQ17XBFhcX+EpLi3cX8yH/APdHQes0V5mKKD0yivM6KD0yivM6KD0yivM6KD0yivM6KD0yivM6KD0yivM6KD0yluI4rlxO/wBkG3UltlUDqS1gB1JArzyleI91fzI/nWg9O4fhRHEiD1FA/QWJ86YrzMUUHplFeZ0UHoXFPQS+4/ymivN8b6J/db/g0UH/2Q=="/>
          <p:cNvSpPr>
            <a:spLocks noChangeAspect="1" noChangeArrowheads="1"/>
          </p:cNvSpPr>
          <p:nvPr/>
        </p:nvSpPr>
        <p:spPr bwMode="auto">
          <a:xfrm>
            <a:off x="76200" y="-1069975"/>
            <a:ext cx="2057400" cy="2219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3" name="Group 17"/>
          <p:cNvGrpSpPr/>
          <p:nvPr/>
        </p:nvGrpSpPr>
        <p:grpSpPr>
          <a:xfrm>
            <a:off x="1066800" y="1676400"/>
            <a:ext cx="7286625" cy="3674756"/>
            <a:chOff x="1219200" y="3183244"/>
            <a:chExt cx="7286625" cy="3674756"/>
          </a:xfrm>
        </p:grpSpPr>
        <p:pic>
          <p:nvPicPr>
            <p:cNvPr id="2058" name="Picture 10" descr="http://volcano.oregonstate.edu/education/models/contour_map.gif"/>
            <p:cNvPicPr>
              <a:picLocks noChangeAspect="1" noChangeArrowheads="1"/>
            </p:cNvPicPr>
            <p:nvPr/>
          </p:nvPicPr>
          <p:blipFill>
            <a:blip r:embed="rId3" cstate="print"/>
            <a:srcRect/>
            <a:stretch>
              <a:fillRect/>
            </a:stretch>
          </p:blipFill>
          <p:spPr bwMode="auto">
            <a:xfrm>
              <a:off x="5105400" y="3183244"/>
              <a:ext cx="3400425" cy="3674756"/>
            </a:xfrm>
            <a:prstGeom prst="rect">
              <a:avLst/>
            </a:prstGeom>
            <a:noFill/>
          </p:spPr>
        </p:pic>
        <p:grpSp>
          <p:nvGrpSpPr>
            <p:cNvPr id="5" name="Group 16"/>
            <p:cNvGrpSpPr/>
            <p:nvPr/>
          </p:nvGrpSpPr>
          <p:grpSpPr>
            <a:xfrm>
              <a:off x="1219200" y="3429000"/>
              <a:ext cx="4267200" cy="914400"/>
              <a:chOff x="1219200" y="3429000"/>
              <a:chExt cx="4267200" cy="914400"/>
            </a:xfrm>
          </p:grpSpPr>
          <p:cxnSp>
            <p:nvCxnSpPr>
              <p:cNvPr id="13" name="Straight Arrow Connector 12"/>
              <p:cNvCxnSpPr/>
              <p:nvPr/>
            </p:nvCxnSpPr>
            <p:spPr>
              <a:xfrm>
                <a:off x="3276600" y="4114800"/>
                <a:ext cx="2209800" cy="228600"/>
              </a:xfrm>
              <a:prstGeom prst="straightConnector1">
                <a:avLst/>
              </a:prstGeom>
              <a:ln w="22225">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19200" y="3429000"/>
                <a:ext cx="3429000" cy="830997"/>
              </a:xfrm>
              <a:prstGeom prst="rect">
                <a:avLst/>
              </a:prstGeom>
              <a:noFill/>
            </p:spPr>
            <p:txBody>
              <a:bodyPr wrap="square" rtlCol="0">
                <a:spAutoFit/>
              </a:bodyPr>
              <a:lstStyle/>
              <a:p>
                <a:pPr lvl="1"/>
                <a:r>
                  <a:rPr lang="en-US" sz="1600" dirty="0" smtClean="0"/>
                  <a:t>This line is made up from joining up all the points of the same height</a:t>
                </a:r>
                <a:endParaRPr lang="en-US" sz="1600" dirty="0"/>
              </a:p>
            </p:txBody>
          </p:sp>
        </p:grpSp>
      </p:grpSp>
      <p:pic>
        <p:nvPicPr>
          <p:cNvPr id="40962" name="Picture 2" descr="http://www.compassdude.com/i/topo-map-read.jpg"/>
          <p:cNvPicPr>
            <a:picLocks noChangeAspect="1" noChangeArrowheads="1"/>
          </p:cNvPicPr>
          <p:nvPr/>
        </p:nvPicPr>
        <p:blipFill>
          <a:blip r:embed="rId4" cstate="print"/>
          <a:srcRect/>
          <a:stretch>
            <a:fillRect/>
          </a:stretch>
        </p:blipFill>
        <p:spPr bwMode="auto">
          <a:xfrm>
            <a:off x="533400" y="3352800"/>
            <a:ext cx="4152900" cy="280736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40962"/>
                                        </p:tgtEl>
                                        <p:attrNameLst>
                                          <p:attrName>style.visibility</p:attrName>
                                        </p:attrNameLst>
                                      </p:cBhvr>
                                      <p:to>
                                        <p:strVal val="visible"/>
                                      </p:to>
                                    </p:set>
                                    <p:anim calcmode="lin" valueType="num">
                                      <p:cBhvr>
                                        <p:cTn id="21" dur="500" fill="hold"/>
                                        <p:tgtEl>
                                          <p:spTgt spid="40962"/>
                                        </p:tgtEl>
                                        <p:attrNameLst>
                                          <p:attrName>ppt_w</p:attrName>
                                        </p:attrNameLst>
                                      </p:cBhvr>
                                      <p:tavLst>
                                        <p:tav tm="0">
                                          <p:val>
                                            <p:fltVal val="0"/>
                                          </p:val>
                                        </p:tav>
                                        <p:tav tm="100000">
                                          <p:val>
                                            <p:strVal val="#ppt_w"/>
                                          </p:val>
                                        </p:tav>
                                      </p:tavLst>
                                    </p:anim>
                                    <p:anim calcmode="lin" valueType="num">
                                      <p:cBhvr>
                                        <p:cTn id="22" dur="500" fill="hold"/>
                                        <p:tgtEl>
                                          <p:spTgt spid="40962"/>
                                        </p:tgtEl>
                                        <p:attrNameLst>
                                          <p:attrName>ppt_h</p:attrName>
                                        </p:attrNameLst>
                                      </p:cBhvr>
                                      <p:tavLst>
                                        <p:tav tm="0">
                                          <p:val>
                                            <p:fltVal val="0"/>
                                          </p:val>
                                        </p:tav>
                                        <p:tav tm="100000">
                                          <p:val>
                                            <p:strVal val="#ppt_h"/>
                                          </p:val>
                                        </p:tav>
                                      </p:tavLst>
                                    </p:anim>
                                    <p:anim calcmode="lin" valueType="num">
                                      <p:cBhvr>
                                        <p:cTn id="23" dur="500" fill="hold"/>
                                        <p:tgtEl>
                                          <p:spTgt spid="40962"/>
                                        </p:tgtEl>
                                        <p:attrNameLst>
                                          <p:attrName>style.rotation</p:attrName>
                                        </p:attrNameLst>
                                      </p:cBhvr>
                                      <p:tavLst>
                                        <p:tav tm="0">
                                          <p:val>
                                            <p:fltVal val="360"/>
                                          </p:val>
                                        </p:tav>
                                        <p:tav tm="100000">
                                          <p:val>
                                            <p:fltVal val="0"/>
                                          </p:val>
                                        </p:tav>
                                      </p:tavLst>
                                    </p:anim>
                                    <p:animEffect transition="in" filter="fade">
                                      <p:cBhvr>
                                        <p:cTn id="24"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Plane Table Survey</a:t>
            </a:r>
            <a:endParaRPr lang="en-US" dirty="0"/>
          </a:p>
        </p:txBody>
      </p:sp>
      <p:sp>
        <p:nvSpPr>
          <p:cNvPr id="15" name="TextBox 14"/>
          <p:cNvSpPr txBox="1"/>
          <p:nvPr/>
        </p:nvSpPr>
        <p:spPr>
          <a:xfrm>
            <a:off x="3352800" y="2286000"/>
            <a:ext cx="1981200" cy="923330"/>
          </a:xfrm>
          <a:prstGeom prst="rect">
            <a:avLst/>
          </a:prstGeom>
          <a:noFill/>
        </p:spPr>
        <p:txBody>
          <a:bodyPr wrap="square" rtlCol="0">
            <a:spAutoFit/>
          </a:bodyPr>
          <a:lstStyle/>
          <a:p>
            <a:r>
              <a:rPr lang="en-US" dirty="0" err="1" smtClean="0"/>
              <a:t>Youtube</a:t>
            </a:r>
            <a:r>
              <a:rPr lang="en-US" dirty="0" smtClean="0"/>
              <a:t> video</a:t>
            </a:r>
          </a:p>
          <a:p>
            <a:endParaRPr lang="en-US" dirty="0" smtClean="0"/>
          </a:p>
          <a:p>
            <a:endParaRPr lang="en-US" dirty="0"/>
          </a:p>
        </p:txBody>
      </p:sp>
      <p:sp>
        <p:nvSpPr>
          <p:cNvPr id="4" name="Rectangle 3"/>
          <p:cNvSpPr/>
          <p:nvPr/>
        </p:nvSpPr>
        <p:spPr>
          <a:xfrm>
            <a:off x="2286000" y="3105835"/>
            <a:ext cx="4572000" cy="646331"/>
          </a:xfrm>
          <a:prstGeom prst="rect">
            <a:avLst/>
          </a:prstGeom>
        </p:spPr>
        <p:txBody>
          <a:bodyPr>
            <a:spAutoFit/>
          </a:bodyPr>
          <a:lstStyle/>
          <a:p>
            <a:r>
              <a:rPr lang="en-US" dirty="0" smtClean="0">
                <a:hlinkClick r:id="rId3"/>
              </a:rPr>
              <a:t>http://www.youtube.com/watch?v=UMdPgp5oMRw</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Users\Hannah\AppData\Local\Microsoft\Windows\Temporary Internet Files\Content.IE5\N02VTYY2\MC900232110[1].wmf"/>
          <p:cNvPicPr>
            <a:picLocks noChangeAspect="1" noChangeArrowheads="1"/>
          </p:cNvPicPr>
          <p:nvPr/>
        </p:nvPicPr>
        <p:blipFill>
          <a:blip r:embed="rId2" cstate="print"/>
          <a:srcRect/>
          <a:stretch>
            <a:fillRect/>
          </a:stretch>
        </p:blipFill>
        <p:spPr bwMode="auto">
          <a:xfrm>
            <a:off x="685800" y="457200"/>
            <a:ext cx="1371600" cy="1808218"/>
          </a:xfrm>
          <a:prstGeom prst="rect">
            <a:avLst/>
          </a:prstGeom>
          <a:noFill/>
        </p:spPr>
      </p:pic>
      <p:sp>
        <p:nvSpPr>
          <p:cNvPr id="5" name="Rounded Rectangular Callout 4"/>
          <p:cNvSpPr/>
          <p:nvPr/>
        </p:nvSpPr>
        <p:spPr>
          <a:xfrm>
            <a:off x="2819400" y="609600"/>
            <a:ext cx="4572000" cy="1143000"/>
          </a:xfrm>
          <a:prstGeom prst="wedgeRoundRectCallout">
            <a:avLst>
              <a:gd name="adj1" fmla="val -57657"/>
              <a:gd name="adj2" fmla="val 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Why do you think it is important to have contours on a map? Make a list with a friend of your answers.</a:t>
            </a:r>
            <a:endParaRPr lang="en-GB" dirty="0"/>
          </a:p>
        </p:txBody>
      </p:sp>
      <p:pic>
        <p:nvPicPr>
          <p:cNvPr id="6" name="Picture 4" descr="http://www.csa.com/discoveryguides/india/images/organic.jpg"/>
          <p:cNvPicPr>
            <a:picLocks noChangeAspect="1" noChangeArrowheads="1"/>
          </p:cNvPicPr>
          <p:nvPr/>
        </p:nvPicPr>
        <p:blipFill>
          <a:blip r:embed="rId3" cstate="print"/>
          <a:srcRect/>
          <a:stretch>
            <a:fillRect/>
          </a:stretch>
        </p:blipFill>
        <p:spPr bwMode="auto">
          <a:xfrm>
            <a:off x="1447800" y="5105400"/>
            <a:ext cx="2102678" cy="1295400"/>
          </a:xfrm>
          <a:prstGeom prst="rect">
            <a:avLst/>
          </a:prstGeom>
          <a:noFill/>
        </p:spPr>
      </p:pic>
      <p:pic>
        <p:nvPicPr>
          <p:cNvPr id="7" name="Picture 6" descr="http://t3.gstatic.com/images?q=tbn:ANd9GcQknFF8Re1kOV3EGvkGYuDfYd-XVIXLBYYS7PhAjWxxIEGKi-vsiw"/>
          <p:cNvPicPr>
            <a:picLocks noChangeAspect="1" noChangeArrowheads="1"/>
          </p:cNvPicPr>
          <p:nvPr/>
        </p:nvPicPr>
        <p:blipFill>
          <a:blip r:embed="rId4" cstate="print"/>
          <a:srcRect/>
          <a:stretch>
            <a:fillRect/>
          </a:stretch>
        </p:blipFill>
        <p:spPr bwMode="auto">
          <a:xfrm>
            <a:off x="7391400" y="5029200"/>
            <a:ext cx="1143000" cy="1411112"/>
          </a:xfrm>
          <a:prstGeom prst="rect">
            <a:avLst/>
          </a:prstGeom>
          <a:noFill/>
        </p:spPr>
      </p:pic>
      <p:sp>
        <p:nvSpPr>
          <p:cNvPr id="8" name="TextBox 7"/>
          <p:cNvSpPr txBox="1"/>
          <p:nvPr/>
        </p:nvSpPr>
        <p:spPr>
          <a:xfrm>
            <a:off x="4495800" y="6019800"/>
            <a:ext cx="2455800" cy="338554"/>
          </a:xfrm>
          <a:prstGeom prst="rect">
            <a:avLst/>
          </a:prstGeom>
          <a:noFill/>
        </p:spPr>
        <p:txBody>
          <a:bodyPr wrap="none" rtlCol="0">
            <a:spAutoFit/>
          </a:bodyPr>
          <a:lstStyle/>
          <a:p>
            <a:pPr lvl="1"/>
            <a:r>
              <a:rPr lang="en-US" sz="1600" dirty="0"/>
              <a:t>To design </a:t>
            </a:r>
            <a:r>
              <a:rPr lang="en-US" sz="1600" dirty="0" smtClean="0"/>
              <a:t>a pipeline</a:t>
            </a:r>
            <a:endParaRPr lang="en-US" sz="1600" dirty="0"/>
          </a:p>
        </p:txBody>
      </p:sp>
      <p:sp>
        <p:nvSpPr>
          <p:cNvPr id="9" name="TextBox 8"/>
          <p:cNvSpPr txBox="1"/>
          <p:nvPr/>
        </p:nvSpPr>
        <p:spPr>
          <a:xfrm>
            <a:off x="3733800" y="5029200"/>
            <a:ext cx="3429000" cy="830997"/>
          </a:xfrm>
          <a:prstGeom prst="rect">
            <a:avLst/>
          </a:prstGeom>
          <a:noFill/>
        </p:spPr>
        <p:txBody>
          <a:bodyPr wrap="square" rtlCol="0">
            <a:spAutoFit/>
          </a:bodyPr>
          <a:lstStyle/>
          <a:p>
            <a:pPr lvl="1"/>
            <a:r>
              <a:rPr lang="en-US" sz="1600" dirty="0" smtClean="0"/>
              <a:t>To find level land for construction </a:t>
            </a:r>
          </a:p>
          <a:p>
            <a:pPr lvl="1"/>
            <a:r>
              <a:rPr lang="en-US" sz="1600" dirty="0" smtClean="0"/>
              <a:t>or agriculture</a:t>
            </a:r>
            <a:r>
              <a:rPr lang="en-US" sz="1600" dirty="0"/>
              <a:t>. </a:t>
            </a:r>
          </a:p>
        </p:txBody>
      </p:sp>
      <p:sp>
        <p:nvSpPr>
          <p:cNvPr id="10" name="TextBox 9"/>
          <p:cNvSpPr txBox="1"/>
          <p:nvPr/>
        </p:nvSpPr>
        <p:spPr>
          <a:xfrm>
            <a:off x="2590800" y="1981200"/>
            <a:ext cx="4876800" cy="147732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endParaRPr lang="en-GB" dirty="0"/>
          </a:p>
        </p:txBody>
      </p:sp>
      <p:sp>
        <p:nvSpPr>
          <p:cNvPr id="11" name="Rounded Rectangular Callout 10"/>
          <p:cNvSpPr/>
          <p:nvPr/>
        </p:nvSpPr>
        <p:spPr>
          <a:xfrm>
            <a:off x="762000" y="3657600"/>
            <a:ext cx="4572000" cy="685800"/>
          </a:xfrm>
          <a:prstGeom prst="wedgeRoundRectCallout">
            <a:avLst>
              <a:gd name="adj1" fmla="val -30573"/>
              <a:gd name="adj2" fmla="val -12997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Here are a couple of examples: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 Contour </a:t>
            </a:r>
            <a:r>
              <a:rPr lang="en-US" dirty="0" smtClean="0"/>
              <a:t>Exercise</a:t>
            </a:r>
            <a:endParaRPr lang="en-US" dirty="0"/>
          </a:p>
        </p:txBody>
      </p:sp>
      <p:grpSp>
        <p:nvGrpSpPr>
          <p:cNvPr id="4" name="Group 16"/>
          <p:cNvGrpSpPr/>
          <p:nvPr/>
        </p:nvGrpSpPr>
        <p:grpSpPr>
          <a:xfrm>
            <a:off x="1219200" y="1524000"/>
            <a:ext cx="7639050" cy="5124451"/>
            <a:chOff x="1219200" y="1524000"/>
            <a:chExt cx="7639050" cy="5124451"/>
          </a:xfrm>
        </p:grpSpPr>
        <p:sp>
          <p:nvSpPr>
            <p:cNvPr id="3" name="TextBox 2"/>
            <p:cNvSpPr txBox="1"/>
            <p:nvPr/>
          </p:nvSpPr>
          <p:spPr>
            <a:xfrm>
              <a:off x="1219200" y="1524000"/>
              <a:ext cx="3454792" cy="369332"/>
            </a:xfrm>
            <a:prstGeom prst="rect">
              <a:avLst/>
            </a:prstGeom>
            <a:noFill/>
          </p:spPr>
          <p:txBody>
            <a:bodyPr wrap="none" rtlCol="0">
              <a:spAutoFit/>
            </a:bodyPr>
            <a:lstStyle/>
            <a:p>
              <a:r>
                <a:rPr lang="en-US" dirty="0" smtClean="0"/>
                <a:t>Plot this pyramid using contours</a:t>
              </a:r>
              <a:endParaRPr lang="en-US" dirty="0"/>
            </a:p>
          </p:txBody>
        </p:sp>
        <p:pic>
          <p:nvPicPr>
            <p:cNvPr id="1026" name="Picture 2" descr="http://www.korthalsaltes.com/photo/Cheops_pyramid_model.jpg"/>
            <p:cNvPicPr>
              <a:picLocks noChangeAspect="1" noChangeArrowheads="1"/>
            </p:cNvPicPr>
            <p:nvPr/>
          </p:nvPicPr>
          <p:blipFill>
            <a:blip r:embed="rId3" cstate="print"/>
            <a:srcRect/>
            <a:stretch>
              <a:fillRect/>
            </a:stretch>
          </p:blipFill>
          <p:spPr bwMode="auto">
            <a:xfrm>
              <a:off x="4724400" y="2514600"/>
              <a:ext cx="4133850" cy="4133851"/>
            </a:xfrm>
            <a:prstGeom prst="rect">
              <a:avLst/>
            </a:prstGeom>
            <a:noFill/>
          </p:spPr>
        </p:pic>
      </p:grpSp>
      <p:grpSp>
        <p:nvGrpSpPr>
          <p:cNvPr id="5" name="Group 19"/>
          <p:cNvGrpSpPr/>
          <p:nvPr/>
        </p:nvGrpSpPr>
        <p:grpSpPr>
          <a:xfrm>
            <a:off x="2420981" y="2743200"/>
            <a:ext cx="6951619" cy="3556699"/>
            <a:chOff x="2420981" y="2743200"/>
            <a:chExt cx="6951619" cy="3556699"/>
          </a:xfrm>
        </p:grpSpPr>
        <p:sp>
          <p:nvSpPr>
            <p:cNvPr id="24" name="TextBox 23"/>
            <p:cNvSpPr txBox="1"/>
            <p:nvPr/>
          </p:nvSpPr>
          <p:spPr>
            <a:xfrm>
              <a:off x="2420981" y="5181600"/>
              <a:ext cx="2667000" cy="369332"/>
            </a:xfrm>
            <a:prstGeom prst="rect">
              <a:avLst/>
            </a:prstGeom>
            <a:noFill/>
          </p:spPr>
          <p:txBody>
            <a:bodyPr wrap="square" rtlCol="0">
              <a:spAutoFit/>
            </a:bodyPr>
            <a:lstStyle/>
            <a:p>
              <a:r>
                <a:rPr lang="en-US" dirty="0" smtClean="0"/>
                <a:t>Level at base=10mAOD</a:t>
              </a:r>
              <a:endParaRPr lang="en-US" dirty="0"/>
            </a:p>
          </p:txBody>
        </p:sp>
        <p:grpSp>
          <p:nvGrpSpPr>
            <p:cNvPr id="7" name="Group 18"/>
            <p:cNvGrpSpPr/>
            <p:nvPr/>
          </p:nvGrpSpPr>
          <p:grpSpPr>
            <a:xfrm>
              <a:off x="4724400" y="2743200"/>
              <a:ext cx="4648200" cy="3556699"/>
              <a:chOff x="4724400" y="2743200"/>
              <a:chExt cx="4648200" cy="3556699"/>
            </a:xfrm>
          </p:grpSpPr>
          <p:cxnSp>
            <p:nvCxnSpPr>
              <p:cNvPr id="8" name="Straight Arrow Connector 7"/>
              <p:cNvCxnSpPr/>
              <p:nvPr/>
            </p:nvCxnSpPr>
            <p:spPr>
              <a:xfrm>
                <a:off x="4800600" y="5638800"/>
                <a:ext cx="3200400" cy="609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538920">
                <a:off x="5738692" y="5930567"/>
                <a:ext cx="838200" cy="369332"/>
              </a:xfrm>
              <a:prstGeom prst="rect">
                <a:avLst/>
              </a:prstGeom>
              <a:noFill/>
            </p:spPr>
            <p:txBody>
              <a:bodyPr wrap="square" rtlCol="0">
                <a:spAutoFit/>
              </a:bodyPr>
              <a:lstStyle/>
              <a:p>
                <a:r>
                  <a:rPr lang="en-US" b="1" dirty="0" smtClean="0"/>
                  <a:t>50m</a:t>
                </a:r>
                <a:endParaRPr lang="en-US" b="1" dirty="0"/>
              </a:p>
            </p:txBody>
          </p:sp>
          <p:cxnSp>
            <p:nvCxnSpPr>
              <p:cNvPr id="16" name="Straight Arrow Connector 15"/>
              <p:cNvCxnSpPr/>
              <p:nvPr/>
            </p:nvCxnSpPr>
            <p:spPr>
              <a:xfrm rot="5400000">
                <a:off x="7353300" y="4762500"/>
                <a:ext cx="2286000" cy="6858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534400" y="5105400"/>
                <a:ext cx="838200" cy="369332"/>
              </a:xfrm>
              <a:prstGeom prst="rect">
                <a:avLst/>
              </a:prstGeom>
              <a:noFill/>
            </p:spPr>
            <p:txBody>
              <a:bodyPr wrap="square" rtlCol="0">
                <a:spAutoFit/>
              </a:bodyPr>
              <a:lstStyle/>
              <a:p>
                <a:r>
                  <a:rPr lang="en-US" b="1" dirty="0" smtClean="0"/>
                  <a:t>50m</a:t>
                </a:r>
                <a:endParaRPr lang="en-US" b="1" dirty="0"/>
              </a:p>
            </p:txBody>
          </p:sp>
          <p:sp>
            <p:nvSpPr>
              <p:cNvPr id="25" name="TextBox 24"/>
              <p:cNvSpPr txBox="1"/>
              <p:nvPr/>
            </p:nvSpPr>
            <p:spPr>
              <a:xfrm>
                <a:off x="4724400" y="2743200"/>
                <a:ext cx="2514600" cy="369332"/>
              </a:xfrm>
              <a:prstGeom prst="rect">
                <a:avLst/>
              </a:prstGeom>
              <a:noFill/>
            </p:spPr>
            <p:txBody>
              <a:bodyPr wrap="square" rtlCol="0">
                <a:spAutoFit/>
              </a:bodyPr>
              <a:lstStyle/>
              <a:p>
                <a:r>
                  <a:rPr lang="en-US" dirty="0" smtClean="0"/>
                  <a:t>Level at top=60mAOD</a:t>
                </a:r>
                <a:endParaRPr lang="en-US" dirty="0"/>
              </a:p>
            </p:txBody>
          </p:sp>
        </p:grpSp>
      </p:grpSp>
      <p:grpSp>
        <p:nvGrpSpPr>
          <p:cNvPr id="9" name="Group 14"/>
          <p:cNvGrpSpPr/>
          <p:nvPr/>
        </p:nvGrpSpPr>
        <p:grpSpPr>
          <a:xfrm>
            <a:off x="1219200" y="3048000"/>
            <a:ext cx="3043679" cy="2152650"/>
            <a:chOff x="1219200" y="3048000"/>
            <a:chExt cx="3043679" cy="2152650"/>
          </a:xfrm>
        </p:grpSpPr>
        <p:sp>
          <p:nvSpPr>
            <p:cNvPr id="6" name="TextBox 5"/>
            <p:cNvSpPr txBox="1"/>
            <p:nvPr/>
          </p:nvSpPr>
          <p:spPr>
            <a:xfrm>
              <a:off x="1295400" y="3048000"/>
              <a:ext cx="2967479" cy="923330"/>
            </a:xfrm>
            <a:prstGeom prst="rect">
              <a:avLst/>
            </a:prstGeom>
            <a:noFill/>
          </p:spPr>
          <p:txBody>
            <a:bodyPr wrap="none" rtlCol="0">
              <a:spAutoFit/>
            </a:bodyPr>
            <a:lstStyle/>
            <a:p>
              <a:r>
                <a:rPr lang="en-US" dirty="0" smtClean="0"/>
                <a:t>Remember that a pyramid </a:t>
              </a:r>
            </a:p>
            <a:p>
              <a:r>
                <a:rPr lang="en-US" dirty="0" smtClean="0"/>
                <a:t>has 4x sides and this has a</a:t>
              </a:r>
            </a:p>
            <a:p>
              <a:r>
                <a:rPr lang="en-US" dirty="0" smtClean="0"/>
                <a:t> square base</a:t>
              </a:r>
              <a:endParaRPr lang="en-US" dirty="0"/>
            </a:p>
          </p:txBody>
        </p:sp>
        <p:pic>
          <p:nvPicPr>
            <p:cNvPr id="1030" name="Picture 6" descr="http://www.mathsisfun.com/geometry/images/square-pyramid.png"/>
            <p:cNvPicPr>
              <a:picLocks noChangeAspect="1" noChangeArrowheads="1"/>
            </p:cNvPicPr>
            <p:nvPr/>
          </p:nvPicPr>
          <p:blipFill>
            <a:blip r:embed="rId4" cstate="print"/>
            <a:srcRect/>
            <a:stretch>
              <a:fillRect/>
            </a:stretch>
          </p:blipFill>
          <p:spPr bwMode="auto">
            <a:xfrm>
              <a:off x="1219200" y="3962400"/>
              <a:ext cx="1724025" cy="1238250"/>
            </a:xfrm>
            <a:prstGeom prst="rect">
              <a:avLst/>
            </a:prstGeom>
            <a:noFill/>
          </p:spPr>
        </p:pic>
      </p:grpSp>
      <p:sp>
        <p:nvSpPr>
          <p:cNvPr id="27" name="TextBox 26"/>
          <p:cNvSpPr txBox="1"/>
          <p:nvPr/>
        </p:nvSpPr>
        <p:spPr>
          <a:xfrm>
            <a:off x="1295400" y="1981200"/>
            <a:ext cx="2505814" cy="369332"/>
          </a:xfrm>
          <a:prstGeom prst="rect">
            <a:avLst/>
          </a:prstGeom>
          <a:noFill/>
        </p:spPr>
        <p:txBody>
          <a:bodyPr wrap="none" rtlCol="0">
            <a:spAutoFit/>
          </a:bodyPr>
          <a:lstStyle/>
          <a:p>
            <a:r>
              <a:rPr lang="en-US" dirty="0" smtClean="0"/>
              <a:t>Chose a suitable scale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r>
              <a:rPr lang="en-US" dirty="0" smtClean="0"/>
              <a:t>Contour Exercise</a:t>
            </a:r>
            <a:endParaRPr lang="en-US" dirty="0"/>
          </a:p>
        </p:txBody>
      </p:sp>
      <p:grpSp>
        <p:nvGrpSpPr>
          <p:cNvPr id="3" name="Group 40"/>
          <p:cNvGrpSpPr/>
          <p:nvPr/>
        </p:nvGrpSpPr>
        <p:grpSpPr>
          <a:xfrm>
            <a:off x="2438400" y="2368188"/>
            <a:ext cx="5444459" cy="4489812"/>
            <a:chOff x="688272" y="1524000"/>
            <a:chExt cx="5673059" cy="5175612"/>
          </a:xfrm>
        </p:grpSpPr>
        <p:grpSp>
          <p:nvGrpSpPr>
            <p:cNvPr id="14" name="Group 22"/>
            <p:cNvGrpSpPr/>
            <p:nvPr/>
          </p:nvGrpSpPr>
          <p:grpSpPr>
            <a:xfrm>
              <a:off x="1447800" y="1524000"/>
              <a:ext cx="4913531" cy="4572000"/>
              <a:chOff x="1447800" y="1524000"/>
              <a:chExt cx="4913531" cy="4572000"/>
            </a:xfrm>
          </p:grpSpPr>
          <p:grpSp>
            <p:nvGrpSpPr>
              <p:cNvPr id="18" name="Group 23"/>
              <p:cNvGrpSpPr/>
              <p:nvPr/>
            </p:nvGrpSpPr>
            <p:grpSpPr>
              <a:xfrm>
                <a:off x="1447800" y="1524000"/>
                <a:ext cx="4913531" cy="4572000"/>
                <a:chOff x="2667000" y="1600200"/>
                <a:chExt cx="4913531" cy="4572000"/>
              </a:xfrm>
            </p:grpSpPr>
            <p:sp>
              <p:nvSpPr>
                <p:cNvPr id="21" name="TextBox 20"/>
                <p:cNvSpPr txBox="1"/>
                <p:nvPr/>
              </p:nvSpPr>
              <p:spPr>
                <a:xfrm>
                  <a:off x="4572000" y="3657600"/>
                  <a:ext cx="646331" cy="369332"/>
                </a:xfrm>
                <a:prstGeom prst="rect">
                  <a:avLst/>
                </a:prstGeom>
                <a:noFill/>
              </p:spPr>
              <p:txBody>
                <a:bodyPr wrap="none" rtlCol="0">
                  <a:spAutoFit/>
                </a:bodyPr>
                <a:lstStyle/>
                <a:p>
                  <a:r>
                    <a:rPr lang="en-US" b="1" dirty="0" smtClean="0"/>
                    <a:t>60m</a:t>
                  </a:r>
                  <a:endParaRPr lang="en-US" b="1" dirty="0"/>
                </a:p>
              </p:txBody>
            </p:sp>
            <p:sp>
              <p:nvSpPr>
                <p:cNvPr id="4" name="Rectangle 3"/>
                <p:cNvSpPr/>
                <p:nvPr/>
              </p:nvSpPr>
              <p:spPr>
                <a:xfrm>
                  <a:off x="2667000" y="1600200"/>
                  <a:ext cx="4572000" cy="45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934200" y="1676400"/>
                  <a:ext cx="646331" cy="369332"/>
                </a:xfrm>
                <a:prstGeom prst="rect">
                  <a:avLst/>
                </a:prstGeom>
                <a:noFill/>
              </p:spPr>
              <p:txBody>
                <a:bodyPr wrap="none" rtlCol="0">
                  <a:spAutoFit/>
                </a:bodyPr>
                <a:lstStyle/>
                <a:p>
                  <a:r>
                    <a:rPr lang="en-US" b="1" dirty="0" smtClean="0"/>
                    <a:t>10m</a:t>
                  </a:r>
                  <a:endParaRPr lang="en-US" b="1" dirty="0"/>
                </a:p>
              </p:txBody>
            </p:sp>
            <p:sp>
              <p:nvSpPr>
                <p:cNvPr id="6" name="Rectangle 5"/>
                <p:cNvSpPr/>
                <p:nvPr/>
              </p:nvSpPr>
              <p:spPr>
                <a:xfrm>
                  <a:off x="3048000" y="1981200"/>
                  <a:ext cx="36576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581400" y="2514600"/>
                  <a:ext cx="27432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38600" y="2971800"/>
                  <a:ext cx="1828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00800" y="2133600"/>
                  <a:ext cx="646331" cy="369332"/>
                </a:xfrm>
                <a:prstGeom prst="rect">
                  <a:avLst/>
                </a:prstGeom>
                <a:noFill/>
              </p:spPr>
              <p:txBody>
                <a:bodyPr wrap="none" rtlCol="0">
                  <a:spAutoFit/>
                </a:bodyPr>
                <a:lstStyle/>
                <a:p>
                  <a:r>
                    <a:rPr lang="en-US" b="1" dirty="0" smtClean="0"/>
                    <a:t>20m</a:t>
                  </a:r>
                  <a:endParaRPr lang="en-US" b="1" dirty="0"/>
                </a:p>
              </p:txBody>
            </p:sp>
            <p:sp>
              <p:nvSpPr>
                <p:cNvPr id="10" name="TextBox 9"/>
                <p:cNvSpPr txBox="1"/>
                <p:nvPr/>
              </p:nvSpPr>
              <p:spPr>
                <a:xfrm>
                  <a:off x="6019800" y="2743200"/>
                  <a:ext cx="646331" cy="369332"/>
                </a:xfrm>
                <a:prstGeom prst="rect">
                  <a:avLst/>
                </a:prstGeom>
                <a:noFill/>
              </p:spPr>
              <p:txBody>
                <a:bodyPr wrap="none" rtlCol="0">
                  <a:spAutoFit/>
                </a:bodyPr>
                <a:lstStyle/>
                <a:p>
                  <a:r>
                    <a:rPr lang="en-US" b="1" dirty="0" smtClean="0"/>
                    <a:t>30m</a:t>
                  </a:r>
                  <a:endParaRPr lang="en-US" b="1" dirty="0"/>
                </a:p>
              </p:txBody>
            </p:sp>
            <p:sp>
              <p:nvSpPr>
                <p:cNvPr id="11" name="TextBox 10"/>
                <p:cNvSpPr txBox="1"/>
                <p:nvPr/>
              </p:nvSpPr>
              <p:spPr>
                <a:xfrm>
                  <a:off x="5562600" y="3276600"/>
                  <a:ext cx="646331" cy="369332"/>
                </a:xfrm>
                <a:prstGeom prst="rect">
                  <a:avLst/>
                </a:prstGeom>
                <a:noFill/>
              </p:spPr>
              <p:txBody>
                <a:bodyPr wrap="none" rtlCol="0">
                  <a:spAutoFit/>
                </a:bodyPr>
                <a:lstStyle/>
                <a:p>
                  <a:r>
                    <a:rPr lang="en-US" b="1" dirty="0" smtClean="0"/>
                    <a:t>40m</a:t>
                  </a:r>
                  <a:endParaRPr lang="en-US" b="1" dirty="0"/>
                </a:p>
              </p:txBody>
            </p:sp>
            <p:sp>
              <p:nvSpPr>
                <p:cNvPr id="12" name="Rectangle 11"/>
                <p:cNvSpPr/>
                <p:nvPr/>
              </p:nvSpPr>
              <p:spPr>
                <a:xfrm>
                  <a:off x="4419600" y="3505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05400" y="3810000"/>
                  <a:ext cx="646331" cy="369332"/>
                </a:xfrm>
                <a:prstGeom prst="rect">
                  <a:avLst/>
                </a:prstGeom>
                <a:noFill/>
              </p:spPr>
              <p:txBody>
                <a:bodyPr wrap="none" rtlCol="0">
                  <a:spAutoFit/>
                </a:bodyPr>
                <a:lstStyle/>
                <a:p>
                  <a:r>
                    <a:rPr lang="en-US" b="1" dirty="0" smtClean="0"/>
                    <a:t>50m</a:t>
                  </a:r>
                  <a:endParaRPr lang="en-US" b="1" dirty="0"/>
                </a:p>
              </p:txBody>
            </p:sp>
            <p:grpSp>
              <p:nvGrpSpPr>
                <p:cNvPr id="19" name="Group 18"/>
                <p:cNvGrpSpPr/>
                <p:nvPr/>
              </p:nvGrpSpPr>
              <p:grpSpPr>
                <a:xfrm>
                  <a:off x="4800600" y="3962400"/>
                  <a:ext cx="152400" cy="152400"/>
                  <a:chOff x="7924800" y="3048000"/>
                  <a:chExt cx="609600" cy="457200"/>
                </a:xfrm>
              </p:grpSpPr>
              <p:cxnSp>
                <p:nvCxnSpPr>
                  <p:cNvPr id="15" name="Straight Connector 14"/>
                  <p:cNvCxnSpPr/>
                  <p:nvPr/>
                </p:nvCxnSpPr>
                <p:spPr>
                  <a:xfrm>
                    <a:off x="7924800" y="3276600"/>
                    <a:ext cx="609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8001000" y="3276600"/>
                    <a:ext cx="4572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3352800" y="3505200"/>
                <a:ext cx="646331" cy="369332"/>
              </a:xfrm>
              <a:prstGeom prst="rect">
                <a:avLst/>
              </a:prstGeom>
              <a:noFill/>
            </p:spPr>
            <p:txBody>
              <a:bodyPr wrap="none" rtlCol="0">
                <a:spAutoFit/>
              </a:bodyPr>
              <a:lstStyle/>
              <a:p>
                <a:r>
                  <a:rPr lang="en-US" b="1" dirty="0" smtClean="0"/>
                  <a:t>60m</a:t>
                </a:r>
                <a:endParaRPr lang="en-US" b="1" dirty="0"/>
              </a:p>
            </p:txBody>
          </p:sp>
        </p:grpSp>
        <p:cxnSp>
          <p:nvCxnSpPr>
            <p:cNvPr id="29" name="Straight Arrow Connector 28"/>
            <p:cNvCxnSpPr/>
            <p:nvPr/>
          </p:nvCxnSpPr>
          <p:spPr>
            <a:xfrm flipV="1">
              <a:off x="1371600" y="6248400"/>
              <a:ext cx="4724400" cy="13122"/>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21553267">
              <a:off x="3279072" y="6330280"/>
              <a:ext cx="838200" cy="369332"/>
            </a:xfrm>
            <a:prstGeom prst="rect">
              <a:avLst/>
            </a:prstGeom>
            <a:noFill/>
          </p:spPr>
          <p:txBody>
            <a:bodyPr wrap="square" rtlCol="0">
              <a:spAutoFit/>
            </a:bodyPr>
            <a:lstStyle/>
            <a:p>
              <a:r>
                <a:rPr lang="en-US" b="1" dirty="0" smtClean="0"/>
                <a:t>50m</a:t>
              </a:r>
              <a:endParaRPr lang="en-US" b="1" dirty="0"/>
            </a:p>
          </p:txBody>
        </p:sp>
        <p:cxnSp>
          <p:nvCxnSpPr>
            <p:cNvPr id="37" name="Straight Arrow Connector 36"/>
            <p:cNvCxnSpPr/>
            <p:nvPr/>
          </p:nvCxnSpPr>
          <p:spPr>
            <a:xfrm rot="5400000" flipH="1" flipV="1">
              <a:off x="-990600" y="3810000"/>
              <a:ext cx="4572000"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rot="21553267">
              <a:off x="688272" y="3282281"/>
              <a:ext cx="838200" cy="369332"/>
            </a:xfrm>
            <a:prstGeom prst="rect">
              <a:avLst/>
            </a:prstGeom>
            <a:noFill/>
          </p:spPr>
          <p:txBody>
            <a:bodyPr wrap="square" rtlCol="0">
              <a:spAutoFit/>
            </a:bodyPr>
            <a:lstStyle/>
            <a:p>
              <a:r>
                <a:rPr lang="en-US" b="1" dirty="0" smtClean="0"/>
                <a:t>50m</a:t>
              </a:r>
              <a:endParaRPr lang="en-US" b="1" dirty="0"/>
            </a:p>
          </p:txBody>
        </p:sp>
      </p:grpSp>
      <p:pic>
        <p:nvPicPr>
          <p:cNvPr id="31" name="Picture 5" descr="C:\Users\Hannah\AppData\Local\Microsoft\Windows\Temporary Internet Files\Content.IE5\N02VTYY2\MC900232110[1].wmf"/>
          <p:cNvPicPr>
            <a:picLocks noChangeAspect="1" noChangeArrowheads="1"/>
          </p:cNvPicPr>
          <p:nvPr/>
        </p:nvPicPr>
        <p:blipFill>
          <a:blip r:embed="rId2" cstate="print"/>
          <a:srcRect/>
          <a:stretch>
            <a:fillRect/>
          </a:stretch>
        </p:blipFill>
        <p:spPr bwMode="auto">
          <a:xfrm>
            <a:off x="304800" y="1295400"/>
            <a:ext cx="1371600" cy="1808218"/>
          </a:xfrm>
          <a:prstGeom prst="rect">
            <a:avLst/>
          </a:prstGeom>
          <a:noFill/>
        </p:spPr>
      </p:pic>
      <p:sp>
        <p:nvSpPr>
          <p:cNvPr id="32" name="Rounded Rectangular Callout 31"/>
          <p:cNvSpPr/>
          <p:nvPr/>
        </p:nvSpPr>
        <p:spPr>
          <a:xfrm>
            <a:off x="2133600" y="990600"/>
            <a:ext cx="4572000" cy="1143000"/>
          </a:xfrm>
          <a:prstGeom prst="wedgeRoundRectCallout">
            <a:avLst>
              <a:gd name="adj1" fmla="val -60157"/>
              <a:gd name="adj2" fmla="val 1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Is this what yours looked like?</a:t>
            </a:r>
          </a:p>
          <a:p>
            <a:pPr algn="ctr"/>
            <a:r>
              <a:rPr lang="en-GB" dirty="0" smtClean="0"/>
              <a:t>What is your scale?</a:t>
            </a:r>
          </a:p>
          <a:p>
            <a:pPr algn="ctr"/>
            <a:r>
              <a:rPr lang="en-GB" dirty="0" smtClean="0"/>
              <a:t>1cm to 10m</a:t>
            </a:r>
            <a:br>
              <a:rPr lang="en-GB" dirty="0" smtClean="0"/>
            </a:br>
            <a:r>
              <a:rPr lang="en-GB" dirty="0" smtClean="0"/>
              <a:t>1:100?</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Drawing Maps</a:t>
            </a:r>
            <a:endParaRPr lang="en-US" dirty="0"/>
          </a:p>
        </p:txBody>
      </p:sp>
      <p:sp>
        <p:nvSpPr>
          <p:cNvPr id="4" name="TextBox 3"/>
          <p:cNvSpPr txBox="1"/>
          <p:nvPr/>
        </p:nvSpPr>
        <p:spPr>
          <a:xfrm>
            <a:off x="4800600" y="4648200"/>
            <a:ext cx="3810000" cy="923330"/>
          </a:xfrm>
          <a:prstGeom prst="rect">
            <a:avLst/>
          </a:prstGeom>
          <a:noFill/>
        </p:spPr>
        <p:txBody>
          <a:bodyPr wrap="square" rtlCol="0">
            <a:spAutoFit/>
          </a:bodyPr>
          <a:lstStyle/>
          <a:p>
            <a:r>
              <a:rPr lang="en-US" dirty="0" smtClean="0"/>
              <a:t>But how do we plot a map if we do not have the co-ordinates or dimensions?</a:t>
            </a:r>
            <a:endParaRPr lang="en-US" dirty="0"/>
          </a:p>
        </p:txBody>
      </p:sp>
      <p:sp>
        <p:nvSpPr>
          <p:cNvPr id="6" name="TextBox 5"/>
          <p:cNvSpPr txBox="1"/>
          <p:nvPr/>
        </p:nvSpPr>
        <p:spPr>
          <a:xfrm>
            <a:off x="1219200" y="2743200"/>
            <a:ext cx="4191000" cy="923330"/>
          </a:xfrm>
          <a:prstGeom prst="rect">
            <a:avLst/>
          </a:prstGeom>
          <a:noFill/>
        </p:spPr>
        <p:txBody>
          <a:bodyPr wrap="square" rtlCol="0">
            <a:spAutoFit/>
          </a:bodyPr>
          <a:lstStyle/>
          <a:p>
            <a:r>
              <a:rPr lang="en-US" dirty="0" smtClean="0"/>
              <a:t>As we only wanted to plot the pyramid we did not need to know where it was relative to other areas</a:t>
            </a:r>
            <a:endParaRPr lang="en-US" dirty="0"/>
          </a:p>
        </p:txBody>
      </p:sp>
      <p:grpSp>
        <p:nvGrpSpPr>
          <p:cNvPr id="3" name="Group 48"/>
          <p:cNvGrpSpPr/>
          <p:nvPr/>
        </p:nvGrpSpPr>
        <p:grpSpPr>
          <a:xfrm>
            <a:off x="1524000" y="4029075"/>
            <a:ext cx="6817737" cy="2828925"/>
            <a:chOff x="1524000" y="4029075"/>
            <a:chExt cx="6817737" cy="2828925"/>
          </a:xfrm>
        </p:grpSpPr>
        <p:sp>
          <p:nvSpPr>
            <p:cNvPr id="7" name="TextBox 6"/>
            <p:cNvSpPr txBox="1"/>
            <p:nvPr/>
          </p:nvSpPr>
          <p:spPr>
            <a:xfrm>
              <a:off x="4724400" y="5638800"/>
              <a:ext cx="3617337" cy="369332"/>
            </a:xfrm>
            <a:prstGeom prst="rect">
              <a:avLst/>
            </a:prstGeom>
            <a:noFill/>
          </p:spPr>
          <p:txBody>
            <a:bodyPr wrap="none" rtlCol="0">
              <a:spAutoFit/>
            </a:bodyPr>
            <a:lstStyle/>
            <a:p>
              <a:r>
                <a:rPr lang="en-US" b="1" dirty="0" smtClean="0"/>
                <a:t>We need to carry out surveying</a:t>
              </a:r>
              <a:endParaRPr lang="en-US" b="1" dirty="0"/>
            </a:p>
          </p:txBody>
        </p:sp>
        <p:pic>
          <p:nvPicPr>
            <p:cNvPr id="2050" name="Picture 2" descr="http://ts1.mm.bing.net/images/thumbnail.aspx?q=1015145112036&amp;id=d4a4c1ad3c86efa40672f75658a2d562&amp;url=http%3a%2f%2fmedia.merchantcircle.com%2f14754384%2fSurveyor1_full.jpeg"/>
            <p:cNvPicPr>
              <a:picLocks noChangeAspect="1" noChangeArrowheads="1"/>
            </p:cNvPicPr>
            <p:nvPr/>
          </p:nvPicPr>
          <p:blipFill>
            <a:blip r:embed="rId2" cstate="print"/>
            <a:srcRect/>
            <a:stretch>
              <a:fillRect/>
            </a:stretch>
          </p:blipFill>
          <p:spPr bwMode="auto">
            <a:xfrm>
              <a:off x="1524000" y="4029075"/>
              <a:ext cx="2857500" cy="2828925"/>
            </a:xfrm>
            <a:prstGeom prst="rect">
              <a:avLst/>
            </a:prstGeom>
            <a:noFill/>
          </p:spPr>
        </p:pic>
      </p:grpSp>
      <p:grpSp>
        <p:nvGrpSpPr>
          <p:cNvPr id="8" name="Group 47"/>
          <p:cNvGrpSpPr/>
          <p:nvPr/>
        </p:nvGrpSpPr>
        <p:grpSpPr>
          <a:xfrm>
            <a:off x="1219200" y="1524000"/>
            <a:ext cx="8116394" cy="2228851"/>
            <a:chOff x="1219200" y="1524000"/>
            <a:chExt cx="8116394" cy="2228851"/>
          </a:xfrm>
        </p:grpSpPr>
        <p:sp>
          <p:nvSpPr>
            <p:cNvPr id="5" name="TextBox 4"/>
            <p:cNvSpPr txBox="1"/>
            <p:nvPr/>
          </p:nvSpPr>
          <p:spPr>
            <a:xfrm>
              <a:off x="1219200" y="1752600"/>
              <a:ext cx="3962400" cy="646331"/>
            </a:xfrm>
            <a:prstGeom prst="rect">
              <a:avLst/>
            </a:prstGeom>
            <a:noFill/>
          </p:spPr>
          <p:txBody>
            <a:bodyPr wrap="square" rtlCol="0">
              <a:spAutoFit/>
            </a:bodyPr>
            <a:lstStyle/>
            <a:p>
              <a:r>
                <a:rPr lang="en-US" dirty="0" smtClean="0"/>
                <a:t>We were able to plot the pyramid as we had the dimensions </a:t>
              </a:r>
              <a:endParaRPr lang="en-US" dirty="0"/>
            </a:p>
          </p:txBody>
        </p:sp>
        <p:grpSp>
          <p:nvGrpSpPr>
            <p:cNvPr id="9" name="Group 36"/>
            <p:cNvGrpSpPr/>
            <p:nvPr/>
          </p:nvGrpSpPr>
          <p:grpSpPr>
            <a:xfrm>
              <a:off x="5525594" y="1524000"/>
              <a:ext cx="3810000" cy="2228851"/>
              <a:chOff x="5298743" y="1752600"/>
              <a:chExt cx="7454348" cy="4133851"/>
            </a:xfrm>
          </p:grpSpPr>
          <p:pic>
            <p:nvPicPr>
              <p:cNvPr id="29" name="Picture 2" descr="http://www.korthalsaltes.com/photo/Cheops_pyramid_model.jpg"/>
              <p:cNvPicPr>
                <a:picLocks noChangeAspect="1" noChangeArrowheads="1"/>
              </p:cNvPicPr>
              <p:nvPr/>
            </p:nvPicPr>
            <p:blipFill>
              <a:blip r:embed="rId3" cstate="print"/>
              <a:srcRect/>
              <a:stretch>
                <a:fillRect/>
              </a:stretch>
            </p:blipFill>
            <p:spPr bwMode="auto">
              <a:xfrm>
                <a:off x="7391400" y="1752600"/>
                <a:ext cx="4133850" cy="4133851"/>
              </a:xfrm>
              <a:prstGeom prst="rect">
                <a:avLst/>
              </a:prstGeom>
              <a:noFill/>
            </p:spPr>
          </p:pic>
          <p:sp>
            <p:nvSpPr>
              <p:cNvPr id="20" name="TextBox 19"/>
              <p:cNvSpPr txBox="1"/>
              <p:nvPr/>
            </p:nvSpPr>
            <p:spPr>
              <a:xfrm>
                <a:off x="5298743" y="4390030"/>
                <a:ext cx="3429000" cy="456666"/>
              </a:xfrm>
              <a:prstGeom prst="rect">
                <a:avLst/>
              </a:prstGeom>
              <a:noFill/>
            </p:spPr>
            <p:txBody>
              <a:bodyPr wrap="square" rtlCol="0">
                <a:spAutoFit/>
              </a:bodyPr>
              <a:lstStyle/>
              <a:p>
                <a:r>
                  <a:rPr lang="en-US" sz="1000" dirty="0" smtClean="0"/>
                  <a:t>Level at base=10m</a:t>
                </a:r>
                <a:endParaRPr lang="en-US" sz="1000" dirty="0"/>
              </a:p>
            </p:txBody>
          </p:sp>
          <p:grpSp>
            <p:nvGrpSpPr>
              <p:cNvPr id="10" name="Group 18"/>
              <p:cNvGrpSpPr/>
              <p:nvPr/>
            </p:nvGrpSpPr>
            <p:grpSpPr>
              <a:xfrm>
                <a:off x="7508543" y="1951630"/>
                <a:ext cx="5244548" cy="3631239"/>
                <a:chOff x="4724400" y="2743200"/>
                <a:chExt cx="5244548" cy="3631239"/>
              </a:xfrm>
            </p:grpSpPr>
            <p:cxnSp>
              <p:nvCxnSpPr>
                <p:cNvPr id="22" name="Straight Arrow Connector 21"/>
                <p:cNvCxnSpPr/>
                <p:nvPr/>
              </p:nvCxnSpPr>
              <p:spPr>
                <a:xfrm>
                  <a:off x="4800600" y="5638800"/>
                  <a:ext cx="3200400" cy="609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538920">
                  <a:off x="5736135" y="5917773"/>
                  <a:ext cx="1255386" cy="456666"/>
                </a:xfrm>
                <a:prstGeom prst="rect">
                  <a:avLst/>
                </a:prstGeom>
                <a:noFill/>
              </p:spPr>
              <p:txBody>
                <a:bodyPr wrap="square" rtlCol="0">
                  <a:spAutoFit/>
                </a:bodyPr>
                <a:lstStyle/>
                <a:p>
                  <a:r>
                    <a:rPr lang="en-US" sz="1000" b="1" dirty="0" smtClean="0"/>
                    <a:t>50m</a:t>
                  </a:r>
                  <a:endParaRPr lang="en-US" sz="1000" b="1" dirty="0"/>
                </a:p>
              </p:txBody>
            </p:sp>
            <p:cxnSp>
              <p:nvCxnSpPr>
                <p:cNvPr id="24" name="Straight Arrow Connector 23"/>
                <p:cNvCxnSpPr/>
                <p:nvPr/>
              </p:nvCxnSpPr>
              <p:spPr>
                <a:xfrm rot="5400000">
                  <a:off x="7353300" y="4762500"/>
                  <a:ext cx="2286000" cy="6858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534401" y="5105401"/>
                  <a:ext cx="1434547" cy="456666"/>
                </a:xfrm>
                <a:prstGeom prst="rect">
                  <a:avLst/>
                </a:prstGeom>
                <a:noFill/>
              </p:spPr>
              <p:txBody>
                <a:bodyPr wrap="square" rtlCol="0">
                  <a:spAutoFit/>
                </a:bodyPr>
                <a:lstStyle/>
                <a:p>
                  <a:r>
                    <a:rPr lang="en-US" sz="1000" b="1" dirty="0" smtClean="0"/>
                    <a:t>50m</a:t>
                  </a:r>
                  <a:endParaRPr lang="en-US" sz="1000" b="1" dirty="0"/>
                </a:p>
              </p:txBody>
            </p:sp>
            <p:sp>
              <p:nvSpPr>
                <p:cNvPr id="26" name="TextBox 25"/>
                <p:cNvSpPr txBox="1"/>
                <p:nvPr/>
              </p:nvSpPr>
              <p:spPr>
                <a:xfrm>
                  <a:off x="4724400" y="2743200"/>
                  <a:ext cx="2514600" cy="456666"/>
                </a:xfrm>
                <a:prstGeom prst="rect">
                  <a:avLst/>
                </a:prstGeom>
                <a:noFill/>
              </p:spPr>
              <p:txBody>
                <a:bodyPr wrap="square" rtlCol="0">
                  <a:spAutoFit/>
                </a:bodyPr>
                <a:lstStyle/>
                <a:p>
                  <a:r>
                    <a:rPr lang="en-US" sz="1000" dirty="0" smtClean="0"/>
                    <a:t>Level at top=60m</a:t>
                  </a:r>
                  <a:endParaRPr lang="en-US" sz="1000" dirty="0"/>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Surveying</a:t>
            </a:r>
            <a:endParaRPr lang="en-US" dirty="0"/>
          </a:p>
        </p:txBody>
      </p:sp>
      <p:sp>
        <p:nvSpPr>
          <p:cNvPr id="7" name="TextBox 6"/>
          <p:cNvSpPr txBox="1"/>
          <p:nvPr/>
        </p:nvSpPr>
        <p:spPr>
          <a:xfrm>
            <a:off x="1752600" y="1447800"/>
            <a:ext cx="6324600" cy="830997"/>
          </a:xfrm>
          <a:prstGeom prst="rect">
            <a:avLst/>
          </a:prstGeom>
          <a:noFill/>
        </p:spPr>
        <p:txBody>
          <a:bodyPr wrap="square" rtlCol="0">
            <a:spAutoFit/>
          </a:bodyPr>
          <a:lstStyle/>
          <a:p>
            <a:pPr lvl="0" algn="ctr">
              <a:defRPr/>
            </a:pPr>
            <a:r>
              <a:rPr lang="en-US" sz="2400" dirty="0" smtClean="0">
                <a:latin typeface="Arial" pitchFamily="34" charset="0"/>
              </a:rPr>
              <a:t>Surveying is the art and science of measuring and mapping land </a:t>
            </a:r>
          </a:p>
        </p:txBody>
      </p:sp>
      <p:sp>
        <p:nvSpPr>
          <p:cNvPr id="8" name="TextBox 7"/>
          <p:cNvSpPr txBox="1"/>
          <p:nvPr/>
        </p:nvSpPr>
        <p:spPr>
          <a:xfrm>
            <a:off x="1752600" y="2743200"/>
            <a:ext cx="6477000" cy="830997"/>
          </a:xfrm>
          <a:prstGeom prst="rect">
            <a:avLst/>
          </a:prstGeom>
          <a:noFill/>
        </p:spPr>
        <p:txBody>
          <a:bodyPr wrap="square" rtlCol="0">
            <a:spAutoFit/>
          </a:bodyPr>
          <a:lstStyle/>
          <a:p>
            <a:pPr algn="ctr"/>
            <a:r>
              <a:rPr lang="en-GB" sz="2400" dirty="0" smtClean="0"/>
              <a:t>The main job of the surveyor is measuring, mapping, and observing</a:t>
            </a:r>
            <a:endParaRPr lang="en-US" sz="2400" dirty="0"/>
          </a:p>
        </p:txBody>
      </p:sp>
      <p:pic>
        <p:nvPicPr>
          <p:cNvPr id="79" name="Picture 2" descr="http://ts1.mm.bing.net/images/thumbnail.aspx?q=1015145112036&amp;id=d4a4c1ad3c86efa40672f75658a2d562&amp;url=http%3a%2f%2fmedia.merchantcircle.com%2f14754384%2fSurveyor1_full.jpeg"/>
          <p:cNvPicPr>
            <a:picLocks noChangeAspect="1" noChangeArrowheads="1"/>
          </p:cNvPicPr>
          <p:nvPr/>
        </p:nvPicPr>
        <p:blipFill>
          <a:blip r:embed="rId3" cstate="print"/>
          <a:srcRect/>
          <a:stretch>
            <a:fillRect/>
          </a:stretch>
        </p:blipFill>
        <p:spPr bwMode="auto">
          <a:xfrm>
            <a:off x="1143000" y="3751219"/>
            <a:ext cx="2857500" cy="28289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p:nvPr/>
        </p:nvGrpSpPr>
        <p:grpSpPr>
          <a:xfrm>
            <a:off x="4445732" y="3352800"/>
            <a:ext cx="4698268" cy="2990850"/>
            <a:chOff x="981898" y="3124200"/>
            <a:chExt cx="4698268" cy="2990850"/>
          </a:xfrm>
        </p:grpSpPr>
        <p:pic>
          <p:nvPicPr>
            <p:cNvPr id="6" name="Picture 6" descr="Leica NA 720  Automatic Optical Builders Level KIT (Includes: NA720 Level / Tripod / Levelling Staff">
              <a:hlinkClick r:id="rId2"/>
            </p:cNvPr>
            <p:cNvPicPr>
              <a:picLocks noChangeAspect="1" noChangeArrowheads="1"/>
            </p:cNvPicPr>
            <p:nvPr/>
          </p:nvPicPr>
          <p:blipFill>
            <a:blip r:embed="rId3" cstate="print"/>
            <a:srcRect/>
            <a:stretch>
              <a:fillRect/>
            </a:stretch>
          </p:blipFill>
          <p:spPr bwMode="auto">
            <a:xfrm>
              <a:off x="1981200" y="3733800"/>
              <a:ext cx="2381250" cy="2381250"/>
            </a:xfrm>
            <a:prstGeom prst="rect">
              <a:avLst/>
            </a:prstGeom>
            <a:noFill/>
          </p:spPr>
        </p:pic>
        <p:cxnSp>
          <p:nvCxnSpPr>
            <p:cNvPr id="7" name="Straight Arrow Connector 6"/>
            <p:cNvCxnSpPr/>
            <p:nvPr/>
          </p:nvCxnSpPr>
          <p:spPr>
            <a:xfrm rot="16200000" flipH="1">
              <a:off x="1442655" y="41874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41"/>
            <p:cNvGrpSpPr/>
            <p:nvPr/>
          </p:nvGrpSpPr>
          <p:grpSpPr>
            <a:xfrm>
              <a:off x="981898" y="3124200"/>
              <a:ext cx="4698268" cy="2287588"/>
              <a:chOff x="1809213" y="3200400"/>
              <a:chExt cx="4698268" cy="2287588"/>
            </a:xfrm>
          </p:grpSpPr>
          <p:cxnSp>
            <p:nvCxnSpPr>
              <p:cNvPr id="9" name="Straight Arrow Connector 8"/>
              <p:cNvCxnSpPr/>
              <p:nvPr/>
            </p:nvCxnSpPr>
            <p:spPr>
              <a:xfrm rot="10800000" flipV="1">
                <a:off x="4713516" y="3505200"/>
                <a:ext cx="315685"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4267200" y="5257800"/>
                <a:ext cx="838200" cy="2301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flipH="1">
                <a:off x="1809213" y="3505200"/>
                <a:ext cx="1478281" cy="646331"/>
              </a:xfrm>
              <a:prstGeom prst="rect">
                <a:avLst/>
              </a:prstGeom>
              <a:noFill/>
            </p:spPr>
            <p:txBody>
              <a:bodyPr wrap="square" rtlCol="0">
                <a:spAutoFit/>
              </a:bodyPr>
              <a:lstStyle/>
              <a:p>
                <a:r>
                  <a:rPr lang="en-US" dirty="0" smtClean="0"/>
                  <a:t>Leveling Staff</a:t>
                </a:r>
                <a:endParaRPr lang="en-US" dirty="0"/>
              </a:p>
            </p:txBody>
          </p:sp>
          <p:sp>
            <p:nvSpPr>
              <p:cNvPr id="12" name="TextBox 11"/>
              <p:cNvSpPr txBox="1"/>
              <p:nvPr/>
            </p:nvSpPr>
            <p:spPr>
              <a:xfrm flipH="1">
                <a:off x="5029200" y="4800600"/>
                <a:ext cx="1478281" cy="369332"/>
              </a:xfrm>
              <a:prstGeom prst="rect">
                <a:avLst/>
              </a:prstGeom>
              <a:noFill/>
            </p:spPr>
            <p:txBody>
              <a:bodyPr wrap="square" rtlCol="0">
                <a:spAutoFit/>
              </a:bodyPr>
              <a:lstStyle/>
              <a:p>
                <a:r>
                  <a:rPr lang="en-US" dirty="0" smtClean="0"/>
                  <a:t>Tripod</a:t>
                </a:r>
                <a:endParaRPr lang="en-US" dirty="0"/>
              </a:p>
            </p:txBody>
          </p:sp>
          <p:sp>
            <p:nvSpPr>
              <p:cNvPr id="13" name="TextBox 12"/>
              <p:cNvSpPr txBox="1"/>
              <p:nvPr/>
            </p:nvSpPr>
            <p:spPr>
              <a:xfrm flipH="1">
                <a:off x="4953000" y="3200400"/>
                <a:ext cx="1478281" cy="646331"/>
              </a:xfrm>
              <a:prstGeom prst="rect">
                <a:avLst/>
              </a:prstGeom>
              <a:noFill/>
            </p:spPr>
            <p:txBody>
              <a:bodyPr wrap="square" rtlCol="0">
                <a:spAutoFit/>
              </a:bodyPr>
              <a:lstStyle/>
              <a:p>
                <a:r>
                  <a:rPr lang="en-US" dirty="0" smtClean="0"/>
                  <a:t>Dumpy Level</a:t>
                </a:r>
                <a:endParaRPr lang="en-US" dirty="0"/>
              </a:p>
            </p:txBody>
          </p:sp>
        </p:grpSp>
      </p:grpSp>
      <p:grpSp>
        <p:nvGrpSpPr>
          <p:cNvPr id="5" name="Group 13"/>
          <p:cNvGrpSpPr/>
          <p:nvPr/>
        </p:nvGrpSpPr>
        <p:grpSpPr>
          <a:xfrm>
            <a:off x="5943600" y="762000"/>
            <a:ext cx="3200400" cy="2514600"/>
            <a:chOff x="5715000" y="2057400"/>
            <a:chExt cx="3200400" cy="2514600"/>
          </a:xfrm>
        </p:grpSpPr>
        <p:pic>
          <p:nvPicPr>
            <p:cNvPr id="15" name="Picture 8" descr="http://ts2.mm.bing.net/images/thumbnail.aspx?q=995448325801&amp;id=de4ae9b30f05d4b17f560f073ad052a1&amp;url=http%3a%2f%2fwww.hand-tools.us%2fimages%2fpictures%2fcstberger-5second-digital-theodolite-with-vertical-tilt-sensor-model-56dgt10.jpg"/>
            <p:cNvPicPr>
              <a:picLocks noChangeAspect="1" noChangeArrowheads="1"/>
            </p:cNvPicPr>
            <p:nvPr/>
          </p:nvPicPr>
          <p:blipFill>
            <a:blip r:embed="rId4" cstate="print"/>
            <a:srcRect/>
            <a:stretch>
              <a:fillRect/>
            </a:stretch>
          </p:blipFill>
          <p:spPr bwMode="auto">
            <a:xfrm>
              <a:off x="6400800" y="2057400"/>
              <a:ext cx="2514600" cy="2514600"/>
            </a:xfrm>
            <a:prstGeom prst="rect">
              <a:avLst/>
            </a:prstGeom>
            <a:noFill/>
          </p:spPr>
        </p:pic>
        <p:cxnSp>
          <p:nvCxnSpPr>
            <p:cNvPr id="17" name="Straight Arrow Connector 16"/>
            <p:cNvCxnSpPr/>
            <p:nvPr/>
          </p:nvCxnSpPr>
          <p:spPr>
            <a:xfrm>
              <a:off x="6477000" y="2667000"/>
              <a:ext cx="381000"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5715000" y="2286000"/>
              <a:ext cx="1478281" cy="369332"/>
            </a:xfrm>
            <a:prstGeom prst="rect">
              <a:avLst/>
            </a:prstGeom>
            <a:noFill/>
          </p:spPr>
          <p:txBody>
            <a:bodyPr wrap="square" rtlCol="0">
              <a:spAutoFit/>
            </a:bodyPr>
            <a:lstStyle/>
            <a:p>
              <a:r>
                <a:rPr lang="en-US" dirty="0" err="1" smtClean="0"/>
                <a:t>Theodelite</a:t>
              </a:r>
              <a:endParaRPr lang="en-US" dirty="0"/>
            </a:p>
          </p:txBody>
        </p:sp>
      </p:grpSp>
      <p:grpSp>
        <p:nvGrpSpPr>
          <p:cNvPr id="8" name="Group 17"/>
          <p:cNvGrpSpPr/>
          <p:nvPr/>
        </p:nvGrpSpPr>
        <p:grpSpPr>
          <a:xfrm>
            <a:off x="5410200" y="2057400"/>
            <a:ext cx="1676400" cy="1524000"/>
            <a:chOff x="7467600" y="4495800"/>
            <a:chExt cx="1676400" cy="1524000"/>
          </a:xfrm>
        </p:grpSpPr>
        <p:pic>
          <p:nvPicPr>
            <p:cNvPr id="19" name="Picture 10" descr="http://ts4.mm.bing.net/images/thumbnail.aspx?q=1016862876871&amp;id=a9c8aaea8dc71af30227646f15631755&amp;url=http%3a%2f%2fupload.wikimedia.org%2fwikipedia%2fcommons%2ff%2ffa%2fGPS_tracking_satellites.jpg"/>
            <p:cNvPicPr>
              <a:picLocks noChangeAspect="1" noChangeArrowheads="1"/>
            </p:cNvPicPr>
            <p:nvPr/>
          </p:nvPicPr>
          <p:blipFill>
            <a:blip r:embed="rId5" cstate="print"/>
            <a:srcRect/>
            <a:stretch>
              <a:fillRect/>
            </a:stretch>
          </p:blipFill>
          <p:spPr bwMode="auto">
            <a:xfrm>
              <a:off x="8001000" y="4495800"/>
              <a:ext cx="1143000" cy="1524000"/>
            </a:xfrm>
            <a:prstGeom prst="rect">
              <a:avLst/>
            </a:prstGeom>
            <a:noFill/>
          </p:spPr>
        </p:pic>
        <p:cxnSp>
          <p:nvCxnSpPr>
            <p:cNvPr id="20" name="Straight Arrow Connector 19"/>
            <p:cNvCxnSpPr/>
            <p:nvPr/>
          </p:nvCxnSpPr>
          <p:spPr>
            <a:xfrm>
              <a:off x="7848600" y="4953000"/>
              <a:ext cx="304800" cy="777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flipH="1">
              <a:off x="7467600" y="4572000"/>
              <a:ext cx="1478281" cy="369332"/>
            </a:xfrm>
            <a:prstGeom prst="rect">
              <a:avLst/>
            </a:prstGeom>
            <a:noFill/>
          </p:spPr>
          <p:txBody>
            <a:bodyPr wrap="square" rtlCol="0">
              <a:spAutoFit/>
            </a:bodyPr>
            <a:lstStyle/>
            <a:p>
              <a:r>
                <a:rPr lang="en-US" dirty="0" smtClean="0"/>
                <a:t>GPS</a:t>
              </a:r>
              <a:endParaRPr lang="en-US" dirty="0"/>
            </a:p>
          </p:txBody>
        </p:sp>
      </p:grpSp>
      <p:grpSp>
        <p:nvGrpSpPr>
          <p:cNvPr id="14" name="Group 35"/>
          <p:cNvGrpSpPr/>
          <p:nvPr/>
        </p:nvGrpSpPr>
        <p:grpSpPr>
          <a:xfrm>
            <a:off x="3505200" y="1371600"/>
            <a:ext cx="1861157" cy="1514476"/>
            <a:chOff x="6934200" y="4495800"/>
            <a:chExt cx="1861157" cy="1514476"/>
          </a:xfrm>
        </p:grpSpPr>
        <p:grpSp>
          <p:nvGrpSpPr>
            <p:cNvPr id="18" name="Group 21"/>
            <p:cNvGrpSpPr/>
            <p:nvPr/>
          </p:nvGrpSpPr>
          <p:grpSpPr>
            <a:xfrm>
              <a:off x="6934200" y="4495800"/>
              <a:ext cx="1861157" cy="1514476"/>
              <a:chOff x="6858000" y="4876800"/>
              <a:chExt cx="1861157" cy="1514476"/>
            </a:xfrm>
          </p:grpSpPr>
          <p:pic>
            <p:nvPicPr>
              <p:cNvPr id="23" name="Picture 12" descr="http://ts3.mm.bing.net/images/thumbnail.aspx?q=1056511893310&amp;id=e36da6dad53b0887bb4004a443755b08&amp;url=http%3a%2f%2fthesilversun.files.wordpress.com%2f2008%2f07%2fcompass.gif"/>
              <p:cNvPicPr>
                <a:picLocks noChangeAspect="1" noChangeArrowheads="1"/>
              </p:cNvPicPr>
              <p:nvPr/>
            </p:nvPicPr>
            <p:blipFill>
              <a:blip r:embed="rId6" cstate="print"/>
              <a:srcRect/>
              <a:stretch>
                <a:fillRect/>
              </a:stretch>
            </p:blipFill>
            <p:spPr bwMode="auto">
              <a:xfrm>
                <a:off x="7010400" y="5257800"/>
                <a:ext cx="1708757" cy="1133476"/>
              </a:xfrm>
              <a:prstGeom prst="rect">
                <a:avLst/>
              </a:prstGeom>
              <a:noFill/>
            </p:spPr>
          </p:pic>
          <p:sp>
            <p:nvSpPr>
              <p:cNvPr id="24" name="TextBox 23"/>
              <p:cNvSpPr txBox="1"/>
              <p:nvPr/>
            </p:nvSpPr>
            <p:spPr>
              <a:xfrm flipH="1">
                <a:off x="6858000" y="4876800"/>
                <a:ext cx="1478281" cy="369332"/>
              </a:xfrm>
              <a:prstGeom prst="rect">
                <a:avLst/>
              </a:prstGeom>
              <a:noFill/>
            </p:spPr>
            <p:txBody>
              <a:bodyPr wrap="square" rtlCol="0">
                <a:spAutoFit/>
              </a:bodyPr>
              <a:lstStyle/>
              <a:p>
                <a:r>
                  <a:rPr lang="en-US" dirty="0" smtClean="0"/>
                  <a:t>Compass</a:t>
                </a:r>
                <a:endParaRPr lang="en-US" dirty="0"/>
              </a:p>
            </p:txBody>
          </p:sp>
        </p:grpSp>
        <p:cxnSp>
          <p:nvCxnSpPr>
            <p:cNvPr id="25" name="Straight Arrow Connector 24"/>
            <p:cNvCxnSpPr/>
            <p:nvPr/>
          </p:nvCxnSpPr>
          <p:spPr>
            <a:xfrm rot="16200000" flipH="1">
              <a:off x="6971407" y="4991992"/>
              <a:ext cx="337066" cy="10668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2" name="Group 30"/>
          <p:cNvGrpSpPr/>
          <p:nvPr/>
        </p:nvGrpSpPr>
        <p:grpSpPr>
          <a:xfrm>
            <a:off x="914400" y="1752600"/>
            <a:ext cx="2615838" cy="1673133"/>
            <a:chOff x="5194662" y="4918167"/>
            <a:chExt cx="2615838" cy="1673133"/>
          </a:xfrm>
        </p:grpSpPr>
        <p:pic>
          <p:nvPicPr>
            <p:cNvPr id="27" name="Picture 14" descr="http://ts4.mm.bing.net/images/thumbnail.aspx?q=1081515769863&amp;id=f4ebabd305b6a5f7aabdc79ac3b2f90a&amp;url=http%3a%2f%2fwww.toolsnworkwear.com%2fstore%2fimg%2f1%2f1298.jpg"/>
            <p:cNvPicPr>
              <a:picLocks noChangeAspect="1" noChangeArrowheads="1"/>
            </p:cNvPicPr>
            <p:nvPr/>
          </p:nvPicPr>
          <p:blipFill>
            <a:blip r:embed="rId7" cstate="print"/>
            <a:srcRect/>
            <a:stretch>
              <a:fillRect/>
            </a:stretch>
          </p:blipFill>
          <p:spPr bwMode="auto">
            <a:xfrm>
              <a:off x="6172200" y="4953000"/>
              <a:ext cx="1638300" cy="1638300"/>
            </a:xfrm>
            <a:prstGeom prst="rect">
              <a:avLst/>
            </a:prstGeom>
            <a:noFill/>
          </p:spPr>
        </p:pic>
        <p:cxnSp>
          <p:nvCxnSpPr>
            <p:cNvPr id="28" name="Straight Arrow Connector 27"/>
            <p:cNvCxnSpPr/>
            <p:nvPr/>
          </p:nvCxnSpPr>
          <p:spPr>
            <a:xfrm>
              <a:off x="5867400" y="5334000"/>
              <a:ext cx="335281" cy="1084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flipH="1">
              <a:off x="5194662" y="4918167"/>
              <a:ext cx="1739537" cy="646331"/>
            </a:xfrm>
            <a:prstGeom prst="rect">
              <a:avLst/>
            </a:prstGeom>
            <a:noFill/>
          </p:spPr>
          <p:txBody>
            <a:bodyPr wrap="square" rtlCol="0">
              <a:spAutoFit/>
            </a:bodyPr>
            <a:lstStyle/>
            <a:p>
              <a:r>
                <a:rPr lang="en-US" dirty="0" smtClean="0"/>
                <a:t>Measuring Tape</a:t>
              </a:r>
              <a:endParaRPr lang="en-US" dirty="0"/>
            </a:p>
          </p:txBody>
        </p:sp>
      </p:grpSp>
      <p:grpSp>
        <p:nvGrpSpPr>
          <p:cNvPr id="29" name="Group 45"/>
          <p:cNvGrpSpPr/>
          <p:nvPr/>
        </p:nvGrpSpPr>
        <p:grpSpPr>
          <a:xfrm>
            <a:off x="0" y="2743200"/>
            <a:ext cx="4057650" cy="3829050"/>
            <a:chOff x="0" y="2743200"/>
            <a:chExt cx="4057650" cy="3829050"/>
          </a:xfrm>
        </p:grpSpPr>
        <p:grpSp>
          <p:nvGrpSpPr>
            <p:cNvPr id="30" name="Group 49"/>
            <p:cNvGrpSpPr/>
            <p:nvPr/>
          </p:nvGrpSpPr>
          <p:grpSpPr>
            <a:xfrm>
              <a:off x="0" y="2743200"/>
              <a:ext cx="4057650" cy="3829050"/>
              <a:chOff x="0" y="2743200"/>
              <a:chExt cx="4057650" cy="3829050"/>
            </a:xfrm>
          </p:grpSpPr>
          <p:grpSp>
            <p:nvGrpSpPr>
              <p:cNvPr id="31" name="Group 48"/>
              <p:cNvGrpSpPr/>
              <p:nvPr/>
            </p:nvGrpSpPr>
            <p:grpSpPr>
              <a:xfrm>
                <a:off x="609600" y="2743200"/>
                <a:ext cx="3448050" cy="3829050"/>
                <a:chOff x="609600" y="2743200"/>
                <a:chExt cx="3448050" cy="3829050"/>
              </a:xfrm>
            </p:grpSpPr>
            <p:pic>
              <p:nvPicPr>
                <p:cNvPr id="38" name="Picture 2" descr="Plane Table"/>
                <p:cNvPicPr>
                  <a:picLocks noChangeAspect="1" noChangeArrowheads="1"/>
                </p:cNvPicPr>
                <p:nvPr/>
              </p:nvPicPr>
              <p:blipFill>
                <a:blip r:embed="rId8" cstate="print"/>
                <a:srcRect/>
                <a:stretch>
                  <a:fillRect/>
                </a:stretch>
              </p:blipFill>
              <p:spPr bwMode="auto">
                <a:xfrm>
                  <a:off x="609600" y="3124200"/>
                  <a:ext cx="3448050" cy="3448050"/>
                </a:xfrm>
                <a:prstGeom prst="rect">
                  <a:avLst/>
                </a:prstGeom>
                <a:noFill/>
              </p:spPr>
            </p:pic>
            <p:grpSp>
              <p:nvGrpSpPr>
                <p:cNvPr id="32" name="Group 42"/>
                <p:cNvGrpSpPr/>
                <p:nvPr/>
              </p:nvGrpSpPr>
              <p:grpSpPr>
                <a:xfrm>
                  <a:off x="1066800" y="2743200"/>
                  <a:ext cx="928459" cy="1144588"/>
                  <a:chOff x="1066800" y="2743200"/>
                  <a:chExt cx="928459" cy="1144588"/>
                </a:xfrm>
              </p:grpSpPr>
              <p:cxnSp>
                <p:nvCxnSpPr>
                  <p:cNvPr id="41" name="Straight Arrow Connector 40"/>
                  <p:cNvCxnSpPr/>
                  <p:nvPr/>
                </p:nvCxnSpPr>
                <p:spPr>
                  <a:xfrm rot="16200000" flipH="1">
                    <a:off x="1298957" y="33492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1066800" y="2743200"/>
                    <a:ext cx="928459" cy="369332"/>
                  </a:xfrm>
                  <a:prstGeom prst="rect">
                    <a:avLst/>
                  </a:prstGeom>
                </p:spPr>
                <p:txBody>
                  <a:bodyPr wrap="none">
                    <a:spAutoFit/>
                  </a:bodyPr>
                  <a:lstStyle/>
                  <a:p>
                    <a:r>
                      <a:rPr lang="en-GB" dirty="0" smtClean="0"/>
                      <a:t>alidade</a:t>
                    </a:r>
                    <a:endParaRPr lang="en-US" dirty="0"/>
                  </a:p>
                </p:txBody>
              </p:sp>
            </p:grpSp>
            <p:sp>
              <p:nvSpPr>
                <p:cNvPr id="44" name="TextBox 43"/>
                <p:cNvSpPr txBox="1"/>
                <p:nvPr/>
              </p:nvSpPr>
              <p:spPr>
                <a:xfrm flipH="1">
                  <a:off x="2438400" y="6172200"/>
                  <a:ext cx="1478281" cy="369332"/>
                </a:xfrm>
                <a:prstGeom prst="rect">
                  <a:avLst/>
                </a:prstGeom>
                <a:noFill/>
              </p:spPr>
              <p:txBody>
                <a:bodyPr wrap="square" rtlCol="0">
                  <a:spAutoFit/>
                </a:bodyPr>
                <a:lstStyle/>
                <a:p>
                  <a:r>
                    <a:rPr lang="en-US" dirty="0" smtClean="0"/>
                    <a:t>Tripod</a:t>
                  </a:r>
                  <a:endParaRPr lang="en-US" dirty="0"/>
                </a:p>
              </p:txBody>
            </p:sp>
            <p:cxnSp>
              <p:nvCxnSpPr>
                <p:cNvPr id="45" name="Straight Arrow Connector 44"/>
                <p:cNvCxnSpPr>
                  <a:stCxn id="44" idx="3"/>
                </p:cNvCxnSpPr>
                <p:nvPr/>
              </p:nvCxnSpPr>
              <p:spPr>
                <a:xfrm rot="10800000">
                  <a:off x="2057400" y="5867400"/>
                  <a:ext cx="381000" cy="4894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flipH="1">
                <a:off x="0" y="3505200"/>
                <a:ext cx="1478281" cy="369332"/>
              </a:xfrm>
              <a:prstGeom prst="rect">
                <a:avLst/>
              </a:prstGeom>
              <a:noFill/>
            </p:spPr>
            <p:txBody>
              <a:bodyPr wrap="square" rtlCol="0">
                <a:spAutoFit/>
              </a:bodyPr>
              <a:lstStyle/>
              <a:p>
                <a:r>
                  <a:rPr lang="en-US" dirty="0" smtClean="0"/>
                  <a:t>Plane Table</a:t>
                </a:r>
                <a:endParaRPr lang="en-US" dirty="0"/>
              </a:p>
            </p:txBody>
          </p:sp>
        </p:grpSp>
        <p:cxnSp>
          <p:nvCxnSpPr>
            <p:cNvPr id="40" name="Straight Arrow Connector 39"/>
            <p:cNvCxnSpPr/>
            <p:nvPr/>
          </p:nvCxnSpPr>
          <p:spPr>
            <a:xfrm rot="16200000" flipH="1">
              <a:off x="613157" y="39588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43" name="Picture 5" descr="C:\Users\Hannah\AppData\Local\Microsoft\Windows\Temporary Internet Files\Content.IE5\N02VTYY2\MC900232110[1].wmf"/>
          <p:cNvPicPr>
            <a:picLocks noChangeAspect="1" noChangeArrowheads="1"/>
          </p:cNvPicPr>
          <p:nvPr/>
        </p:nvPicPr>
        <p:blipFill>
          <a:blip r:embed="rId9" cstate="print"/>
          <a:srcRect/>
          <a:stretch>
            <a:fillRect/>
          </a:stretch>
        </p:blipFill>
        <p:spPr bwMode="auto">
          <a:xfrm>
            <a:off x="0" y="0"/>
            <a:ext cx="1371600" cy="1808218"/>
          </a:xfrm>
          <a:prstGeom prst="rect">
            <a:avLst/>
          </a:prstGeom>
          <a:noFill/>
        </p:spPr>
      </p:pic>
      <p:sp>
        <p:nvSpPr>
          <p:cNvPr id="46" name="Rounded Rectangular Callout 45"/>
          <p:cNvSpPr/>
          <p:nvPr/>
        </p:nvSpPr>
        <p:spPr>
          <a:xfrm>
            <a:off x="1752600" y="381000"/>
            <a:ext cx="4572000" cy="609600"/>
          </a:xfrm>
          <a:prstGeom prst="wedgeRoundRectCallout">
            <a:avLst>
              <a:gd name="adj1" fmla="val -60157"/>
              <a:gd name="adj2" fmla="val 1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Here are some surveying tools: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500" fill="hold"/>
                                        <p:tgtEl>
                                          <p:spTgt spid="46"/>
                                        </p:tgtEl>
                                        <p:attrNameLst>
                                          <p:attrName>ppt_w</p:attrName>
                                        </p:attrNameLst>
                                      </p:cBhvr>
                                      <p:tavLst>
                                        <p:tav tm="0">
                                          <p:val>
                                            <p:fltVal val="0"/>
                                          </p:val>
                                        </p:tav>
                                        <p:tav tm="100000">
                                          <p:val>
                                            <p:strVal val="#ppt_w"/>
                                          </p:val>
                                        </p:tav>
                                      </p:tavLst>
                                    </p:anim>
                                    <p:anim calcmode="lin" valueType="num">
                                      <p:cBhvr>
                                        <p:cTn id="15" dur="500" fill="hold"/>
                                        <p:tgtEl>
                                          <p:spTgt spid="46"/>
                                        </p:tgtEl>
                                        <p:attrNameLst>
                                          <p:attrName>ppt_h</p:attrName>
                                        </p:attrNameLst>
                                      </p:cBhvr>
                                      <p:tavLst>
                                        <p:tav tm="0">
                                          <p:val>
                                            <p:fltVal val="0"/>
                                          </p:val>
                                        </p:tav>
                                        <p:tav tm="100000">
                                          <p:val>
                                            <p:strVal val="#ppt_h"/>
                                          </p:val>
                                        </p:tav>
                                      </p:tavLst>
                                    </p:anim>
                                    <p:animEffect transition="in" filter="fade">
                                      <p:cBhvr>
                                        <p:cTn id="16" dur="500"/>
                                        <p:tgtEl>
                                          <p:spTgt spid="4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fill="hold"/>
                                        <p:tgtEl>
                                          <p:spTgt spid="29"/>
                                        </p:tgtEl>
                                        <p:attrNameLst>
                                          <p:attrName>ppt_x</p:attrName>
                                        </p:attrNameLst>
                                      </p:cBhvr>
                                      <p:tavLst>
                                        <p:tav tm="0">
                                          <p:val>
                                            <p:strVal val="#ppt_x"/>
                                          </p:val>
                                        </p:tav>
                                        <p:tav tm="100000">
                                          <p:val>
                                            <p:strVal val="#ppt_x"/>
                                          </p:val>
                                        </p:tav>
                                      </p:tavLst>
                                    </p:anim>
                                    <p:anim calcmode="lin" valueType="num">
                                      <p:cBhvr additive="base">
                                        <p:cTn id="4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8" presetClass="emph" presetSubtype="0" fill="hold" nodeType="clickEffect">
                                  <p:stCondLst>
                                    <p:cond delay="0"/>
                                  </p:stCondLst>
                                  <p:childTnLst>
                                    <p:animRot by="21600000">
                                      <p:cBhvr>
                                        <p:cTn id="56" dur="2000" fill="hold"/>
                                        <p:tgtEl>
                                          <p:spTgt spid="2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Plane Table Survey</a:t>
            </a:r>
            <a:endParaRPr lang="en-US" dirty="0"/>
          </a:p>
        </p:txBody>
      </p:sp>
      <p:grpSp>
        <p:nvGrpSpPr>
          <p:cNvPr id="3" name="Group 16"/>
          <p:cNvGrpSpPr/>
          <p:nvPr/>
        </p:nvGrpSpPr>
        <p:grpSpPr>
          <a:xfrm>
            <a:off x="1219200" y="1371600"/>
            <a:ext cx="7924800" cy="3448050"/>
            <a:chOff x="1219200" y="1295400"/>
            <a:chExt cx="7924800" cy="3448050"/>
          </a:xfrm>
        </p:grpSpPr>
        <p:pic>
          <p:nvPicPr>
            <p:cNvPr id="24578" name="Picture 2" descr="Plane Table"/>
            <p:cNvPicPr>
              <a:picLocks noChangeAspect="1" noChangeArrowheads="1"/>
            </p:cNvPicPr>
            <p:nvPr/>
          </p:nvPicPr>
          <p:blipFill>
            <a:blip r:embed="rId3" cstate="print"/>
            <a:srcRect/>
            <a:stretch>
              <a:fillRect/>
            </a:stretch>
          </p:blipFill>
          <p:spPr bwMode="auto">
            <a:xfrm>
              <a:off x="5695950" y="1295400"/>
              <a:ext cx="3448050" cy="3448050"/>
            </a:xfrm>
            <a:prstGeom prst="rect">
              <a:avLst/>
            </a:prstGeom>
            <a:noFill/>
          </p:spPr>
        </p:pic>
        <p:sp>
          <p:nvSpPr>
            <p:cNvPr id="5" name="TextBox 4"/>
            <p:cNvSpPr txBox="1"/>
            <p:nvPr/>
          </p:nvSpPr>
          <p:spPr>
            <a:xfrm>
              <a:off x="1219200" y="1371600"/>
              <a:ext cx="4963988" cy="646331"/>
            </a:xfrm>
            <a:prstGeom prst="rect">
              <a:avLst/>
            </a:prstGeom>
            <a:noFill/>
          </p:spPr>
          <p:txBody>
            <a:bodyPr wrap="none" rtlCol="0">
              <a:spAutoFit/>
            </a:bodyPr>
            <a:lstStyle/>
            <a:p>
              <a:r>
                <a:rPr lang="en-GB" dirty="0" smtClean="0"/>
                <a:t>A Plane Table provides a solid and flat surface </a:t>
              </a:r>
            </a:p>
            <a:p>
              <a:r>
                <a:rPr lang="en-GB" dirty="0" smtClean="0"/>
                <a:t>to make field drawings, charts and maps</a:t>
              </a:r>
              <a:endParaRPr lang="en-US" dirty="0"/>
            </a:p>
          </p:txBody>
        </p:sp>
      </p:grpSp>
      <p:cxnSp>
        <p:nvCxnSpPr>
          <p:cNvPr id="8" name="Straight Arrow Connector 7"/>
          <p:cNvCxnSpPr/>
          <p:nvPr/>
        </p:nvCxnSpPr>
        <p:spPr>
          <a:xfrm flipV="1">
            <a:off x="3962400" y="3657600"/>
            <a:ext cx="23622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19200" y="2667000"/>
            <a:ext cx="3048000" cy="923330"/>
          </a:xfrm>
          <a:prstGeom prst="rect">
            <a:avLst/>
          </a:prstGeom>
          <a:noFill/>
        </p:spPr>
        <p:txBody>
          <a:bodyPr wrap="square" rtlCol="0">
            <a:spAutoFit/>
          </a:bodyPr>
          <a:lstStyle/>
          <a:p>
            <a:r>
              <a:rPr lang="en-US" dirty="0" smtClean="0"/>
              <a:t>A tripod is needed so that an even surface can be achieved on uneven ground</a:t>
            </a:r>
            <a:endParaRPr lang="en-US" dirty="0"/>
          </a:p>
        </p:txBody>
      </p:sp>
      <p:sp>
        <p:nvSpPr>
          <p:cNvPr id="11" name="TextBox 10"/>
          <p:cNvSpPr txBox="1"/>
          <p:nvPr/>
        </p:nvSpPr>
        <p:spPr>
          <a:xfrm>
            <a:off x="5029200" y="4800600"/>
            <a:ext cx="3048000" cy="646331"/>
          </a:xfrm>
          <a:prstGeom prst="rect">
            <a:avLst/>
          </a:prstGeom>
          <a:noFill/>
        </p:spPr>
        <p:txBody>
          <a:bodyPr wrap="square" rtlCol="0">
            <a:spAutoFit/>
          </a:bodyPr>
          <a:lstStyle/>
          <a:p>
            <a:r>
              <a:rPr lang="en-US" dirty="0" smtClean="0"/>
              <a:t>Spirit/bubble levels are used to get horizontal surface level.</a:t>
            </a:r>
            <a:endParaRPr lang="en-US" dirty="0"/>
          </a:p>
        </p:txBody>
      </p:sp>
      <p:pic>
        <p:nvPicPr>
          <p:cNvPr id="24581" name="Picture 5"/>
          <p:cNvPicPr>
            <a:picLocks noChangeAspect="1" noChangeArrowheads="1"/>
          </p:cNvPicPr>
          <p:nvPr/>
        </p:nvPicPr>
        <p:blipFill>
          <a:blip r:embed="rId4" cstate="print"/>
          <a:srcRect/>
          <a:stretch>
            <a:fillRect/>
          </a:stretch>
        </p:blipFill>
        <p:spPr bwMode="auto">
          <a:xfrm>
            <a:off x="5105400" y="5486400"/>
            <a:ext cx="2895600" cy="809625"/>
          </a:xfrm>
          <a:prstGeom prst="rect">
            <a:avLst/>
          </a:prstGeom>
          <a:noFill/>
          <a:ln w="9525">
            <a:noFill/>
            <a:miter lim="800000"/>
            <a:headEnd/>
            <a:tailEnd/>
          </a:ln>
        </p:spPr>
      </p:pic>
      <p:pic>
        <p:nvPicPr>
          <p:cNvPr id="24583" name="Picture 7" descr="http://ts1.mm.bing.net/images/thumbnail.aspx?q=988122590468&amp;id=20f9d943e0bfa6f758387f2a98174c71&amp;url=http%3a%2f%2fimages1.opticsplanet.com%2f640-640%2fopplanet-meade-telescope-tripod-07020.jpg"/>
          <p:cNvPicPr>
            <a:picLocks noChangeAspect="1" noChangeArrowheads="1"/>
          </p:cNvPicPr>
          <p:nvPr/>
        </p:nvPicPr>
        <p:blipFill>
          <a:blip r:embed="rId5" cstate="print"/>
          <a:srcRect/>
          <a:stretch>
            <a:fillRect/>
          </a:stretch>
        </p:blipFill>
        <p:spPr bwMode="auto">
          <a:xfrm>
            <a:off x="1981200" y="3657600"/>
            <a:ext cx="1828800" cy="23648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8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498080" cy="1143000"/>
          </a:xfrm>
        </p:spPr>
        <p:txBody>
          <a:bodyPr/>
          <a:lstStyle/>
          <a:p>
            <a:r>
              <a:rPr lang="en-US" dirty="0" smtClean="0"/>
              <a:t>Plane Table Survey</a:t>
            </a:r>
            <a:endParaRPr lang="en-US" dirty="0"/>
          </a:p>
        </p:txBody>
      </p:sp>
      <p:pic>
        <p:nvPicPr>
          <p:cNvPr id="27652" name="Picture 4" descr="http://ts2.mm.bing.net/images/thumbnail.aspx?q=1059928152205&amp;id=fe549aa2d81e032f843698daac9b8560&amp;url=http%3a%2f%2fperso.numericable.fr%2fjlconstant%2fzportail%2frecits_de_cathy%2fsphere%2fimages%2falidade.jpg"/>
          <p:cNvPicPr>
            <a:picLocks noChangeAspect="1" noChangeArrowheads="1"/>
          </p:cNvPicPr>
          <p:nvPr/>
        </p:nvPicPr>
        <p:blipFill>
          <a:blip r:embed="rId3" cstate="print"/>
          <a:srcRect/>
          <a:stretch>
            <a:fillRect/>
          </a:stretch>
        </p:blipFill>
        <p:spPr bwMode="auto">
          <a:xfrm>
            <a:off x="2286000" y="2667000"/>
            <a:ext cx="5029200" cy="3436620"/>
          </a:xfrm>
          <a:prstGeom prst="rect">
            <a:avLst/>
          </a:prstGeom>
          <a:noFill/>
        </p:spPr>
      </p:pic>
      <p:sp>
        <p:nvSpPr>
          <p:cNvPr id="14" name="TextBox 13"/>
          <p:cNvSpPr txBox="1"/>
          <p:nvPr/>
        </p:nvSpPr>
        <p:spPr>
          <a:xfrm>
            <a:off x="1143000" y="3200400"/>
            <a:ext cx="1197764" cy="369332"/>
          </a:xfrm>
          <a:prstGeom prst="rect">
            <a:avLst/>
          </a:prstGeom>
          <a:noFill/>
        </p:spPr>
        <p:txBody>
          <a:bodyPr wrap="none" rtlCol="0">
            <a:spAutoFit/>
          </a:bodyPr>
          <a:lstStyle/>
          <a:p>
            <a:r>
              <a:rPr lang="en-US" dirty="0" smtClean="0"/>
              <a:t>Eye piece</a:t>
            </a:r>
            <a:endParaRPr lang="en-US" dirty="0"/>
          </a:p>
        </p:txBody>
      </p:sp>
      <p:sp>
        <p:nvSpPr>
          <p:cNvPr id="16" name="TextBox 15"/>
          <p:cNvSpPr txBox="1"/>
          <p:nvPr/>
        </p:nvSpPr>
        <p:spPr>
          <a:xfrm>
            <a:off x="7391401" y="3581400"/>
            <a:ext cx="1524000" cy="1200329"/>
          </a:xfrm>
          <a:prstGeom prst="rect">
            <a:avLst/>
          </a:prstGeom>
          <a:noFill/>
        </p:spPr>
        <p:txBody>
          <a:bodyPr wrap="square" rtlCol="0">
            <a:spAutoFit/>
          </a:bodyPr>
          <a:lstStyle/>
          <a:p>
            <a:r>
              <a:rPr lang="en-US" dirty="0" smtClean="0"/>
              <a:t>Thread to bisect/spilt in half the point of interest</a:t>
            </a:r>
            <a:endParaRPr lang="en-US" dirty="0"/>
          </a:p>
        </p:txBody>
      </p:sp>
      <p:cxnSp>
        <p:nvCxnSpPr>
          <p:cNvPr id="19" name="Straight Arrow Connector 18"/>
          <p:cNvCxnSpPr/>
          <p:nvPr/>
        </p:nvCxnSpPr>
        <p:spPr>
          <a:xfrm flipV="1">
            <a:off x="2209800" y="3200400"/>
            <a:ext cx="7620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6400800" y="4038598"/>
            <a:ext cx="1066800" cy="15240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4323666" y="3829734"/>
            <a:ext cx="1487268"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29200" y="2743200"/>
            <a:ext cx="3531736" cy="369332"/>
          </a:xfrm>
          <a:prstGeom prst="rect">
            <a:avLst/>
          </a:prstGeom>
          <a:noFill/>
        </p:spPr>
        <p:txBody>
          <a:bodyPr wrap="none" rtlCol="0">
            <a:spAutoFit/>
          </a:bodyPr>
          <a:lstStyle/>
          <a:p>
            <a:r>
              <a:rPr lang="en-US" dirty="0" smtClean="0"/>
              <a:t>Perpendicular straight edge ruler</a:t>
            </a:r>
            <a:endParaRPr lang="en-US" dirty="0"/>
          </a:p>
        </p:txBody>
      </p:sp>
      <p:pic>
        <p:nvPicPr>
          <p:cNvPr id="13" name="Picture 5" descr="C:\Users\Hannah\AppData\Local\Microsoft\Windows\Temporary Internet Files\Content.IE5\N02VTYY2\MC900232110[1].wmf"/>
          <p:cNvPicPr>
            <a:picLocks noChangeAspect="1" noChangeArrowheads="1"/>
          </p:cNvPicPr>
          <p:nvPr/>
        </p:nvPicPr>
        <p:blipFill>
          <a:blip r:embed="rId4" cstate="print"/>
          <a:srcRect/>
          <a:stretch>
            <a:fillRect/>
          </a:stretch>
        </p:blipFill>
        <p:spPr bwMode="auto">
          <a:xfrm>
            <a:off x="0" y="1295400"/>
            <a:ext cx="1371600" cy="1808218"/>
          </a:xfrm>
          <a:prstGeom prst="rect">
            <a:avLst/>
          </a:prstGeom>
          <a:noFill/>
        </p:spPr>
      </p:pic>
      <p:sp>
        <p:nvSpPr>
          <p:cNvPr id="15" name="Rounded Rectangular Callout 14"/>
          <p:cNvSpPr/>
          <p:nvPr/>
        </p:nvSpPr>
        <p:spPr>
          <a:xfrm>
            <a:off x="2133600" y="1600200"/>
            <a:ext cx="4572000" cy="609600"/>
          </a:xfrm>
          <a:prstGeom prst="wedgeRoundRectCallout">
            <a:avLst>
              <a:gd name="adj1" fmla="val -60157"/>
              <a:gd name="adj2" fmla="val 1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This is an Alidade which is used to sight objects of interest: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5" grpId="0"/>
      <p:bldP spid="1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1734</TotalTime>
  <Words>566</Words>
  <Application>Microsoft Office PowerPoint</Application>
  <PresentationFormat>On-screen Show (4:3)</PresentationFormat>
  <Paragraphs>86</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Contours</vt:lpstr>
      <vt:lpstr>Slide 2</vt:lpstr>
      <vt:lpstr>Activity 2: Contour Exercise</vt:lpstr>
      <vt:lpstr>Contour Exercise</vt:lpstr>
      <vt:lpstr>Drawing Maps</vt:lpstr>
      <vt:lpstr>Surveying</vt:lpstr>
      <vt:lpstr>Slide 7</vt:lpstr>
      <vt:lpstr>Plane Table Survey</vt:lpstr>
      <vt:lpstr>Plane Table Survey</vt:lpstr>
      <vt:lpstr>Plane Table Survey</vt:lpstr>
    </vt:vector>
  </TitlesOfParts>
  <Company>MWH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Maps &amp; Plane Table Surveying</dc:title>
  <dc:creator>MWH</dc:creator>
  <cp:lastModifiedBy>Emma</cp:lastModifiedBy>
  <cp:revision>157</cp:revision>
  <dcterms:created xsi:type="dcterms:W3CDTF">2011-07-27T04:30:10Z</dcterms:created>
  <dcterms:modified xsi:type="dcterms:W3CDTF">2012-09-14T09:34:37Z</dcterms:modified>
</cp:coreProperties>
</file>