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Override5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0E5CEB-46C7-4A35-960F-386B2FB2585A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066690-4AD0-4F45-99AF-F4F561C9B58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B5FAB-6901-4D1C-B0DB-98CD60D2E4D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54841-FE25-44E6-BC74-E7854224661E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8E812-19C2-4AEE-B180-B4B869E984F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54841-FE25-44E6-BC74-E7854224661E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8E812-19C2-4AEE-B180-B4B869E984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54841-FE25-44E6-BC74-E7854224661E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8E812-19C2-4AEE-B180-B4B869E984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54841-FE25-44E6-BC74-E7854224661E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8E812-19C2-4AEE-B180-B4B869E984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54841-FE25-44E6-BC74-E7854224661E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8E812-19C2-4AEE-B180-B4B869E984F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54841-FE25-44E6-BC74-E7854224661E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8E812-19C2-4AEE-B180-B4B869E984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54841-FE25-44E6-BC74-E7854224661E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8E812-19C2-4AEE-B180-B4B869E984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54841-FE25-44E6-BC74-E7854224661E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8E812-19C2-4AEE-B180-B4B869E984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54841-FE25-44E6-BC74-E7854224661E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8E812-19C2-4AEE-B180-B4B869E984F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54841-FE25-44E6-BC74-E7854224661E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8E812-19C2-4AEE-B180-B4B869E984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A54841-FE25-44E6-BC74-E7854224661E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D68E812-19C2-4AEE-B180-B4B869E984F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AA54841-FE25-44E6-BC74-E7854224661E}" type="datetimeFigureOut">
              <a:rPr lang="en-GB" smtClean="0"/>
              <a:pPr/>
              <a:t>14/09/2012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D68E812-19C2-4AEE-B180-B4B869E984F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6.jpeg"/><Relationship Id="rId11" Type="http://schemas.openxmlformats.org/officeDocument/2006/relationships/image" Target="../media/image10.wmf"/><Relationship Id="rId5" Type="http://schemas.openxmlformats.org/officeDocument/2006/relationships/image" Target="../media/image5.jpeg"/><Relationship Id="rId10" Type="http://schemas.openxmlformats.org/officeDocument/2006/relationships/image" Target="../media/image4.jpeg"/><Relationship Id="rId4" Type="http://schemas.openxmlformats.org/officeDocument/2006/relationships/hyperlink" Target="http://www.merlinlazer.com/shop_images/NA700_Kit2036.jpg" TargetMode="External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12.jpeg"/><Relationship Id="rId5" Type="http://schemas.openxmlformats.org/officeDocument/2006/relationships/hyperlink" Target="http://www.abbeville.com/interiors.asp?ISBN=0789208881&amp;CaptionNumber=03" TargetMode="Externa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Dumpy Level Surveying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Energy &amp; Environment</a:t>
            </a:r>
            <a:endParaRPr lang="en-US" dirty="0"/>
          </a:p>
        </p:txBody>
      </p:sp>
      <p:pic>
        <p:nvPicPr>
          <p:cNvPr id="5" name="Picture 2" descr="http://ts1.mm.bing.net/images/thumbnail.aspx?q=1015145112036&amp;id=d4a4c1ad3c86efa40672f75658a2d562&amp;url=http%3a%2f%2fmedia.merchantcircle.com%2f14754384%2fSurveyor1_full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3505200"/>
            <a:ext cx="2857500" cy="2828925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Revision from Previous Lesson</a:t>
            </a:r>
            <a:endParaRPr lang="en-US" dirty="0"/>
          </a:p>
        </p:txBody>
      </p:sp>
      <p:pic>
        <p:nvPicPr>
          <p:cNvPr id="4" name="Picture 10" descr="http://volcano.oregonstate.edu/education/models/contour_map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981200"/>
            <a:ext cx="3400425" cy="3674756"/>
          </a:xfrm>
          <a:prstGeom prst="rect">
            <a:avLst/>
          </a:prstGeom>
          <a:noFill/>
        </p:spPr>
      </p:pic>
      <p:grpSp>
        <p:nvGrpSpPr>
          <p:cNvPr id="3" name="Group 9"/>
          <p:cNvGrpSpPr/>
          <p:nvPr/>
        </p:nvGrpSpPr>
        <p:grpSpPr>
          <a:xfrm>
            <a:off x="4724400" y="1676400"/>
            <a:ext cx="4114800" cy="923330"/>
            <a:chOff x="4724400" y="1676400"/>
            <a:chExt cx="4114800" cy="923330"/>
          </a:xfrm>
        </p:grpSpPr>
        <p:cxnSp>
          <p:nvCxnSpPr>
            <p:cNvPr id="6" name="Straight Arrow Connector 5"/>
            <p:cNvCxnSpPr/>
            <p:nvPr/>
          </p:nvCxnSpPr>
          <p:spPr>
            <a:xfrm rot="10800000" flipV="1">
              <a:off x="4724400" y="2133600"/>
              <a:ext cx="1371600" cy="457200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6096000" y="1676400"/>
              <a:ext cx="27432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5"/>
                  </a:solidFill>
                </a:rPr>
                <a:t>What are these lines called and what are they used for?</a:t>
              </a:r>
              <a:endParaRPr lang="en-US" dirty="0">
                <a:solidFill>
                  <a:schemeClr val="accent5"/>
                </a:solidFill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6082552" y="4038600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If this map has a scale of 1:25,000 what does this mean?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27377" y="2599766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They are called contours.  They join up similar spot heights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18411" y="4953000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For every 1cm on the map, it represents 25,000cm in real life or 250m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Revision from Previous Lesson</a:t>
            </a:r>
            <a:endParaRPr lang="en-US" dirty="0"/>
          </a:p>
        </p:txBody>
      </p:sp>
      <p:pic>
        <p:nvPicPr>
          <p:cNvPr id="7" name="Picture 2" descr="Plane Tab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2514600"/>
            <a:ext cx="3448050" cy="344805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1143000" y="2133600"/>
            <a:ext cx="220980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00B050"/>
                </a:solidFill>
              </a:rPr>
              <a:t>An Alidade.  It is used for looking through and drawing a line parallel to your line of sight</a:t>
            </a:r>
            <a:endParaRPr lang="en-US" dirty="0">
              <a:solidFill>
                <a:srgbClr val="00B050"/>
              </a:solidFill>
            </a:endParaRPr>
          </a:p>
        </p:txBody>
      </p:sp>
      <p:grpSp>
        <p:nvGrpSpPr>
          <p:cNvPr id="3" name="Group 14"/>
          <p:cNvGrpSpPr/>
          <p:nvPr/>
        </p:nvGrpSpPr>
        <p:grpSpPr>
          <a:xfrm>
            <a:off x="6248400" y="1752600"/>
            <a:ext cx="3048000" cy="1905000"/>
            <a:chOff x="6248400" y="1752600"/>
            <a:chExt cx="3048000" cy="1905000"/>
          </a:xfrm>
        </p:grpSpPr>
        <p:cxnSp>
          <p:nvCxnSpPr>
            <p:cNvPr id="11" name="Straight Arrow Connector 10"/>
            <p:cNvCxnSpPr/>
            <p:nvPr/>
          </p:nvCxnSpPr>
          <p:spPr>
            <a:xfrm rot="5400000">
              <a:off x="5753100" y="2857500"/>
              <a:ext cx="1295400" cy="30480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6553200" y="1752600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5"/>
                  </a:solidFill>
                </a:rPr>
                <a:t>What is this called and what is it used for?</a:t>
              </a:r>
              <a:endParaRPr lang="en-US" dirty="0">
                <a:solidFill>
                  <a:schemeClr val="accent5"/>
                </a:solidFill>
              </a:endParaRPr>
            </a:p>
          </p:txBody>
        </p:sp>
      </p:grpSp>
      <p:grpSp>
        <p:nvGrpSpPr>
          <p:cNvPr id="4" name="Group 16"/>
          <p:cNvGrpSpPr/>
          <p:nvPr/>
        </p:nvGrpSpPr>
        <p:grpSpPr>
          <a:xfrm>
            <a:off x="5867400" y="4572000"/>
            <a:ext cx="2743200" cy="923330"/>
            <a:chOff x="5867400" y="4572000"/>
            <a:chExt cx="2743200" cy="923330"/>
          </a:xfrm>
        </p:grpSpPr>
        <p:cxnSp>
          <p:nvCxnSpPr>
            <p:cNvPr id="16" name="Straight Arrow Connector 15"/>
            <p:cNvCxnSpPr/>
            <p:nvPr/>
          </p:nvCxnSpPr>
          <p:spPr>
            <a:xfrm rot="10800000">
              <a:off x="5867400" y="5105400"/>
              <a:ext cx="533400" cy="1588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6553200" y="4572000"/>
              <a:ext cx="20574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5"/>
                  </a:solidFill>
                </a:rPr>
                <a:t>What is this called and what is it used for?</a:t>
              </a:r>
              <a:endParaRPr lang="en-US" dirty="0">
                <a:solidFill>
                  <a:schemeClr val="accent5"/>
                </a:solidFill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6477000" y="5486400"/>
            <a:ext cx="266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A Tripod.  It is used for getting a level surface on rough ground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77000" y="23622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A Plane table.  It is used for drawing on.</a:t>
            </a:r>
            <a:endParaRPr lang="en-US" dirty="0">
              <a:solidFill>
                <a:srgbClr val="00B050"/>
              </a:solidFill>
            </a:endParaRPr>
          </a:p>
        </p:txBody>
      </p:sp>
      <p:grpSp>
        <p:nvGrpSpPr>
          <p:cNvPr id="5" name="Group 13"/>
          <p:cNvGrpSpPr/>
          <p:nvPr/>
        </p:nvGrpSpPr>
        <p:grpSpPr>
          <a:xfrm>
            <a:off x="1295400" y="1447800"/>
            <a:ext cx="3276600" cy="1828800"/>
            <a:chOff x="1295400" y="1447800"/>
            <a:chExt cx="3276600" cy="1828800"/>
          </a:xfrm>
        </p:grpSpPr>
        <p:cxnSp>
          <p:nvCxnSpPr>
            <p:cNvPr id="18" name="Straight Arrow Connector 17"/>
            <p:cNvCxnSpPr/>
            <p:nvPr/>
          </p:nvCxnSpPr>
          <p:spPr>
            <a:xfrm>
              <a:off x="3124200" y="2057400"/>
              <a:ext cx="1447800" cy="121920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1295400" y="1447800"/>
              <a:ext cx="2743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5"/>
                  </a:solidFill>
                </a:rPr>
                <a:t>What is this called and what is it used for?</a:t>
              </a:r>
              <a:endParaRPr lang="en-US" dirty="0">
                <a:solidFill>
                  <a:schemeClr val="accent5"/>
                </a:solidFill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3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498080" cy="1143000"/>
          </a:xfrm>
        </p:spPr>
        <p:txBody>
          <a:bodyPr/>
          <a:lstStyle/>
          <a:p>
            <a:r>
              <a:rPr lang="en-US" dirty="0" smtClean="0"/>
              <a:t>Surveying Tools</a:t>
            </a:r>
            <a:endParaRPr lang="en-US" dirty="0"/>
          </a:p>
        </p:txBody>
      </p:sp>
      <p:grpSp>
        <p:nvGrpSpPr>
          <p:cNvPr id="3" name="Group 4"/>
          <p:cNvGrpSpPr/>
          <p:nvPr/>
        </p:nvGrpSpPr>
        <p:grpSpPr>
          <a:xfrm>
            <a:off x="4445732" y="3352800"/>
            <a:ext cx="4698268" cy="2990850"/>
            <a:chOff x="981898" y="3124200"/>
            <a:chExt cx="4698268" cy="2990850"/>
          </a:xfrm>
        </p:grpSpPr>
        <p:pic>
          <p:nvPicPr>
            <p:cNvPr id="6" name="Picture 6" descr="Leica NA 720  Automatic Optical Builders Level KIT (Includes: NA720 Level / Tripod / Levelling Staff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981200" y="3733800"/>
              <a:ext cx="2381250" cy="2381250"/>
            </a:xfrm>
            <a:prstGeom prst="rect">
              <a:avLst/>
            </a:prstGeom>
            <a:noFill/>
          </p:spPr>
        </p:pic>
        <p:cxnSp>
          <p:nvCxnSpPr>
            <p:cNvPr id="7" name="Straight Arrow Connector 6"/>
            <p:cNvCxnSpPr/>
            <p:nvPr/>
          </p:nvCxnSpPr>
          <p:spPr>
            <a:xfrm rot="16200000" flipH="1">
              <a:off x="1442655" y="4187443"/>
              <a:ext cx="687388" cy="389702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41"/>
            <p:cNvGrpSpPr/>
            <p:nvPr/>
          </p:nvGrpSpPr>
          <p:grpSpPr>
            <a:xfrm>
              <a:off x="981898" y="3124200"/>
              <a:ext cx="4698268" cy="2287588"/>
              <a:chOff x="1809213" y="3200400"/>
              <a:chExt cx="4698268" cy="2287588"/>
            </a:xfrm>
          </p:grpSpPr>
          <p:cxnSp>
            <p:nvCxnSpPr>
              <p:cNvPr id="9" name="Straight Arrow Connector 8"/>
              <p:cNvCxnSpPr/>
              <p:nvPr/>
            </p:nvCxnSpPr>
            <p:spPr>
              <a:xfrm rot="10800000" flipV="1">
                <a:off x="4713516" y="3505200"/>
                <a:ext cx="315685" cy="228600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/>
              <p:cNvCxnSpPr/>
              <p:nvPr/>
            </p:nvCxnSpPr>
            <p:spPr>
              <a:xfrm rot="10800000" flipV="1">
                <a:off x="4267200" y="5257800"/>
                <a:ext cx="838200" cy="230188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" name="TextBox 10"/>
              <p:cNvSpPr txBox="1"/>
              <p:nvPr/>
            </p:nvSpPr>
            <p:spPr>
              <a:xfrm flipH="1">
                <a:off x="1809213" y="3505200"/>
                <a:ext cx="147828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Leveling Staff</a:t>
                </a:r>
                <a:endParaRPr lang="en-US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 flipH="1">
                <a:off x="5029200" y="4800600"/>
                <a:ext cx="14782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Tripod</a:t>
                </a:r>
                <a:endParaRPr lang="en-US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 flipH="1">
                <a:off x="4953000" y="3200400"/>
                <a:ext cx="1478281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Dumpy Level</a:t>
                </a:r>
                <a:endParaRPr lang="en-US" dirty="0"/>
              </a:p>
            </p:txBody>
          </p:sp>
        </p:grpSp>
      </p:grpSp>
      <p:grpSp>
        <p:nvGrpSpPr>
          <p:cNvPr id="5" name="Group 13"/>
          <p:cNvGrpSpPr/>
          <p:nvPr/>
        </p:nvGrpSpPr>
        <p:grpSpPr>
          <a:xfrm>
            <a:off x="5943600" y="228600"/>
            <a:ext cx="3200400" cy="2514600"/>
            <a:chOff x="5715000" y="2057400"/>
            <a:chExt cx="3200400" cy="2514600"/>
          </a:xfrm>
        </p:grpSpPr>
        <p:pic>
          <p:nvPicPr>
            <p:cNvPr id="15" name="Picture 8" descr="http://ts2.mm.bing.net/images/thumbnail.aspx?q=995448325801&amp;id=de4ae9b30f05d4b17f560f073ad052a1&amp;url=http%3a%2f%2fwww.hand-tools.us%2fimages%2fpictures%2fcstberger-5second-digital-theodolite-with-vertical-tilt-sensor-model-56dgt10.jp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6400800" y="2057400"/>
              <a:ext cx="2514600" cy="2514600"/>
            </a:xfrm>
            <a:prstGeom prst="rect">
              <a:avLst/>
            </a:prstGeom>
            <a:noFill/>
          </p:spPr>
        </p:pic>
        <p:cxnSp>
          <p:nvCxnSpPr>
            <p:cNvPr id="17" name="Straight Arrow Connector 16"/>
            <p:cNvCxnSpPr/>
            <p:nvPr/>
          </p:nvCxnSpPr>
          <p:spPr>
            <a:xfrm>
              <a:off x="6477000" y="2667000"/>
              <a:ext cx="381000" cy="228600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 flipH="1">
              <a:off x="5715000" y="2286000"/>
              <a:ext cx="14782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/>
                <a:t>Theodelite</a:t>
              </a:r>
              <a:endParaRPr lang="en-US" dirty="0"/>
            </a:p>
          </p:txBody>
        </p:sp>
      </p:grpSp>
      <p:grpSp>
        <p:nvGrpSpPr>
          <p:cNvPr id="8" name="Group 17"/>
          <p:cNvGrpSpPr/>
          <p:nvPr/>
        </p:nvGrpSpPr>
        <p:grpSpPr>
          <a:xfrm>
            <a:off x="4953000" y="1219200"/>
            <a:ext cx="1676400" cy="1524000"/>
            <a:chOff x="7467600" y="4495800"/>
            <a:chExt cx="1676400" cy="1524000"/>
          </a:xfrm>
        </p:grpSpPr>
        <p:pic>
          <p:nvPicPr>
            <p:cNvPr id="19" name="Picture 10" descr="http://ts4.mm.bing.net/images/thumbnail.aspx?q=1016862876871&amp;id=a9c8aaea8dc71af30227646f15631755&amp;url=http%3a%2f%2fupload.wikimedia.org%2fwikipedia%2fcommons%2ff%2ffa%2fGPS_tracking_satellites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8001000" y="4495800"/>
              <a:ext cx="1143000" cy="1524000"/>
            </a:xfrm>
            <a:prstGeom prst="rect">
              <a:avLst/>
            </a:prstGeom>
            <a:noFill/>
          </p:spPr>
        </p:pic>
        <p:cxnSp>
          <p:nvCxnSpPr>
            <p:cNvPr id="20" name="Straight Arrow Connector 19"/>
            <p:cNvCxnSpPr/>
            <p:nvPr/>
          </p:nvCxnSpPr>
          <p:spPr>
            <a:xfrm>
              <a:off x="7848600" y="4953000"/>
              <a:ext cx="304800" cy="77788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 flipH="1">
              <a:off x="7467600" y="4572000"/>
              <a:ext cx="14782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GPS</a:t>
              </a:r>
              <a:endParaRPr lang="en-US" dirty="0"/>
            </a:p>
          </p:txBody>
        </p:sp>
      </p:grpSp>
      <p:grpSp>
        <p:nvGrpSpPr>
          <p:cNvPr id="14" name="Group 35"/>
          <p:cNvGrpSpPr/>
          <p:nvPr/>
        </p:nvGrpSpPr>
        <p:grpSpPr>
          <a:xfrm>
            <a:off x="3505200" y="1371600"/>
            <a:ext cx="1861157" cy="1514476"/>
            <a:chOff x="6934200" y="4495800"/>
            <a:chExt cx="1861157" cy="1514476"/>
          </a:xfrm>
        </p:grpSpPr>
        <p:grpSp>
          <p:nvGrpSpPr>
            <p:cNvPr id="18" name="Group 21"/>
            <p:cNvGrpSpPr/>
            <p:nvPr/>
          </p:nvGrpSpPr>
          <p:grpSpPr>
            <a:xfrm>
              <a:off x="6934200" y="4495800"/>
              <a:ext cx="1861157" cy="1514476"/>
              <a:chOff x="6858000" y="4876800"/>
              <a:chExt cx="1861157" cy="1514476"/>
            </a:xfrm>
          </p:grpSpPr>
          <p:pic>
            <p:nvPicPr>
              <p:cNvPr id="23" name="Picture 12" descr="http://ts3.mm.bing.net/images/thumbnail.aspx?q=1056511893310&amp;id=e36da6dad53b0887bb4004a443755b08&amp;url=http%3a%2f%2fthesilversun.files.wordpress.com%2f2008%2f07%2fcompass.gif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7010400" y="5257800"/>
                <a:ext cx="1708757" cy="1133476"/>
              </a:xfrm>
              <a:prstGeom prst="rect">
                <a:avLst/>
              </a:prstGeom>
              <a:noFill/>
            </p:spPr>
          </p:pic>
          <p:sp>
            <p:nvSpPr>
              <p:cNvPr id="24" name="TextBox 23"/>
              <p:cNvSpPr txBox="1"/>
              <p:nvPr/>
            </p:nvSpPr>
            <p:spPr>
              <a:xfrm flipH="1">
                <a:off x="6858000" y="4876800"/>
                <a:ext cx="14782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Compass</a:t>
                </a:r>
                <a:endParaRPr lang="en-US" dirty="0"/>
              </a:p>
            </p:txBody>
          </p:sp>
        </p:grpSp>
        <p:cxnSp>
          <p:nvCxnSpPr>
            <p:cNvPr id="25" name="Straight Arrow Connector 24"/>
            <p:cNvCxnSpPr/>
            <p:nvPr/>
          </p:nvCxnSpPr>
          <p:spPr>
            <a:xfrm rot="16200000" flipH="1">
              <a:off x="6971407" y="4991992"/>
              <a:ext cx="337066" cy="106681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30"/>
          <p:cNvGrpSpPr/>
          <p:nvPr/>
        </p:nvGrpSpPr>
        <p:grpSpPr>
          <a:xfrm>
            <a:off x="838200" y="1219200"/>
            <a:ext cx="2615838" cy="1673133"/>
            <a:chOff x="5194662" y="4918167"/>
            <a:chExt cx="2615838" cy="1673133"/>
          </a:xfrm>
        </p:grpSpPr>
        <p:pic>
          <p:nvPicPr>
            <p:cNvPr id="27" name="Picture 14" descr="http://ts4.mm.bing.net/images/thumbnail.aspx?q=1081515769863&amp;id=f4ebabd305b6a5f7aabdc79ac3b2f90a&amp;url=http%3a%2f%2fwww.toolsnworkwear.com%2fstore%2fimg%2f1%2f1298.jp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6172200" y="4953000"/>
              <a:ext cx="1638300" cy="1638300"/>
            </a:xfrm>
            <a:prstGeom prst="rect">
              <a:avLst/>
            </a:prstGeom>
            <a:noFill/>
          </p:spPr>
        </p:pic>
        <p:cxnSp>
          <p:nvCxnSpPr>
            <p:cNvPr id="28" name="Straight Arrow Connector 27"/>
            <p:cNvCxnSpPr/>
            <p:nvPr/>
          </p:nvCxnSpPr>
          <p:spPr>
            <a:xfrm>
              <a:off x="5867400" y="5334000"/>
              <a:ext cx="335281" cy="108466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 flipH="1">
              <a:off x="5194662" y="4918167"/>
              <a:ext cx="173953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Measuring Tape</a:t>
              </a:r>
              <a:endParaRPr lang="en-US" dirty="0"/>
            </a:p>
          </p:txBody>
        </p:sp>
      </p:grpSp>
      <p:cxnSp>
        <p:nvCxnSpPr>
          <p:cNvPr id="40" name="Straight Arrow Connector 39"/>
          <p:cNvCxnSpPr/>
          <p:nvPr/>
        </p:nvCxnSpPr>
        <p:spPr>
          <a:xfrm rot="16200000" flipH="1">
            <a:off x="613157" y="3958843"/>
            <a:ext cx="687388" cy="389702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49"/>
          <p:cNvGrpSpPr/>
          <p:nvPr/>
        </p:nvGrpSpPr>
        <p:grpSpPr>
          <a:xfrm>
            <a:off x="0" y="2743200"/>
            <a:ext cx="4057650" cy="3829050"/>
            <a:chOff x="0" y="2743200"/>
            <a:chExt cx="4057650" cy="3829050"/>
          </a:xfrm>
        </p:grpSpPr>
        <p:grpSp>
          <p:nvGrpSpPr>
            <p:cNvPr id="30" name="Group 48"/>
            <p:cNvGrpSpPr/>
            <p:nvPr/>
          </p:nvGrpSpPr>
          <p:grpSpPr>
            <a:xfrm>
              <a:off x="609600" y="2743200"/>
              <a:ext cx="3448050" cy="3829050"/>
              <a:chOff x="609600" y="2743200"/>
              <a:chExt cx="3448050" cy="3829050"/>
            </a:xfrm>
          </p:grpSpPr>
          <p:pic>
            <p:nvPicPr>
              <p:cNvPr id="38" name="Picture 2" descr="Plane Table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>
                <a:off x="609600" y="3124200"/>
                <a:ext cx="3448050" cy="3448050"/>
              </a:xfrm>
              <a:prstGeom prst="rect">
                <a:avLst/>
              </a:prstGeom>
              <a:noFill/>
            </p:spPr>
          </p:pic>
          <p:grpSp>
            <p:nvGrpSpPr>
              <p:cNvPr id="31" name="Group 42"/>
              <p:cNvGrpSpPr/>
              <p:nvPr/>
            </p:nvGrpSpPr>
            <p:grpSpPr>
              <a:xfrm>
                <a:off x="1066800" y="2743200"/>
                <a:ext cx="928459" cy="1144588"/>
                <a:chOff x="1066800" y="2743200"/>
                <a:chExt cx="928459" cy="1144588"/>
              </a:xfrm>
            </p:grpSpPr>
            <p:cxnSp>
              <p:nvCxnSpPr>
                <p:cNvPr id="41" name="Straight Arrow Connector 40"/>
                <p:cNvCxnSpPr/>
                <p:nvPr/>
              </p:nvCxnSpPr>
              <p:spPr>
                <a:xfrm rot="16200000" flipH="1">
                  <a:off x="1298957" y="3349243"/>
                  <a:ext cx="687388" cy="389702"/>
                </a:xfrm>
                <a:prstGeom prst="straightConnector1">
                  <a:avLst/>
                </a:prstGeom>
                <a:ln w="31750"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Rectangle 41"/>
                <p:cNvSpPr/>
                <p:nvPr/>
              </p:nvSpPr>
              <p:spPr>
                <a:xfrm>
                  <a:off x="1066800" y="2743200"/>
                  <a:ext cx="92845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dirty="0" smtClean="0"/>
                    <a:t>alidade</a:t>
                  </a:r>
                  <a:endParaRPr lang="en-US" dirty="0"/>
                </a:p>
              </p:txBody>
            </p:sp>
          </p:grpSp>
          <p:sp>
            <p:nvSpPr>
              <p:cNvPr id="44" name="TextBox 43"/>
              <p:cNvSpPr txBox="1"/>
              <p:nvPr/>
            </p:nvSpPr>
            <p:spPr>
              <a:xfrm flipH="1">
                <a:off x="2438400" y="6172200"/>
                <a:ext cx="14782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Tripod</a:t>
                </a:r>
                <a:endParaRPr lang="en-US" dirty="0"/>
              </a:p>
            </p:txBody>
          </p:sp>
          <p:cxnSp>
            <p:nvCxnSpPr>
              <p:cNvPr id="45" name="Straight Arrow Connector 44"/>
              <p:cNvCxnSpPr>
                <a:stCxn id="44" idx="3"/>
              </p:cNvCxnSpPr>
              <p:nvPr/>
            </p:nvCxnSpPr>
            <p:spPr>
              <a:xfrm rot="10800000">
                <a:off x="2057400" y="5867400"/>
                <a:ext cx="381000" cy="489466"/>
              </a:xfrm>
              <a:prstGeom prst="straightConnector1">
                <a:avLst/>
              </a:prstGeom>
              <a:ln w="317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/>
            <p:cNvSpPr txBox="1"/>
            <p:nvPr/>
          </p:nvSpPr>
          <p:spPr>
            <a:xfrm flipH="1">
              <a:off x="0" y="3505200"/>
              <a:ext cx="147828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Plane Table</a:t>
              </a:r>
              <a:endParaRPr lang="en-US" dirty="0"/>
            </a:p>
          </p:txBody>
        </p:sp>
      </p:grpSp>
      <p:pic>
        <p:nvPicPr>
          <p:cNvPr id="1026" name="Picture 2" descr="C:\Documents and Settings\MWHRecovery\Local Settings\Temporary Internet Files\Content.IE5\8H516598\MC900434713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819400" y="1066800"/>
            <a:ext cx="617538" cy="647299"/>
          </a:xfrm>
          <a:prstGeom prst="rect">
            <a:avLst/>
          </a:prstGeom>
          <a:noFill/>
        </p:spPr>
      </p:pic>
      <p:pic>
        <p:nvPicPr>
          <p:cNvPr id="46" name="Picture 2" descr="C:\Documents and Settings\MWHRecovery\Local Settings\Temporary Internet Files\Content.IE5\8H516598\MC900434713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429000" y="3276600"/>
            <a:ext cx="617538" cy="647299"/>
          </a:xfrm>
          <a:prstGeom prst="rect">
            <a:avLst/>
          </a:prstGeom>
          <a:noFill/>
        </p:spPr>
      </p:pic>
      <p:pic>
        <p:nvPicPr>
          <p:cNvPr id="47" name="Picture 2" descr="C:\Documents and Settings\MWHRecovery\Local Settings\Temporary Internet Files\Content.IE5\8H516598\MC900434713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95800" y="838200"/>
            <a:ext cx="617538" cy="647299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Dumpy Level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28800" y="5638800"/>
            <a:ext cx="4980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could we mark this information on a map?</a:t>
            </a:r>
            <a:endParaRPr lang="en-US" dirty="0"/>
          </a:p>
        </p:txBody>
      </p:sp>
      <p:pic>
        <p:nvPicPr>
          <p:cNvPr id="7" name="Picture 10" descr="http://volcano.oregonstate.edu/education/models/contour_map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4446620"/>
            <a:ext cx="1894681" cy="204753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295400" y="2286000"/>
            <a:ext cx="3942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Why might we want this information?</a:t>
            </a:r>
            <a:endParaRPr lang="en-US" dirty="0"/>
          </a:p>
        </p:txBody>
      </p:sp>
      <p:grpSp>
        <p:nvGrpSpPr>
          <p:cNvPr id="3" name="Group 13"/>
          <p:cNvGrpSpPr/>
          <p:nvPr/>
        </p:nvGrpSpPr>
        <p:grpSpPr>
          <a:xfrm>
            <a:off x="1371600" y="2819400"/>
            <a:ext cx="2330574" cy="2731532"/>
            <a:chOff x="1295400" y="2438400"/>
            <a:chExt cx="2330574" cy="2731532"/>
          </a:xfrm>
        </p:grpSpPr>
        <p:pic>
          <p:nvPicPr>
            <p:cNvPr id="43010" name="Picture 2" descr="http://mw2.google.com/mw-panoramio/photos/medium/20731952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4000" y="2438400"/>
              <a:ext cx="1571625" cy="2359797"/>
            </a:xfrm>
            <a:prstGeom prst="rect">
              <a:avLst/>
            </a:prstGeom>
            <a:noFill/>
          </p:spPr>
        </p:pic>
        <p:sp>
          <p:nvSpPr>
            <p:cNvPr id="11" name="TextBox 10"/>
            <p:cNvSpPr txBox="1"/>
            <p:nvPr/>
          </p:nvSpPr>
          <p:spPr>
            <a:xfrm>
              <a:off x="1295400" y="4800600"/>
              <a:ext cx="23305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Water Transportation</a:t>
              </a:r>
              <a:endParaRPr lang="en-US" dirty="0"/>
            </a:p>
          </p:txBody>
        </p:sp>
      </p:grpSp>
      <p:grpSp>
        <p:nvGrpSpPr>
          <p:cNvPr id="6" name="Group 14"/>
          <p:cNvGrpSpPr/>
          <p:nvPr/>
        </p:nvGrpSpPr>
        <p:grpSpPr>
          <a:xfrm>
            <a:off x="4343400" y="2895600"/>
            <a:ext cx="2327563" cy="2579132"/>
            <a:chOff x="4267200" y="2362200"/>
            <a:chExt cx="2327563" cy="2579132"/>
          </a:xfrm>
        </p:grpSpPr>
        <p:pic>
          <p:nvPicPr>
            <p:cNvPr id="43012" name="Picture 4" descr="Cabin in the Cascades Mountains; Elbow Coulee, Washington State, USA 2001Balance AssociatesSitting on a slope, the house is built sensibly on two levels.  The rear part has its own external space.">
              <a:hlinkClick r:id="rId5"/>
            </p:cNvPr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267200" y="2362200"/>
              <a:ext cx="2327563" cy="2133600"/>
            </a:xfrm>
            <a:prstGeom prst="rect">
              <a:avLst/>
            </a:prstGeom>
            <a:noFill/>
          </p:spPr>
        </p:pic>
        <p:sp>
          <p:nvSpPr>
            <p:cNvPr id="13" name="TextBox 12"/>
            <p:cNvSpPr txBox="1"/>
            <p:nvPr/>
          </p:nvSpPr>
          <p:spPr>
            <a:xfrm>
              <a:off x="4267200" y="4572000"/>
              <a:ext cx="21339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Building on a slope</a:t>
              </a:r>
              <a:endParaRPr lang="en-US" dirty="0"/>
            </a:p>
          </p:txBody>
        </p:sp>
      </p:grpSp>
      <p:grpSp>
        <p:nvGrpSpPr>
          <p:cNvPr id="9" name="Group 18"/>
          <p:cNvGrpSpPr/>
          <p:nvPr/>
        </p:nvGrpSpPr>
        <p:grpSpPr>
          <a:xfrm>
            <a:off x="1295400" y="1752600"/>
            <a:ext cx="7467600" cy="1600201"/>
            <a:chOff x="1295400" y="1752600"/>
            <a:chExt cx="7467600" cy="1600201"/>
          </a:xfrm>
        </p:grpSpPr>
        <p:sp>
          <p:nvSpPr>
            <p:cNvPr id="4" name="TextBox 3"/>
            <p:cNvSpPr txBox="1"/>
            <p:nvPr/>
          </p:nvSpPr>
          <p:spPr>
            <a:xfrm>
              <a:off x="1295400" y="1752600"/>
              <a:ext cx="63915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/>
              <a:r>
                <a:rPr lang="en-GB" dirty="0" smtClean="0"/>
                <a:t>To find the elevation of a point with respect to a known level. </a:t>
              </a:r>
            </a:p>
          </p:txBody>
        </p:sp>
        <p:pic>
          <p:nvPicPr>
            <p:cNvPr id="18" name="Picture 22" descr="http://www.stevenfallon.co.uk/basics/logosmall.bmp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239000" y="2133600"/>
              <a:ext cx="1524000" cy="1219201"/>
            </a:xfrm>
            <a:prstGeom prst="rect">
              <a:avLst/>
            </a:prstGeom>
            <a:noFill/>
          </p:spPr>
        </p:pic>
      </p:grpSp>
      <p:sp>
        <p:nvSpPr>
          <p:cNvPr id="16" name="TextBox 15"/>
          <p:cNvSpPr txBox="1"/>
          <p:nvPr/>
        </p:nvSpPr>
        <p:spPr>
          <a:xfrm>
            <a:off x="1295400" y="1295400"/>
            <a:ext cx="2480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What do we use it for?</a:t>
            </a:r>
            <a:endParaRPr lang="en-US" dirty="0"/>
          </a:p>
        </p:txBody>
      </p:sp>
      <p:grpSp>
        <p:nvGrpSpPr>
          <p:cNvPr id="10" name="Group 21"/>
          <p:cNvGrpSpPr/>
          <p:nvPr/>
        </p:nvGrpSpPr>
        <p:grpSpPr>
          <a:xfrm>
            <a:off x="4876800" y="6248400"/>
            <a:ext cx="2133600" cy="445532"/>
            <a:chOff x="4876800" y="6248400"/>
            <a:chExt cx="2133600" cy="445532"/>
          </a:xfrm>
        </p:grpSpPr>
        <p:sp>
          <p:nvSpPr>
            <p:cNvPr id="17" name="TextBox 16"/>
            <p:cNvSpPr txBox="1"/>
            <p:nvPr/>
          </p:nvSpPr>
          <p:spPr>
            <a:xfrm>
              <a:off x="4876800" y="6324600"/>
              <a:ext cx="11208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Contours</a:t>
              </a:r>
              <a:endParaRPr lang="en-US" dirty="0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flipV="1">
              <a:off x="6019800" y="6248400"/>
              <a:ext cx="990600" cy="304800"/>
            </a:xfrm>
            <a:prstGeom prst="straightConnector1">
              <a:avLst/>
            </a:prstGeom>
            <a:ln w="28575">
              <a:solidFill>
                <a:schemeClr val="accent5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Now it is time for a discussion. 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2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3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4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5.xml><?xml version="1.0" encoding="utf-8"?>
<a:themeOverride xmlns:a="http://schemas.openxmlformats.org/drawingml/2006/main">
  <a:clrScheme name="Apex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214</Words>
  <Application>Microsoft Office PowerPoint</Application>
  <PresentationFormat>On-screen Show (4:3)</PresentationFormat>
  <Paragraphs>35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Dumpy Level Surveying</vt:lpstr>
      <vt:lpstr>Revision from Previous Lesson</vt:lpstr>
      <vt:lpstr>Revision from Previous Lesson</vt:lpstr>
      <vt:lpstr>Surveying Tools</vt:lpstr>
      <vt:lpstr>Dumpy Level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Dumpy Level Surveying</dc:title>
  <dc:creator>Emma</dc:creator>
  <cp:lastModifiedBy>Emma</cp:lastModifiedBy>
  <cp:revision>2</cp:revision>
  <dcterms:created xsi:type="dcterms:W3CDTF">2012-09-14T08:59:41Z</dcterms:created>
  <dcterms:modified xsi:type="dcterms:W3CDTF">2012-09-14T10:04:53Z</dcterms:modified>
</cp:coreProperties>
</file>