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4" r:id="rId2"/>
    <p:sldId id="283" r:id="rId3"/>
    <p:sldId id="257" r:id="rId4"/>
    <p:sldId id="258" r:id="rId5"/>
    <p:sldId id="259" r:id="rId6"/>
    <p:sldId id="265" r:id="rId7"/>
    <p:sldId id="266" r:id="rId8"/>
    <p:sldId id="267" r:id="rId9"/>
    <p:sldId id="261" r:id="rId10"/>
    <p:sldId id="282" r:id="rId11"/>
    <p:sldId id="262" r:id="rId12"/>
    <p:sldId id="263" r:id="rId13"/>
    <p:sldId id="28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23B9"/>
    <a:srgbClr val="BAC836"/>
    <a:srgbClr val="8B257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61" d="100"/>
          <a:sy n="61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B3840-605A-4CEB-9714-57EDCEB55703}" type="datetimeFigureOut">
              <a:rPr lang="en-IN" smtClean="0"/>
              <a:pPr/>
              <a:t>05-08-2014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9A7E0-6929-44D9-8CF9-596F83BEDB8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Learning about calorific value of a fuel 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Calorific value</a:t>
            </a:r>
            <a:r>
              <a:rPr lang="en-IN" dirty="0" smtClean="0"/>
              <a:t> efficiency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Wood - </a:t>
            </a:r>
            <a:r>
              <a:rPr lang="en-US" dirty="0" smtClean="0">
                <a:solidFill>
                  <a:srgbClr val="FF0000"/>
                </a:solidFill>
              </a:rPr>
              <a:t>Low</a:t>
            </a:r>
          </a:p>
          <a:p>
            <a:r>
              <a:rPr lang="en-US" dirty="0" smtClean="0"/>
              <a:t>Cooking gas  -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High </a:t>
            </a:r>
          </a:p>
          <a:p>
            <a:r>
              <a:rPr lang="en-US" dirty="0" smtClean="0"/>
              <a:t>Kerosene – </a:t>
            </a:r>
            <a:r>
              <a:rPr lang="en-US" dirty="0" smtClean="0">
                <a:solidFill>
                  <a:srgbClr val="FFC000"/>
                </a:solidFill>
              </a:rPr>
              <a:t>Medium</a:t>
            </a:r>
          </a:p>
          <a:p>
            <a:endParaRPr lang="en-US" dirty="0" smtClean="0">
              <a:solidFill>
                <a:srgbClr val="FFC000"/>
              </a:solidFill>
            </a:endParaRPr>
          </a:p>
          <a:p>
            <a:r>
              <a:rPr lang="en-US" b="1" i="1" dirty="0" smtClean="0"/>
              <a:t>Learning :  </a:t>
            </a:r>
            <a:r>
              <a:rPr lang="en-US" i="1" dirty="0" smtClean="0"/>
              <a:t>It is observed that because of low calorific  efficiency  wood quantity  got highly  consumed compared to cooking gas and kerosene</a:t>
            </a:r>
            <a:endParaRPr lang="en-IN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dirty="0" smtClean="0"/>
              <a:t>Costing of fuel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800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For this we need to consider the quantity of fuel consumed for</a:t>
            </a:r>
            <a:r>
              <a:rPr lang="en-IN" dirty="0" smtClean="0">
                <a:latin typeface="+mj-lt"/>
              </a:rPr>
              <a:t> preparation of “</a:t>
            </a:r>
            <a:r>
              <a:rPr lang="en-IN" dirty="0" err="1" smtClean="0">
                <a:latin typeface="+mj-lt"/>
              </a:rPr>
              <a:t>Khichadi</a:t>
            </a:r>
            <a:r>
              <a:rPr lang="en-IN" dirty="0" smtClean="0">
                <a:latin typeface="+mj-lt"/>
              </a:rPr>
              <a:t>”</a:t>
            </a:r>
            <a:r>
              <a:rPr lang="en-US" dirty="0" smtClean="0">
                <a:latin typeface="+mj-lt"/>
              </a:rPr>
              <a:t> and  market cost of the fuel</a:t>
            </a:r>
          </a:p>
          <a:p>
            <a:endParaRPr lang="en-US" dirty="0" smtClean="0">
              <a:latin typeface="+mj-lt"/>
            </a:endParaRP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2743200"/>
          <a:ext cx="8382000" cy="3188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/>
                <a:gridCol w="2095500"/>
                <a:gridCol w="2095500"/>
                <a:gridCol w="2095500"/>
              </a:tblGrid>
              <a:tr h="66675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Fuel Source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Fuel Consumed</a:t>
                      </a:r>
                    </a:p>
                    <a:p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Market Cost in Rs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 smtClean="0"/>
                        <a:t>Total Cost on fuel</a:t>
                      </a:r>
                      <a:r>
                        <a:rPr lang="en-IN" sz="2400" baseline="0" dirty="0" smtClean="0"/>
                        <a:t> </a:t>
                      </a:r>
                      <a:r>
                        <a:rPr lang="en-IN" sz="2400" dirty="0" smtClean="0"/>
                        <a:t>in </a:t>
                      </a:r>
                      <a:r>
                        <a:rPr lang="mr-IN" sz="2400" dirty="0" smtClean="0"/>
                        <a:t> </a:t>
                      </a:r>
                      <a:r>
                        <a:rPr lang="en-IN" sz="2400" dirty="0" smtClean="0"/>
                        <a:t>Rs</a:t>
                      </a:r>
                    </a:p>
                    <a:p>
                      <a:endParaRPr lang="en-IN" sz="2400" dirty="0"/>
                    </a:p>
                  </a:txBody>
                  <a:tcPr/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Wood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1.9 Kg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000" b="1" dirty="0" smtClean="0"/>
                        <a:t>5 </a:t>
                      </a:r>
                      <a:r>
                        <a:rPr lang="en-IN" sz="2000" b="1" dirty="0" smtClean="0"/>
                        <a:t>Rs</a:t>
                      </a:r>
                      <a:r>
                        <a:rPr kumimoji="0"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/Kg </a:t>
                      </a:r>
                      <a:endParaRPr lang="en-IN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mr-IN" sz="2000" dirty="0" smtClean="0">
                          <a:solidFill>
                            <a:srgbClr val="FF0000"/>
                          </a:solidFill>
                        </a:rPr>
                        <a:t>9.5 </a:t>
                      </a:r>
                      <a:r>
                        <a:rPr lang="en-IN" sz="2000" dirty="0" smtClean="0">
                          <a:solidFill>
                            <a:srgbClr val="FF0000"/>
                          </a:solidFill>
                        </a:rPr>
                        <a:t>Rs</a:t>
                      </a:r>
                      <a:endParaRPr lang="en-IN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Kerosene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200 ml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000" dirty="0" smtClean="0"/>
                        <a:t>20 </a:t>
                      </a:r>
                      <a:r>
                        <a:rPr lang="en-IN" sz="2000" dirty="0" smtClean="0"/>
                        <a:t>Rs</a:t>
                      </a:r>
                      <a:r>
                        <a:rPr lang="mr-IN" sz="2000" dirty="0" smtClean="0"/>
                        <a:t>.</a:t>
                      </a:r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kumimoji="0" 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ltr</a:t>
                      </a:r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IN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mr-IN" sz="2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4 </a:t>
                      </a:r>
                      <a:r>
                        <a:rPr lang="en-IN" sz="2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Rs</a:t>
                      </a:r>
                      <a:endParaRPr lang="en-IN" sz="20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Cooking</a:t>
                      </a:r>
                      <a:r>
                        <a:rPr lang="en-US" sz="2000" baseline="0" dirty="0" smtClean="0">
                          <a:latin typeface="+mj-lt"/>
                        </a:rPr>
                        <a:t> gas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200 gm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  <a:r>
                        <a:rPr kumimoji="0" lang="mr-IN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2000" b="1" dirty="0" smtClean="0"/>
                        <a:t>Rs</a:t>
                      </a:r>
                      <a:r>
                        <a:rPr lang="mr-IN" sz="2000" b="1" dirty="0" smtClean="0"/>
                        <a:t>.</a:t>
                      </a:r>
                      <a:r>
                        <a:rPr kumimoji="0"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/ Kg </a:t>
                      </a:r>
                      <a:endParaRPr kumimoji="0" lang="en-IN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mr-IN" sz="2000" dirty="0" smtClean="0">
                          <a:solidFill>
                            <a:srgbClr val="FFFF00"/>
                          </a:solidFill>
                        </a:rPr>
                        <a:t>7.6 </a:t>
                      </a:r>
                      <a:r>
                        <a:rPr lang="en-IN" sz="2000" dirty="0" smtClean="0">
                          <a:solidFill>
                            <a:srgbClr val="FFFF00"/>
                          </a:solidFill>
                        </a:rPr>
                        <a:t>Rs</a:t>
                      </a:r>
                      <a:endParaRPr lang="en-IN" sz="2000" dirty="0">
                        <a:solidFill>
                          <a:srgbClr val="FFFF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fuel is costly ? </a:t>
            </a:r>
          </a:p>
          <a:p>
            <a:endParaRPr lang="en-US" dirty="0" smtClean="0"/>
          </a:p>
          <a:p>
            <a:r>
              <a:rPr lang="en-US" dirty="0" smtClean="0"/>
              <a:t>Which is the best option to use ?</a:t>
            </a:r>
          </a:p>
          <a:p>
            <a:endParaRPr lang="en-US" dirty="0" smtClean="0"/>
          </a:p>
          <a:p>
            <a:r>
              <a:rPr lang="en-US" dirty="0" smtClean="0"/>
              <a:t>What type of fuel are easily available 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		</a:t>
            </a:r>
            <a:r>
              <a:rPr lang="en-US" sz="8000" dirty="0" smtClean="0"/>
              <a:t>Thanks</a:t>
            </a:r>
            <a:endParaRPr lang="en-IN" sz="8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Calorific value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sz="3200" dirty="0" smtClean="0"/>
              <a:t>Lets us prepare a recipe using different fuel types  to learn this concept</a:t>
            </a:r>
            <a:endParaRPr lang="en-IN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1905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BAC836"/>
                </a:solidFill>
              </a:rPr>
              <a:t> </a:t>
            </a:r>
            <a:r>
              <a:rPr lang="en-US" sz="4400" dirty="0" smtClean="0"/>
              <a:t>What will be the cost impact If the same recipe is prepared using three different fuels 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810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To find this we need to observe or find out following things during our practical  – </a:t>
            </a:r>
          </a:p>
          <a:p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80110" lvl="1" indent="-514350"/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Time taken for cooking a recipe </a:t>
            </a:r>
          </a:p>
          <a:p>
            <a:pPr marL="880110" lvl="1" indent="-514350"/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Quantity of fuel consumed </a:t>
            </a:r>
          </a:p>
          <a:p>
            <a:pPr marL="880110" lvl="1" indent="-514350"/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Quantity of food (recipe) cooked.</a:t>
            </a:r>
          </a:p>
          <a:p>
            <a:pPr marL="880110" lvl="1" indent="-514350"/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Total Cost of each fuel which is consumed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Observations found during trial in Mangaon school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mr-IN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Materials used during trial :</a:t>
            </a: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Planned recipe –  1 kg of “</a:t>
            </a:r>
            <a:r>
              <a:rPr lang="en-US" sz="2000" dirty="0" smtClean="0"/>
              <a:t>Khichadi” </a:t>
            </a:r>
            <a:r>
              <a:rPr lang="en-US" dirty="0" smtClean="0">
                <a:latin typeface="+mj-lt"/>
              </a:rPr>
              <a:t>: </a:t>
            </a:r>
          </a:p>
          <a:p>
            <a:pPr lvl="1">
              <a:buNone/>
            </a:pPr>
            <a:r>
              <a:rPr lang="en-US" dirty="0" smtClean="0">
                <a:latin typeface="+mj-lt"/>
              </a:rPr>
              <a:t>	Ingredients  used : 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1 kg of rice </a:t>
            </a:r>
            <a:r>
              <a:rPr lang="en-US" dirty="0" smtClean="0">
                <a:latin typeface="+mj-lt"/>
              </a:rPr>
              <a:t>with oil &amp; some vegetables like onions, tomatoes, coriander leaves, green chili pest, spices, salt, etc.</a:t>
            </a:r>
          </a:p>
          <a:p>
            <a:pPr lvl="1">
              <a:buNone/>
            </a:pPr>
            <a:endParaRPr lang="en-US" dirty="0" smtClean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Type of fuels  used for cooking :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	Wood –Chula, cooking gas , kerosene - stove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05800" cy="1447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Observations found during trial in Mangaon school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Below  table indicates time taken for cooking 1 Kg of “Khichadi” using three different fuels :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62000" y="3124200"/>
          <a:ext cx="6705600" cy="2971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5200"/>
                <a:gridCol w="2235200"/>
                <a:gridCol w="2235200"/>
              </a:tblGrid>
              <a:tr h="1085353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Source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Time taken for cooking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Fuel Consumed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</a:tr>
              <a:tr h="628816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Wood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42 min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1.9 Kg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</a:tr>
              <a:tr h="628816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Kerosene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45 min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200 ml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</a:tr>
              <a:tr h="628816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Cooking</a:t>
                      </a:r>
                      <a:r>
                        <a:rPr lang="en-US" sz="3200" baseline="0" dirty="0" smtClean="0">
                          <a:latin typeface="+mj-lt"/>
                        </a:rPr>
                        <a:t> gas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45 min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200 gm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we need different quantity of fuel to cook same amount of “Khichadi” ?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8B2570"/>
                </a:solidFill>
              </a:rPr>
              <a:t>CALORIFIC VALUE OF FUEL</a:t>
            </a:r>
            <a:endParaRPr lang="en-US" b="1" dirty="0">
              <a:solidFill>
                <a:srgbClr val="8B257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mr-IN" sz="3600" b="1" dirty="0" smtClean="0">
              <a:solidFill>
                <a:srgbClr val="00B050"/>
              </a:solidFill>
              <a:latin typeface="+mj-lt"/>
            </a:endParaRPr>
          </a:p>
          <a:p>
            <a:pPr>
              <a:buNone/>
            </a:pPr>
            <a:endParaRPr lang="mr-IN" sz="3600" b="1" dirty="0" smtClean="0">
              <a:solidFill>
                <a:srgbClr val="00B050"/>
              </a:solidFill>
              <a:latin typeface="+mj-lt"/>
            </a:endParaRPr>
          </a:p>
          <a:p>
            <a:pPr>
              <a:buNone/>
            </a:pPr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Definition of the calorific value : 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It can be defined as </a:t>
            </a:r>
            <a:r>
              <a:rPr lang="en-US" u="sng" dirty="0" smtClean="0">
                <a:latin typeface="+mj-lt"/>
              </a:rPr>
              <a:t>the amount</a:t>
            </a:r>
            <a:r>
              <a:rPr lang="en-US" dirty="0" smtClean="0">
                <a:latin typeface="+mj-lt"/>
              </a:rPr>
              <a:t> of </a:t>
            </a:r>
            <a:r>
              <a:rPr lang="en-US" u="sng" dirty="0" smtClean="0">
                <a:latin typeface="+mj-lt"/>
              </a:rPr>
              <a:t>heat liberated </a:t>
            </a:r>
            <a:r>
              <a:rPr lang="en-US" dirty="0" smtClean="0">
                <a:latin typeface="+mj-lt"/>
              </a:rPr>
              <a:t>in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Kcal for </a:t>
            </a:r>
            <a:r>
              <a:rPr lang="en-US" u="sng" dirty="0" smtClean="0">
                <a:latin typeface="+mj-lt"/>
              </a:rPr>
              <a:t>the complete </a:t>
            </a:r>
            <a:r>
              <a:rPr lang="en-US" dirty="0" smtClean="0">
                <a:latin typeface="+mj-lt"/>
              </a:rPr>
              <a:t>combustion of 1 Kg of fuel.</a:t>
            </a:r>
          </a:p>
          <a:p>
            <a:pPr>
              <a:buNone/>
            </a:pPr>
            <a:endParaRPr lang="mr-IN" sz="3600" dirty="0" smtClean="0">
              <a:latin typeface="+mj-lt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Calorific values of different fuels.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600" cy="4828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895600"/>
                <a:gridCol w="2057400"/>
                <a:gridCol w="2057400"/>
              </a:tblGrid>
              <a:tr h="442119">
                <a:tc rowSpan="2">
                  <a:txBody>
                    <a:bodyPr/>
                    <a:lstStyle/>
                    <a:p>
                      <a:r>
                        <a:rPr lang="en-US" sz="2400" b="1" dirty="0" smtClean="0"/>
                        <a:t>Sr.</a:t>
                      </a:r>
                      <a:r>
                        <a:rPr lang="en-US" sz="2400" b="1" baseline="0" dirty="0" smtClean="0"/>
                        <a:t> No.</a:t>
                      </a:r>
                      <a:endParaRPr lang="en-US" sz="24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2400" dirty="0" smtClean="0"/>
                        <a:t>Name of the Fuel</a:t>
                      </a:r>
                      <a:endParaRPr lang="en-US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/>
                        <a:t>Approx heating value Kcal/Kg</a:t>
                      </a:r>
                      <a:endParaRPr lang="en-US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2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Natural</a:t>
                      </a:r>
                      <a:r>
                        <a:rPr lang="en-US" sz="2400" baseline="0" dirty="0" smtClean="0"/>
                        <a:t> State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Dry State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Wood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1500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3500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Cattle dung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1000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3700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Kerosene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endParaRPr lang="en-US" sz="2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10000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Bio gas (12 kg of dung produces 1cu. mtr gas.)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endParaRPr lang="en-US" sz="2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4700 - 6000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Natural Gas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endParaRPr lang="en-US" sz="2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8600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Coal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endParaRPr lang="en-US" sz="2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4000- 7000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Calculation of Calorific values to cook “Khichadi” using different</a:t>
            </a:r>
            <a:r>
              <a:rPr lang="mr-IN" sz="4000" dirty="0" smtClean="0"/>
              <a:t> </a:t>
            </a:r>
            <a:r>
              <a:rPr lang="en-US" sz="4000" dirty="0" smtClean="0"/>
              <a:t>fuel</a:t>
            </a:r>
            <a:r>
              <a:rPr lang="en-IN" sz="4000" dirty="0" smtClean="0"/>
              <a:t>s</a:t>
            </a:r>
            <a:r>
              <a:rPr lang="en-US" sz="4000" dirty="0" smtClean="0"/>
              <a:t> ?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67000"/>
            <a:ext cx="9144000" cy="4419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+mj-lt"/>
            </a:endParaRPr>
          </a:p>
          <a:p>
            <a:pPr>
              <a:buNone/>
            </a:pPr>
            <a:r>
              <a:rPr lang="en-US" sz="2000" i="1" u="sng" dirty="0" smtClean="0">
                <a:solidFill>
                  <a:srgbClr val="FF0000"/>
                </a:solidFill>
              </a:rPr>
              <a:t>Name of the Fuel</a:t>
            </a:r>
            <a:r>
              <a:rPr lang="en-US" sz="2000" i="1" dirty="0" smtClean="0">
                <a:solidFill>
                  <a:srgbClr val="FF0000"/>
                </a:solidFill>
              </a:rPr>
              <a:t>    </a:t>
            </a:r>
            <a:r>
              <a:rPr lang="en-US" sz="2000" i="1" u="sng" dirty="0" smtClean="0">
                <a:solidFill>
                  <a:srgbClr val="FF0000"/>
                </a:solidFill>
              </a:rPr>
              <a:t>Fuel consumed 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mr-IN" sz="2000" i="1" dirty="0" smtClean="0">
                <a:solidFill>
                  <a:srgbClr val="FF0000"/>
                </a:solidFill>
              </a:rPr>
              <a:t>* </a:t>
            </a:r>
            <a:r>
              <a:rPr lang="en-US" sz="2000" i="1" u="sng" dirty="0" smtClean="0">
                <a:solidFill>
                  <a:srgbClr val="FF0000"/>
                </a:solidFill>
              </a:rPr>
              <a:t>Calorific values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mr-IN" sz="2000" i="1" dirty="0" smtClean="0">
                <a:solidFill>
                  <a:srgbClr val="FF0000"/>
                </a:solidFill>
              </a:rPr>
              <a:t> = </a:t>
            </a:r>
            <a:r>
              <a:rPr lang="mr-IN" sz="2000" i="1" u="sng" dirty="0" smtClean="0">
                <a:solidFill>
                  <a:srgbClr val="FF0000"/>
                </a:solidFill>
              </a:rPr>
              <a:t>Calories used for </a:t>
            </a:r>
            <a:r>
              <a:rPr lang="en-IN" sz="2000" i="1" u="sng" dirty="0" smtClean="0">
                <a:solidFill>
                  <a:srgbClr val="FF0000"/>
                </a:solidFill>
              </a:rPr>
              <a:t>	</a:t>
            </a:r>
            <a:r>
              <a:rPr lang="en-IN" sz="2000" i="1" dirty="0" smtClean="0">
                <a:solidFill>
                  <a:srgbClr val="FF0000"/>
                </a:solidFill>
              </a:rPr>
              <a:t>							</a:t>
            </a:r>
            <a:r>
              <a:rPr lang="mr-IN" sz="2000" i="1" u="sng" dirty="0" smtClean="0">
                <a:solidFill>
                  <a:srgbClr val="FF0000"/>
                </a:solidFill>
              </a:rPr>
              <a:t>preparing</a:t>
            </a:r>
            <a:r>
              <a:rPr lang="mr-IN" sz="2000" i="1" dirty="0" smtClean="0">
                <a:solidFill>
                  <a:srgbClr val="FF0000"/>
                </a:solidFill>
              </a:rPr>
              <a:t>                       </a:t>
            </a:r>
            <a:r>
              <a:rPr lang="mr-IN" sz="2000" i="1" dirty="0" smtClean="0">
                <a:solidFill>
                  <a:schemeClr val="bg1"/>
                </a:solidFill>
              </a:rPr>
              <a:t>.                                                </a:t>
            </a:r>
            <a:r>
              <a:rPr lang="mr-IN" sz="2000" i="1" u="sng" dirty="0" smtClean="0">
                <a:solidFill>
                  <a:srgbClr val="FF0000"/>
                </a:solidFill>
              </a:rPr>
              <a:t>“Khichadi”</a:t>
            </a:r>
          </a:p>
          <a:p>
            <a:pPr>
              <a:buNone/>
            </a:pPr>
            <a:r>
              <a:rPr lang="en-US" sz="2400" dirty="0" smtClean="0"/>
              <a:t>1)Wood </a:t>
            </a:r>
            <a:r>
              <a:rPr lang="mr-IN" sz="2400" dirty="0" smtClean="0"/>
              <a:t>		</a:t>
            </a:r>
            <a:r>
              <a:rPr lang="en-US" sz="2400" dirty="0" smtClean="0"/>
              <a:t> 1.9</a:t>
            </a:r>
            <a:r>
              <a:rPr lang="mr-IN" sz="2400" dirty="0" smtClean="0"/>
              <a:t> </a:t>
            </a:r>
            <a:r>
              <a:rPr lang="mr-IN" sz="1600" dirty="0" smtClean="0"/>
              <a:t>Kg</a:t>
            </a:r>
            <a:r>
              <a:rPr lang="en-US" sz="1600" dirty="0" smtClean="0"/>
              <a:t> </a:t>
            </a:r>
            <a:r>
              <a:rPr lang="mr-IN" sz="2400" dirty="0" smtClean="0"/>
              <a:t> </a:t>
            </a:r>
            <a:r>
              <a:rPr lang="en-US" sz="2400" dirty="0" smtClean="0"/>
              <a:t>* 3500 </a:t>
            </a:r>
            <a:r>
              <a:rPr lang="mr-IN" sz="2400" dirty="0" smtClean="0"/>
              <a:t>		</a:t>
            </a:r>
            <a:r>
              <a:rPr lang="en-US" sz="2400" dirty="0" smtClean="0"/>
              <a:t>= </a:t>
            </a:r>
            <a:r>
              <a:rPr lang="mr-IN" sz="2400" dirty="0" smtClean="0"/>
              <a:t>	</a:t>
            </a:r>
            <a:r>
              <a:rPr lang="en-US" sz="2400" dirty="0" smtClean="0"/>
              <a:t>6650 Kcal</a:t>
            </a:r>
          </a:p>
          <a:p>
            <a:pPr>
              <a:buNone/>
            </a:pPr>
            <a:r>
              <a:rPr lang="en-US" sz="2400" dirty="0" smtClean="0"/>
              <a:t>2)Kerosene</a:t>
            </a:r>
            <a:r>
              <a:rPr lang="mr-IN" sz="2400" dirty="0" smtClean="0"/>
              <a:t>	    </a:t>
            </a:r>
            <a:r>
              <a:rPr lang="en-US" sz="2400" dirty="0" smtClean="0"/>
              <a:t> 0.200</a:t>
            </a:r>
            <a:r>
              <a:rPr lang="mr-IN" sz="2400" dirty="0" smtClean="0"/>
              <a:t> </a:t>
            </a:r>
            <a:r>
              <a:rPr lang="mr-IN" sz="1600" dirty="0" smtClean="0"/>
              <a:t>ml</a:t>
            </a:r>
            <a:r>
              <a:rPr lang="en-US" sz="1600" dirty="0" smtClean="0"/>
              <a:t> </a:t>
            </a:r>
            <a:r>
              <a:rPr lang="mr-IN" sz="2400" dirty="0" smtClean="0"/>
              <a:t> </a:t>
            </a:r>
            <a:r>
              <a:rPr lang="en-US" sz="2400" dirty="0" smtClean="0"/>
              <a:t>* 10000 </a:t>
            </a:r>
            <a:r>
              <a:rPr lang="mr-IN" sz="2400" dirty="0" smtClean="0"/>
              <a:t>		</a:t>
            </a:r>
            <a:r>
              <a:rPr lang="en-US" sz="2400" dirty="0" smtClean="0"/>
              <a:t>= </a:t>
            </a:r>
            <a:r>
              <a:rPr lang="mr-IN" sz="2400" dirty="0" smtClean="0"/>
              <a:t>	</a:t>
            </a:r>
            <a:r>
              <a:rPr lang="en-US" sz="2400" dirty="0" smtClean="0"/>
              <a:t>2000 Kcal</a:t>
            </a:r>
          </a:p>
          <a:p>
            <a:pPr>
              <a:buNone/>
            </a:pPr>
            <a:r>
              <a:rPr lang="en-US" sz="2400" dirty="0" smtClean="0"/>
              <a:t>3)Gas </a:t>
            </a:r>
            <a:r>
              <a:rPr lang="mr-IN" sz="2400" dirty="0" smtClean="0"/>
              <a:t>			</a:t>
            </a:r>
            <a:r>
              <a:rPr lang="en-US" sz="2400" dirty="0" smtClean="0"/>
              <a:t>0.200 </a:t>
            </a:r>
            <a:r>
              <a:rPr lang="mr-IN" sz="1600" dirty="0" smtClean="0"/>
              <a:t>gm</a:t>
            </a:r>
            <a:r>
              <a:rPr lang="mr-IN" sz="2400" dirty="0" smtClean="0"/>
              <a:t> </a:t>
            </a:r>
            <a:r>
              <a:rPr lang="en-US" sz="2400" dirty="0" smtClean="0"/>
              <a:t>* 8600 </a:t>
            </a:r>
            <a:r>
              <a:rPr lang="mr-IN" sz="2400" dirty="0" smtClean="0"/>
              <a:t>		</a:t>
            </a:r>
            <a:r>
              <a:rPr lang="en-US" sz="2400" dirty="0" smtClean="0"/>
              <a:t>= </a:t>
            </a:r>
            <a:r>
              <a:rPr lang="mr-IN" sz="2400" dirty="0" smtClean="0"/>
              <a:t>	</a:t>
            </a:r>
            <a:r>
              <a:rPr lang="en-US" sz="2400" dirty="0" smtClean="0"/>
              <a:t>1720 Kcal</a:t>
            </a:r>
          </a:p>
          <a:p>
            <a:pPr>
              <a:buNone/>
            </a:pPr>
            <a:endParaRPr lang="mr-IN" sz="2900" i="1" dirty="0" smtClean="0"/>
          </a:p>
          <a:p>
            <a:pPr>
              <a:buNone/>
            </a:pPr>
            <a:endParaRPr lang="en-US" sz="2900" i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3276600"/>
            <a:ext cx="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1255</TotalTime>
  <Words>395</Words>
  <Application>Microsoft Office PowerPoint</Application>
  <PresentationFormat>On-screen Show (4:3)</PresentationFormat>
  <Paragraphs>108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Learning about calorific value of a fuel </vt:lpstr>
      <vt:lpstr>Calorific value</vt:lpstr>
      <vt:lpstr> What will be the cost impact If the same recipe is prepared using three different fuels ?</vt:lpstr>
      <vt:lpstr>Observations found during trial in Mangaon school</vt:lpstr>
      <vt:lpstr>Observations found during trial in Mangaon school </vt:lpstr>
      <vt:lpstr>Why we need different quantity of fuel to cook same amount of “Khichadi” ? </vt:lpstr>
      <vt:lpstr>CALORIFIC VALUE OF FUEL</vt:lpstr>
      <vt:lpstr>Calorific values of different fuels.</vt:lpstr>
      <vt:lpstr>Calculation of Calorific values to cook “Khichadi” using different fuels ? </vt:lpstr>
      <vt:lpstr>Calorific value efficiency </vt:lpstr>
      <vt:lpstr>Costing of fuel </vt:lpstr>
      <vt:lpstr>Slide 12</vt:lpstr>
      <vt:lpstr>  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CALORIFIC VALUE OF FUEL</dc:title>
  <dc:creator>Adwaita</dc:creator>
  <cp:lastModifiedBy>Mandar</cp:lastModifiedBy>
  <cp:revision>208</cp:revision>
  <dcterms:created xsi:type="dcterms:W3CDTF">2006-08-16T00:00:00Z</dcterms:created>
  <dcterms:modified xsi:type="dcterms:W3CDTF">2014-08-05T09:33:47Z</dcterms:modified>
</cp:coreProperties>
</file>