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notesMasterIdLst>
    <p:notesMasterId r:id="rId21"/>
  </p:notesMasterIdLst>
  <p:sldIdLst>
    <p:sldId id="284" r:id="rId6"/>
    <p:sldId id="286" r:id="rId7"/>
    <p:sldId id="353" r:id="rId8"/>
    <p:sldId id="373" r:id="rId9"/>
    <p:sldId id="372" r:id="rId10"/>
    <p:sldId id="371" r:id="rId11"/>
    <p:sldId id="374" r:id="rId12"/>
    <p:sldId id="370" r:id="rId13"/>
    <p:sldId id="367" r:id="rId14"/>
    <p:sldId id="375" r:id="rId15"/>
    <p:sldId id="368" r:id="rId16"/>
    <p:sldId id="366" r:id="rId17"/>
    <p:sldId id="369" r:id="rId18"/>
    <p:sldId id="356" r:id="rId19"/>
    <p:sldId id="3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BB0F1F"/>
    <a:srgbClr val="CC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05-08-2014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53A4FA-2C95-4BD0-9935-471052EE0A4C}" type="datetime1">
              <a:rPr lang="en-IN" smtClean="0"/>
              <a:pPr/>
              <a:t>05-08-2014</a:t>
            </a:fld>
            <a:endParaRPr lang="en-IN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426B24-4907-4837-8F39-3C6833CA2E53}" type="datetime1">
              <a:rPr lang="en-IN" smtClean="0"/>
              <a:pPr/>
              <a:t>05-08-2014</a:t>
            </a:fld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1C928C-1441-4C75-9485-B8ABB09FB0F8}" type="datetime1">
              <a:rPr lang="en-IN" smtClean="0"/>
              <a:pPr/>
              <a:t>05-08-2014</a:t>
            </a:fld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D402E-95D2-4B5B-80F8-187BA89A33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A1590-FBCF-44C3-8F7C-E825533488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69105-BDB9-4629-8990-4C72F623E8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1F74A-30C5-43FF-A4D4-D012EC26DF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82AA1-D1C2-4EFB-8D6A-93F934306B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39C63-856E-4A40-8559-64A1CCB110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9DC8C-294F-42A4-96A7-675FFF80BD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AC9B3-B668-4F05-B6AC-2C0389F7BC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5991ED-B9E9-4D79-B6C1-99AA94E13F7A}" type="datetime1">
              <a:rPr lang="en-IN" smtClean="0"/>
              <a:pPr/>
              <a:t>05-08-2014</a:t>
            </a:fld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302FB-3748-45AF-B919-F145F017DB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F2F4E-D6DC-4165-ADB2-4D1E2D535A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414338"/>
            <a:ext cx="2055812" cy="5708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4338"/>
            <a:ext cx="6018213" cy="5708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F0A25-B6E6-4E65-AC3D-118E877501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3B2CB-DC0E-4225-8000-8381A26855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13CCA-E490-4DCB-B439-04F1EBAE78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C99D1-4004-4646-B9E7-0FAB8EF08B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A5540-B289-4BC0-B33F-EF5ABDCE7D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5F0CA-15B3-485F-9F43-B2E04020B2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7DB17-B5F0-4F47-A03E-8DA87B369C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BF804-2D90-4317-B092-2FCE5B85D4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97162C-3F91-4986-908C-D196F9B3DFDF}" type="datetime1">
              <a:rPr lang="en-IN" smtClean="0"/>
              <a:pPr/>
              <a:t>05-08-2014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2D6D0-74F0-49DA-8F14-A91E065456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F43AE-5478-4838-B280-D872CA5175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3514E-798D-44A0-9C31-72C5B46F9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0D43C-E1C3-4031-9125-01EC2B4021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8396F-1216-4489-A9CC-6219A8CCD0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5D485-769E-425F-96B2-A922BF880C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EA448-DB88-4449-8EFF-3F9DB50125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EB01-2687-41E2-A4C3-3D3FB62DC9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E0CB9-71F4-4BE6-936F-9BDC8FD629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8381C-D62E-4EA7-8C4C-130C7BC3DF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325A21-7405-455D-B1BF-7DE3653E7800}" type="datetime1">
              <a:rPr lang="en-IN" smtClean="0"/>
              <a:pPr/>
              <a:t>05-08-2014</a:t>
            </a:fld>
            <a:endParaRPr lang="en-IN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6EDDB-7818-47E9-A742-760F7605F6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1F645-2022-472F-9D19-A8A71673E4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D9CBD-6B1A-432B-8452-74AA1D150F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8C961-B768-4599-9F0A-AD7077D8D8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1FB50-C649-4BDA-8CCD-51D64D66DB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503B5-0731-410C-AB1C-D050DEEF76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EE023-6A52-40FE-90EB-5FFA4015CD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C8B64-9638-4206-99D0-779CFFAF98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7E99F-71EF-4427-A8E0-B8FC3EE76E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40993-0D87-4419-93C5-653DCDC3B3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3B5F18-CBF2-47EB-A018-9893B700B268}" type="datetime1">
              <a:rPr lang="en-IN" smtClean="0"/>
              <a:pPr/>
              <a:t>05-08-2014</a:t>
            </a:fld>
            <a:endParaRPr lang="en-IN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2B3AE-418C-4BF3-BE08-1D9B23E632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74631-DE05-48B6-A8D8-1F00EAF5CC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49CB1-CA21-4B30-96B3-7733967822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2590A-F3CA-4CD9-872A-03F2880A8D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51A7B-4587-4558-AB41-4D0DB8C326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5134E-D18B-4531-B0B3-5ACC2D5A26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63246C-F85C-4B95-95DA-656918325929}" type="datetime1">
              <a:rPr lang="en-IN" smtClean="0"/>
              <a:pPr/>
              <a:t>05-08-2014</a:t>
            </a:fld>
            <a:endParaRPr lang="en-IN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3DD09C-F65F-4F60-881C-47F2890A93C4}" type="datetime1">
              <a:rPr lang="en-IN" smtClean="0"/>
              <a:pPr/>
              <a:t>05-08-2014</a:t>
            </a:fld>
            <a:endParaRPr lang="en-IN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E65D80-C95C-4A3C-B4DA-B4A95F76907A}" type="datetime1">
              <a:rPr lang="en-IN" smtClean="0"/>
              <a:pPr/>
              <a:t>05-08-2014</a:t>
            </a:fld>
            <a:endParaRPr lang="en-IN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334C84-813E-434A-8A6E-06D75621854A}" type="datetime1">
              <a:rPr lang="en-IN" smtClean="0"/>
              <a:pPr/>
              <a:t>05-08-2014</a:t>
            </a:fld>
            <a:endParaRPr lang="en-IN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5124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5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Times New Roman" pitchFamily="16" charset="0"/>
              <a:buNone/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18EF8F-EADE-4ABC-B664-A4C2F07AE3F7}" type="datetime1">
              <a:rPr lang="en-IN" smtClean="0"/>
              <a:pPr/>
              <a:t>05-08-2014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Times New Roman" pitchFamily="16" charset="0"/>
              <a:buNone/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smtClean="0"/>
              <a:t> Vigyan Ashram </a:t>
            </a: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smtClean="0"/>
              <a:t> INDUSA PTI </a:t>
            </a: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buFont typeface="Times New Roman" pitchFamily="16" charset="0"/>
              <a:buNone/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43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71B8AA5B-E12D-4637-9BFF-B69EF8523D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 b="1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 b="1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 b="1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 b="1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B5B09B46-C8FB-4011-AC8D-51DD2E05A6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900113" y="2852738"/>
            <a:ext cx="763270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124075" y="5300663"/>
            <a:ext cx="4248150" cy="93662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spcBef>
                <a:spcPts val="20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</a:rPr>
              <a:t>                                                                                                            +                      =</a:t>
            </a:r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2627313" y="5445125"/>
            <a:ext cx="576262" cy="576263"/>
          </a:xfrm>
          <a:prstGeom prst="ellipse">
            <a:avLst/>
          </a:prstGeom>
          <a:solidFill>
            <a:srgbClr val="FFFF00"/>
          </a:solidFill>
          <a:ln w="936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3708400" y="5516563"/>
            <a:ext cx="576263" cy="576262"/>
          </a:xfrm>
          <a:prstGeom prst="ellipse">
            <a:avLst/>
          </a:prstGeom>
          <a:solidFill>
            <a:srgbClr val="0000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3082" name="Oval 10"/>
          <p:cNvSpPr>
            <a:spLocks noChangeArrowheads="1"/>
          </p:cNvSpPr>
          <p:nvPr/>
        </p:nvSpPr>
        <p:spPr bwMode="auto">
          <a:xfrm>
            <a:off x="5148263" y="5445125"/>
            <a:ext cx="576262" cy="576263"/>
          </a:xfrm>
          <a:prstGeom prst="ellipse">
            <a:avLst/>
          </a:prstGeom>
          <a:solidFill>
            <a:srgbClr val="008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 b="1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 b="1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 b="1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 b="1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E5F0AF94-2E50-4A69-BAD9-251732A453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9pPr>
    </p:titleStyle>
    <p:bodyStyle>
      <a:lvl1pPr marL="342900" indent="-34290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 b="1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 b="1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 b="1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 b="1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F622BB95-4DDD-46E0-A1CB-16C8403310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9pPr>
    </p:titleStyle>
    <p:bodyStyle>
      <a:lvl1pPr marL="342900" indent="-34290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 b="1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 b="1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 b="1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 b="1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		</a:t>
            </a:r>
            <a:endParaRPr lang="en-IN" sz="7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smtClean="0"/>
              <a:t>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</a:t>
            </a:fld>
            <a:endParaRPr lang="en-IN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502920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Vigyan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Ashram</a:t>
            </a:r>
            <a:endParaRPr kumimoji="0" lang="mr-IN" sz="28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 center of Indian Institute Of Education)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At.</a:t>
            </a:r>
            <a:r>
              <a:rPr kumimoji="0" lang="mr-I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Post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Pabal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Dist.</a:t>
            </a:r>
            <a:r>
              <a:rPr kumimoji="0" lang="mr-I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Pune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412403</a:t>
            </a:r>
            <a:endParaRPr kumimoji="0" lang="mr-IN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mr-IN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www.vigyanashram.com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www.techshala.com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www.renindia.in </a:t>
            </a:r>
            <a:endParaRPr kumimoji="0" lang="en-IN" sz="18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2057400"/>
            <a:ext cx="7772400" cy="2819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5400" dirty="0" smtClean="0">
                <a:solidFill>
                  <a:schemeClr val="tx2"/>
                </a:solidFill>
              </a:rPr>
              <a:t>Smokeless </a:t>
            </a:r>
            <a:r>
              <a:rPr lang="en-IN" sz="5400" dirty="0" err="1" smtClean="0">
                <a:solidFill>
                  <a:schemeClr val="tx2"/>
                </a:solidFill>
              </a:rPr>
              <a:t>Chulha</a:t>
            </a:r>
            <a:r>
              <a:rPr lang="en-IN" sz="5400" dirty="0" smtClean="0">
                <a:solidFill>
                  <a:schemeClr val="tx2"/>
                </a:solidFill>
              </a:rPr>
              <a:t> Part- I</a:t>
            </a:r>
            <a:endParaRPr lang="en-IN" sz="5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09800"/>
            <a:ext cx="8229600" cy="1143000"/>
          </a:xfrm>
        </p:spPr>
        <p:txBody>
          <a:bodyPr/>
          <a:lstStyle/>
          <a:p>
            <a:r>
              <a:rPr lang="en-US" sz="4800" dirty="0" smtClean="0"/>
              <a:t>		Kerosene </a:t>
            </a:r>
            <a:r>
              <a:rPr lang="en-IN" sz="4800" dirty="0" smtClean="0"/>
              <a:t>Pressure stove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10</a:t>
            </a:fld>
            <a:endParaRPr lang="en-IN" dirty="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IN" sz="5400" dirty="0" smtClean="0"/>
              <a:t>Kerosene Pressure stove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5105400" cy="4389437"/>
          </a:xfrm>
        </p:spPr>
        <p:txBody>
          <a:bodyPr/>
          <a:lstStyle/>
          <a:p>
            <a:r>
              <a:rPr lang="en-IN" dirty="0" smtClean="0"/>
              <a:t>This  type of stove uses pressure and heat to vaporize the kerosene before ignition.</a:t>
            </a:r>
          </a:p>
          <a:p>
            <a:r>
              <a:rPr lang="en-IN" dirty="0" smtClean="0"/>
              <a:t>Main advantage of the pressure stove over  wick stove  is  it is more efficient and does not produce dirt.  Because it  does not use wick.</a:t>
            </a:r>
            <a:endParaRPr lang="en-IN" u="sng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11</a:t>
            </a:fld>
            <a:endParaRPr lang="en-IN" dirty="0"/>
          </a:p>
        </p:txBody>
      </p:sp>
      <p:pic>
        <p:nvPicPr>
          <p:cNvPr id="6" name="Picture 5" descr="pressure stove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1600200"/>
            <a:ext cx="3505200" cy="2673226"/>
          </a:xfrm>
          <a:prstGeom prst="rect">
            <a:avLst/>
          </a:prstGeom>
        </p:spPr>
      </p:pic>
      <p:pic>
        <p:nvPicPr>
          <p:cNvPr id="7" name="Picture 6" descr="pressure stove 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1" y="4085403"/>
            <a:ext cx="2133600" cy="277259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38800" y="39624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Kerosene Pressure stove</a:t>
            </a:r>
            <a:endParaRPr lang="en-I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12</a:t>
            </a:fld>
            <a:endParaRPr lang="en-IN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953000" y="1295400"/>
          <a:ext cx="3962400" cy="4389120"/>
        </p:xfrm>
        <a:graphic>
          <a:graphicData uri="http://schemas.openxmlformats.org/drawingml/2006/table">
            <a:tbl>
              <a:tblPr/>
              <a:tblGrid>
                <a:gridCol w="3962400"/>
              </a:tblGrid>
              <a:tr h="4064000">
                <a:tc>
                  <a:txBody>
                    <a:bodyPr/>
                    <a:lstStyle/>
                    <a:p>
                      <a:pPr>
                        <a:buFont typeface="+mj-lt"/>
                        <a:buAutoNum type="arabicPeriod"/>
                      </a:pPr>
                      <a:r>
                        <a:rPr lang="en-IN" sz="1800" i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Top </a:t>
                      </a:r>
                      <a:r>
                        <a:rPr lang="en-IN" sz="1800" i="0" dirty="0">
                          <a:solidFill>
                            <a:schemeClr val="tx1"/>
                          </a:solidFill>
                          <a:latin typeface="Arial"/>
                        </a:rPr>
                        <a:t>plate</a:t>
                      </a:r>
                    </a:p>
                    <a:p>
                      <a:pPr>
                        <a:buFont typeface="+mj-lt"/>
                        <a:buAutoNum type="arabicPeriod"/>
                      </a:pPr>
                      <a:r>
                        <a:rPr lang="en-IN" sz="1800" i="0" dirty="0">
                          <a:solidFill>
                            <a:schemeClr val="tx1"/>
                          </a:solidFill>
                          <a:latin typeface="Arial"/>
                        </a:rPr>
                        <a:t>Cleaning needle</a:t>
                      </a:r>
                    </a:p>
                    <a:p>
                      <a:pPr>
                        <a:buFont typeface="+mj-lt"/>
                        <a:buAutoNum type="arabicPeriod"/>
                      </a:pPr>
                      <a:r>
                        <a:rPr lang="en-IN" sz="1800" i="0" dirty="0">
                          <a:solidFill>
                            <a:schemeClr val="tx1"/>
                          </a:solidFill>
                          <a:latin typeface="Arial"/>
                        </a:rPr>
                        <a:t>Fuel funnel</a:t>
                      </a:r>
                    </a:p>
                    <a:p>
                      <a:pPr>
                        <a:buFont typeface="+mj-lt"/>
                        <a:buAutoNum type="arabicPeriod"/>
                      </a:pPr>
                      <a:r>
                        <a:rPr lang="en-IN" sz="1800" i="0" dirty="0">
                          <a:solidFill>
                            <a:schemeClr val="tx1"/>
                          </a:solidFill>
                          <a:latin typeface="Arial"/>
                        </a:rPr>
                        <a:t>Flame ring</a:t>
                      </a:r>
                    </a:p>
                    <a:p>
                      <a:pPr>
                        <a:buFont typeface="+mj-lt"/>
                        <a:buAutoNum type="arabicPeriod"/>
                      </a:pPr>
                      <a:r>
                        <a:rPr lang="en-IN" sz="1800" i="0" dirty="0">
                          <a:solidFill>
                            <a:schemeClr val="tx1"/>
                          </a:solidFill>
                          <a:latin typeface="Arial"/>
                        </a:rPr>
                        <a:t>Spirit cup</a:t>
                      </a:r>
                    </a:p>
                    <a:p>
                      <a:pPr>
                        <a:buFont typeface="+mj-lt"/>
                        <a:buAutoNum type="arabicPeriod"/>
                      </a:pPr>
                      <a:r>
                        <a:rPr lang="en-IN" sz="1800" i="0" dirty="0">
                          <a:solidFill>
                            <a:schemeClr val="tx1"/>
                          </a:solidFill>
                          <a:latin typeface="Arial"/>
                        </a:rPr>
                        <a:t>Flame ring for the silent burner </a:t>
                      </a:r>
                    </a:p>
                    <a:p>
                      <a:pPr>
                        <a:buFont typeface="+mj-lt"/>
                        <a:buAutoNum type="arabicPeriod"/>
                      </a:pPr>
                      <a:r>
                        <a:rPr lang="en-IN" sz="1800" i="0" dirty="0">
                          <a:solidFill>
                            <a:schemeClr val="tx1"/>
                          </a:solidFill>
                          <a:latin typeface="Arial"/>
                        </a:rPr>
                        <a:t>Leg shoe</a:t>
                      </a:r>
                    </a:p>
                    <a:p>
                      <a:pPr>
                        <a:buFont typeface="+mj-lt"/>
                        <a:buAutoNum type="arabicPeriod"/>
                      </a:pPr>
                      <a:r>
                        <a:rPr lang="en-IN" sz="1800" i="0" dirty="0">
                          <a:solidFill>
                            <a:schemeClr val="tx1"/>
                          </a:solidFill>
                          <a:latin typeface="Arial"/>
                        </a:rPr>
                        <a:t>Tank lid</a:t>
                      </a:r>
                    </a:p>
                    <a:p>
                      <a:pPr>
                        <a:buFont typeface="+mj-lt"/>
                        <a:buAutoNum type="arabicPeriod"/>
                      </a:pPr>
                      <a:r>
                        <a:rPr lang="en-IN" sz="1800" i="0" dirty="0">
                          <a:solidFill>
                            <a:schemeClr val="tx1"/>
                          </a:solidFill>
                          <a:latin typeface="Arial"/>
                        </a:rPr>
                        <a:t>Air key</a:t>
                      </a:r>
                    </a:p>
                    <a:p>
                      <a:pPr>
                        <a:buFont typeface="+mj-lt"/>
                        <a:buAutoNum type="arabicPeriod"/>
                      </a:pPr>
                      <a:r>
                        <a:rPr lang="en-IN" sz="1800" i="0" dirty="0">
                          <a:solidFill>
                            <a:schemeClr val="tx1"/>
                          </a:solidFill>
                          <a:latin typeface="Arial"/>
                        </a:rPr>
                        <a:t>Pump valve</a:t>
                      </a:r>
                    </a:p>
                    <a:p>
                      <a:pPr>
                        <a:buFont typeface="+mj-lt"/>
                        <a:buAutoNum type="arabicPeriod"/>
                      </a:pPr>
                      <a:r>
                        <a:rPr lang="en-IN" sz="1800" i="0" dirty="0">
                          <a:solidFill>
                            <a:schemeClr val="tx1"/>
                          </a:solidFill>
                          <a:latin typeface="Arial"/>
                        </a:rPr>
                        <a:t>Burner washer</a:t>
                      </a:r>
                    </a:p>
                    <a:p>
                      <a:pPr>
                        <a:buFont typeface="+mj-lt"/>
                        <a:buAutoNum type="arabicPeriod"/>
                      </a:pPr>
                      <a:r>
                        <a:rPr lang="en-IN" sz="1800" i="0" dirty="0">
                          <a:solidFill>
                            <a:schemeClr val="tx1"/>
                          </a:solidFill>
                          <a:latin typeface="Arial"/>
                        </a:rPr>
                        <a:t>Tank lid washer</a:t>
                      </a:r>
                    </a:p>
                    <a:p>
                      <a:pPr>
                        <a:buFont typeface="+mj-lt"/>
                        <a:buAutoNum type="arabicPeriod"/>
                      </a:pPr>
                      <a:r>
                        <a:rPr lang="en-IN" sz="1800" i="0" dirty="0">
                          <a:solidFill>
                            <a:schemeClr val="tx1"/>
                          </a:solidFill>
                          <a:latin typeface="Arial"/>
                        </a:rPr>
                        <a:t>Pump washer</a:t>
                      </a:r>
                    </a:p>
                    <a:p>
                      <a:pPr>
                        <a:buFont typeface="+mj-lt"/>
                        <a:buAutoNum type="arabicPeriod"/>
                      </a:pPr>
                      <a:r>
                        <a:rPr lang="en-IN" sz="1800" i="0" dirty="0">
                          <a:solidFill>
                            <a:schemeClr val="tx1"/>
                          </a:solidFill>
                          <a:latin typeface="Arial"/>
                        </a:rPr>
                        <a:t>Pump rod </a:t>
                      </a:r>
                      <a:r>
                        <a:rPr lang="en-IN" sz="1800" i="0" dirty="0" smtClean="0">
                          <a:solidFill>
                            <a:schemeClr val="tx1"/>
                          </a:solidFill>
                          <a:latin typeface="Arial"/>
                        </a:rPr>
                        <a:t>complete</a:t>
                      </a:r>
                    </a:p>
                    <a:p>
                      <a:pPr>
                        <a:buFont typeface="+mj-lt"/>
                        <a:buAutoNum type="arabicPeriod"/>
                      </a:pPr>
                      <a:r>
                        <a:rPr lang="en-IN" sz="1800" i="0" dirty="0" smtClean="0">
                          <a:solidFill>
                            <a:schemeClr val="tx1"/>
                          </a:solidFill>
                          <a:latin typeface="Arial"/>
                        </a:rPr>
                        <a:t>Pre-</a:t>
                      </a:r>
                      <a:r>
                        <a:rPr lang="en-IN" sz="1800" i="0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heating wick</a:t>
                      </a:r>
                    </a:p>
                    <a:p>
                      <a:pPr>
                        <a:buFont typeface="+mj-lt"/>
                        <a:buAutoNum type="arabicPeriod"/>
                      </a:pPr>
                      <a:r>
                        <a:rPr lang="en-IN" sz="1800" i="0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Burner</a:t>
                      </a:r>
                      <a:endParaRPr lang="en-IN" sz="1800" i="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IN" sz="5400" dirty="0" smtClean="0"/>
              <a:t>Pressure stove parts</a:t>
            </a:r>
            <a:endParaRPr lang="en-IN" dirty="0"/>
          </a:p>
        </p:txBody>
      </p:sp>
      <p:pic>
        <p:nvPicPr>
          <p:cNvPr id="11" name="Picture 10" descr="pressure stove 2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219200"/>
            <a:ext cx="4441549" cy="2971800"/>
          </a:xfrm>
          <a:prstGeom prst="rect">
            <a:avLst/>
          </a:prstGeom>
        </p:spPr>
      </p:pic>
      <p:pic>
        <p:nvPicPr>
          <p:cNvPr id="12" name="Picture 11" descr="pre-heat wick 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4419600"/>
            <a:ext cx="2143125" cy="1600200"/>
          </a:xfrm>
          <a:prstGeom prst="rect">
            <a:avLst/>
          </a:prstGeom>
        </p:spPr>
      </p:pic>
      <p:pic>
        <p:nvPicPr>
          <p:cNvPr id="13" name="Picture 12" descr="burn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4600" y="4419600"/>
            <a:ext cx="2143125" cy="1600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04800" y="5715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15</a:t>
            </a:r>
            <a:endParaRPr lang="en-IN" dirty="0"/>
          </a:p>
        </p:txBody>
      </p:sp>
      <p:sp>
        <p:nvSpPr>
          <p:cNvPr id="15" name="TextBox 14"/>
          <p:cNvSpPr txBox="1"/>
          <p:nvPr/>
        </p:nvSpPr>
        <p:spPr>
          <a:xfrm>
            <a:off x="2667000" y="5638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16</a:t>
            </a:r>
            <a:endParaRPr lang="en-I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IN" dirty="0" smtClean="0"/>
              <a:t>How it works?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13</a:t>
            </a:fld>
            <a:endParaRPr lang="en-IN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22860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228600" y="1600200"/>
            <a:ext cx="5410200" cy="4876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IN" sz="2800" dirty="0" smtClean="0"/>
              <a:t>1. </a:t>
            </a:r>
            <a:r>
              <a:rPr lang="en-IN" sz="2400" dirty="0" smtClean="0"/>
              <a:t>A typical kerosene pressure stove is fed fuel from a tank under pressure; fuel pressure is created by gravity, a hand pump 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IN" sz="2400" dirty="0" smtClean="0"/>
              <a:t>2. Burner assembly is pre-heated in a circular "spirit cup" just below the burner.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IN" sz="2400" dirty="0" smtClean="0"/>
              <a:t>3. Fuel for heating  is either introduced from the tank's fuel line or poured directly by the user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endParaRPr lang="en-US" sz="2000" dirty="0" smtClean="0"/>
          </a:p>
        </p:txBody>
      </p:sp>
      <p:pic>
        <p:nvPicPr>
          <p:cNvPr id="10" name="Picture 9" descr="pressure stove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2362200"/>
            <a:ext cx="3352800" cy="336851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r>
              <a:rPr lang="en-IN" dirty="0" smtClean="0"/>
              <a:t>How it works ?</a:t>
            </a:r>
            <a:endParaRPr lang="en-US" dirty="0"/>
          </a:p>
        </p:txBody>
      </p:sp>
      <p:pic>
        <p:nvPicPr>
          <p:cNvPr id="4" name="Picture 3" descr="pressure stove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2362200"/>
            <a:ext cx="3352800" cy="3368516"/>
          </a:xfrm>
          <a:prstGeom prst="rect">
            <a:avLst/>
          </a:prstGeom>
        </p:spPr>
      </p:pic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0" y="1447800"/>
            <a:ext cx="5486400" cy="5181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0"/>
              </a:spcBef>
              <a:spcAft>
                <a:spcPts val="1000"/>
              </a:spcAft>
              <a:buNone/>
            </a:pPr>
            <a:r>
              <a:rPr lang="en-IN" sz="2800" dirty="0" smtClean="0"/>
              <a:t>4. As the initial flame burns, it heats the fuel in the fuel line to its boiling point, and the fuel begins to vaporize</a:t>
            </a:r>
          </a:p>
          <a:p>
            <a:pPr lvl="0">
              <a:spcBef>
                <a:spcPct val="0"/>
              </a:spcBef>
              <a:spcAft>
                <a:spcPts val="1000"/>
              </a:spcAft>
              <a:buNone/>
            </a:pPr>
            <a:r>
              <a:rPr lang="en-IN" sz="2800" dirty="0" smtClean="0"/>
              <a:t>5. When a valve on the fuel line is opened, the vaporized fuel is forced through a jet toward the dispersion plate, mixed with oxygen drawn in through vent tubes and ignited by the initial flame to create the cooking flame</a:t>
            </a:r>
          </a:p>
          <a:p>
            <a:endParaRPr lang="en-IN" sz="2800" dirty="0" smtClean="0"/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endParaRPr lang="en-US" sz="20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5908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			</a:t>
            </a:r>
            <a:r>
              <a:rPr lang="en-US" sz="8000" dirty="0" smtClean="0"/>
              <a:t>Thanks</a:t>
            </a:r>
            <a:endParaRPr lang="en-IN" sz="8000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762000"/>
          </a:xfrm>
        </p:spPr>
        <p:txBody>
          <a:bodyPr/>
          <a:lstStyle/>
          <a:p>
            <a:r>
              <a:rPr lang="en-IN" sz="4800" dirty="0" smtClean="0"/>
              <a:t>Objective</a:t>
            </a:r>
            <a:endParaRPr lang="en-IN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2</a:t>
            </a:fld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228600" y="1143000"/>
            <a:ext cx="8686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Upon completion of this presentation you will be able to explain how </a:t>
            </a:r>
            <a:r>
              <a:rPr lang="en-US" sz="2800" b="1" dirty="0" smtClean="0"/>
              <a:t>Integral Fuel Container </a:t>
            </a:r>
            <a:r>
              <a:rPr lang="en-US" sz="2800" dirty="0" smtClean="0"/>
              <a:t>stove types works .</a:t>
            </a:r>
          </a:p>
          <a:p>
            <a:endParaRPr lang="en-IN" sz="2800" dirty="0" smtClean="0"/>
          </a:p>
          <a:p>
            <a:endParaRPr lang="en-IN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 smtClean="0"/>
              <a:t>Stove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Cooking stoves powered by liquid petroleum fuels like kerosene usually require a mechanism that vaporizes the fuel and mixes it with oxygen for the fuel to burn efficiently. </a:t>
            </a:r>
          </a:p>
          <a:p>
            <a:r>
              <a:rPr lang="en-IN" dirty="0" smtClean="0"/>
              <a:t>Once the fuel is vaporized, it is directed toward a dispersion plate or burner where it is ignited and forms a flame suitable for cooking. </a:t>
            </a:r>
          </a:p>
          <a:p>
            <a:r>
              <a:rPr lang="en-IN" dirty="0" smtClean="0"/>
              <a:t>Stoves of this type require priming and preheating before they are ready to use.</a:t>
            </a:r>
            <a:br>
              <a:rPr lang="en-IN" dirty="0" smtClean="0"/>
            </a:br>
            <a:endParaRPr lang="en-US"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IN" dirty="0" smtClean="0"/>
              <a:t>Stove types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229600" cy="4389437"/>
          </a:xfrm>
        </p:spPr>
        <p:txBody>
          <a:bodyPr/>
          <a:lstStyle/>
          <a:p>
            <a:r>
              <a:rPr lang="en-IN" sz="3200" b="1" dirty="0" smtClean="0"/>
              <a:t>Basic stove  types (smokeless </a:t>
            </a:r>
            <a:r>
              <a:rPr lang="en-IN" sz="3200" b="1" dirty="0" err="1" smtClean="0"/>
              <a:t>chulha</a:t>
            </a:r>
            <a:r>
              <a:rPr lang="en-IN" sz="3200" b="1" dirty="0" smtClean="0"/>
              <a:t>) </a:t>
            </a:r>
            <a:r>
              <a:rPr lang="en-IN" sz="2800" b="1" dirty="0" smtClean="0"/>
              <a:t>:</a:t>
            </a:r>
          </a:p>
          <a:p>
            <a:pPr>
              <a:buFont typeface="Arial" pitchFamily="34" charset="0"/>
              <a:buChar char="•"/>
            </a:pPr>
            <a:endParaRPr lang="en-IN" sz="2800" dirty="0" smtClean="0"/>
          </a:p>
          <a:p>
            <a:pPr>
              <a:buFont typeface="Arial" pitchFamily="34" charset="0"/>
              <a:buChar char="•"/>
            </a:pPr>
            <a:r>
              <a:rPr lang="en-IN" sz="2400" dirty="0" smtClean="0"/>
              <a:t> </a:t>
            </a:r>
            <a:r>
              <a:rPr lang="en-US" sz="2400" b="1" dirty="0" smtClean="0">
                <a:latin typeface="Verdana" pitchFamily="34" charset="0"/>
              </a:rPr>
              <a:t>Integral Fuel Container</a:t>
            </a:r>
            <a:r>
              <a:rPr lang="en-US" sz="2400" dirty="0" smtClean="0">
                <a:latin typeface="Verdana" pitchFamily="34" charset="0"/>
              </a:rPr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IN" sz="2800" dirty="0" smtClean="0"/>
              <a:t>Kerosene wick stove </a:t>
            </a:r>
          </a:p>
          <a:p>
            <a:pPr lvl="1">
              <a:buFont typeface="Arial" pitchFamily="34" charset="0"/>
              <a:buChar char="•"/>
            </a:pPr>
            <a:r>
              <a:rPr lang="en-IN" sz="2800" dirty="0" smtClean="0"/>
              <a:t> Pressure stove</a:t>
            </a:r>
            <a:endParaRPr lang="en-IN" sz="2800" b="1" dirty="0" smtClean="0"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endParaRPr lang="en-IN" sz="2800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latin typeface="Verdana" pitchFamily="34" charset="0"/>
              </a:rPr>
              <a:t>External Fuel Container</a:t>
            </a:r>
          </a:p>
          <a:p>
            <a:pPr lvl="1">
              <a:buFont typeface="Arial" pitchFamily="34" charset="0"/>
              <a:buChar char="•"/>
            </a:pPr>
            <a:r>
              <a:rPr lang="en-IN" sz="2800" dirty="0" smtClean="0"/>
              <a:t>LPG stove </a:t>
            </a:r>
          </a:p>
          <a:p>
            <a:pPr lvl="1">
              <a:buFont typeface="Arial" pitchFamily="34" charset="0"/>
              <a:buChar char="•"/>
            </a:pPr>
            <a:r>
              <a:rPr lang="en-IN" sz="2800" dirty="0" smtClean="0"/>
              <a:t> Biogas Stove </a:t>
            </a:r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4</a:t>
            </a:fld>
            <a:endParaRPr lang="en-IN"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IN" dirty="0" smtClean="0"/>
              <a:t>Stove Types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724400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sz="2800" b="1" dirty="0" smtClean="0"/>
              <a:t>Integral Fuel Container - </a:t>
            </a:r>
            <a:r>
              <a:rPr lang="en-US" sz="2800" dirty="0" smtClean="0"/>
              <a:t>This type of stove has the fuel container connected directly to the stove. </a:t>
            </a:r>
          </a:p>
          <a:p>
            <a:pPr lvl="3">
              <a:buNone/>
            </a:pPr>
            <a:r>
              <a:rPr lang="en-US" sz="2800" i="1" dirty="0" smtClean="0"/>
              <a:t>Examples: </a:t>
            </a:r>
            <a:r>
              <a:rPr lang="en-IN" sz="2800" i="1" dirty="0" smtClean="0"/>
              <a:t>Kerosene wick stove and Pressure stove </a:t>
            </a:r>
          </a:p>
          <a:p>
            <a:pPr lvl="3">
              <a:buNone/>
            </a:pP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800" b="1" dirty="0" smtClean="0"/>
              <a:t>External Fuel Container </a:t>
            </a:r>
            <a:r>
              <a:rPr lang="en-US" sz="2800" dirty="0" smtClean="0"/>
              <a:t>- The fuel container is separate from this type of stove and connected by a fuel line. </a:t>
            </a:r>
          </a:p>
          <a:p>
            <a:pPr lvl="1">
              <a:buNone/>
            </a:pPr>
            <a:r>
              <a:rPr lang="en-US" sz="2800" dirty="0" smtClean="0"/>
              <a:t>		</a:t>
            </a:r>
            <a:r>
              <a:rPr lang="en-US" sz="2800" i="1" dirty="0" smtClean="0"/>
              <a:t>Examples : </a:t>
            </a:r>
            <a:r>
              <a:rPr lang="en-IN" sz="2800" i="1" dirty="0" smtClean="0"/>
              <a:t>LPG stove  and  Biogas Stove 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2800" dirty="0" smtClean="0">
              <a:latin typeface="Verdana" pitchFamily="34" charset="0"/>
            </a:endParaRPr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5</a:t>
            </a:fld>
            <a:endParaRPr lang="en-IN"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524000"/>
            <a:ext cx="8229600" cy="4114800"/>
          </a:xfrm>
        </p:spPr>
        <p:txBody>
          <a:bodyPr/>
          <a:lstStyle/>
          <a:p>
            <a:pPr algn="l" eaLnBrk="1" hangingPunct="1">
              <a:buFontTx/>
              <a:buChar char="•"/>
            </a:pPr>
            <a:r>
              <a:rPr lang="en-US" dirty="0" smtClean="0"/>
              <a:t>Liquid</a:t>
            </a:r>
          </a:p>
          <a:p>
            <a:pPr lvl="1" algn="l" eaLnBrk="1" hangingPunct="1">
              <a:buFontTx/>
              <a:buChar char="–"/>
            </a:pPr>
            <a:r>
              <a:rPr lang="en-US" dirty="0" smtClean="0"/>
              <a:t>Refined kerosene and alcohol</a:t>
            </a:r>
          </a:p>
          <a:p>
            <a:pPr lvl="1" algn="l" eaLnBrk="1" hangingPunct="1">
              <a:buFontTx/>
              <a:buChar char="–"/>
            </a:pPr>
            <a:endParaRPr lang="en-US" dirty="0" smtClean="0"/>
          </a:p>
          <a:p>
            <a:pPr algn="l" eaLnBrk="1" hangingPunct="1">
              <a:buFontTx/>
              <a:buChar char="•"/>
            </a:pPr>
            <a:r>
              <a:rPr lang="en-US" dirty="0" smtClean="0"/>
              <a:t>Gas</a:t>
            </a:r>
          </a:p>
          <a:p>
            <a:pPr lvl="1" algn="l">
              <a:buFontTx/>
              <a:buChar char="–"/>
            </a:pPr>
            <a:r>
              <a:rPr lang="en-US" dirty="0" smtClean="0"/>
              <a:t> Biogas, LPG  (</a:t>
            </a:r>
            <a:r>
              <a:rPr lang="en-IN" b="1" dirty="0" smtClean="0"/>
              <a:t>Liquefied petroleum gas</a:t>
            </a:r>
            <a:r>
              <a:rPr lang="en-IN" dirty="0" smtClean="0"/>
              <a:t> is a different chemical compound to natural gas even though they are both hydrocarbons. </a:t>
            </a:r>
            <a:r>
              <a:rPr lang="en-IN" b="1" dirty="0" smtClean="0"/>
              <a:t>LPG</a:t>
            </a:r>
            <a:r>
              <a:rPr lang="en-IN" dirty="0" smtClean="0"/>
              <a:t> consists of propane and/or butane )</a:t>
            </a:r>
            <a:endParaRPr lang="en-US" dirty="0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572000" y="60960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6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18288" bIns="0" numCol="1" anchor="b" anchorCtr="0" compatLnSpc="1">
            <a:prstTxWarp prst="textNoShape">
              <a:avLst/>
            </a:prstTxWarp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5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Stove fuel types </a:t>
            </a:r>
            <a:endParaRPr lang="en-US" sz="5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/>
          <a:lstStyle/>
          <a:p>
            <a:r>
              <a:rPr lang="en-US" sz="4800" dirty="0" smtClean="0"/>
              <a:t>		Kerosene wick stove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7</a:t>
            </a:fld>
            <a:endParaRPr lang="en-IN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48600" cy="685800"/>
          </a:xfrm>
        </p:spPr>
        <p:txBody>
          <a:bodyPr/>
          <a:lstStyle/>
          <a:p>
            <a:r>
              <a:rPr lang="en-US" sz="5400" dirty="0" smtClean="0"/>
              <a:t>Kerosene wick stove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5638800" cy="1905000"/>
          </a:xfrm>
        </p:spPr>
        <p:txBody>
          <a:bodyPr/>
          <a:lstStyle/>
          <a:p>
            <a:r>
              <a:rPr lang="en-IN" sz="2800" dirty="0" smtClean="0"/>
              <a:t>A kerosene wick stove works much like a  candle.</a:t>
            </a:r>
          </a:p>
          <a:p>
            <a:r>
              <a:rPr lang="en-IN" dirty="0" smtClean="0"/>
              <a:t>Multi-wick stoves can use thick cotton mop strands as wicks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8</a:t>
            </a:fld>
            <a:endParaRPr lang="en-IN" dirty="0"/>
          </a:p>
        </p:txBody>
      </p:sp>
      <p:pic>
        <p:nvPicPr>
          <p:cNvPr id="6" name="Picture 5" descr="wick stove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2133600"/>
            <a:ext cx="3048000" cy="3048000"/>
          </a:xfrm>
          <a:prstGeom prst="rect">
            <a:avLst/>
          </a:prstGeom>
        </p:spPr>
      </p:pic>
      <p:pic>
        <p:nvPicPr>
          <p:cNvPr id="7" name="Picture 6" descr="wick stove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0" y="3657600"/>
            <a:ext cx="3343275" cy="2057400"/>
          </a:xfrm>
          <a:prstGeom prst="rect">
            <a:avLst/>
          </a:prstGeom>
        </p:spPr>
      </p:pic>
      <p:pic>
        <p:nvPicPr>
          <p:cNvPr id="8" name="Picture 7" descr="wick stove 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583260"/>
            <a:ext cx="2333625" cy="278896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4800" y="31242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	</a:t>
            </a:r>
            <a:r>
              <a:rPr lang="en-IN" b="1" dirty="0" smtClean="0"/>
              <a:t>Wicks</a:t>
            </a:r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5791200" y="16002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	Kerosene wick stove</a:t>
            </a:r>
            <a:endParaRPr lang="en-IN"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sz="4800" dirty="0" smtClean="0"/>
              <a:t>How it works?</a:t>
            </a:r>
            <a:endParaRPr lang="en-IN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9</a:t>
            </a:fld>
            <a:endParaRPr lang="en-IN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1066800"/>
            <a:ext cx="4419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sz="2400" dirty="0" smtClean="0"/>
              <a:t> One end of a wick rests in a kerosene tank and fuel is drawn up through the wick by capillary action. </a:t>
            </a:r>
          </a:p>
          <a:p>
            <a:pPr>
              <a:buFont typeface="Arial" pitchFamily="34" charset="0"/>
              <a:buChar char="•"/>
            </a:pPr>
            <a:r>
              <a:rPr lang="en-IN" sz="2400" dirty="0" smtClean="0"/>
              <a:t>A flame is applied to the other end of the saturated wick, igniting the fuel and drawing more fuel into the wick, thus maintaining the flame. </a:t>
            </a:r>
          </a:p>
          <a:p>
            <a:pPr>
              <a:buFont typeface="Arial" pitchFamily="34" charset="0"/>
              <a:buChar char="•"/>
            </a:pPr>
            <a:r>
              <a:rPr lang="en-IN" sz="2400" dirty="0" smtClean="0"/>
              <a:t>Many kerosene cooking stoves have multiple wicks to provide a broader, hotter and more consistently heated cooking area.</a:t>
            </a:r>
            <a:br>
              <a:rPr lang="en-IN" sz="2400" dirty="0" smtClean="0"/>
            </a:br>
            <a:r>
              <a:rPr lang="en-IN" sz="2400" dirty="0" smtClean="0"/>
              <a:t/>
            </a:r>
            <a:br>
              <a:rPr lang="en-IN" sz="2400" dirty="0" smtClean="0"/>
            </a:br>
            <a:endParaRPr lang="en-IN" sz="2400" dirty="0"/>
          </a:p>
        </p:txBody>
      </p:sp>
      <p:pic>
        <p:nvPicPr>
          <p:cNvPr id="9" name="Picture 8" descr="wick stove 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0" y="1752600"/>
            <a:ext cx="4286250" cy="443684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257800" y="12192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Kerosene Wick Stove internals :</a:t>
            </a:r>
            <a:endParaRPr lang="en-I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roid Sans"/>
        <a:cs typeface="Droid Sans"/>
      </a:majorFont>
      <a:minorFont>
        <a:latin typeface="Arial"/>
        <a:ea typeface="Droid Sans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roid Sans"/>
        <a:cs typeface="Droid Sans"/>
      </a:majorFont>
      <a:minorFont>
        <a:latin typeface="Arial"/>
        <a:ea typeface="Droid Sans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roid Sans"/>
        <a:cs typeface="Droid Sans"/>
      </a:majorFont>
      <a:minorFont>
        <a:latin typeface="Arial"/>
        <a:ea typeface="Droid Sans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roid Sans"/>
        <a:cs typeface="Droid Sans"/>
      </a:majorFont>
      <a:minorFont>
        <a:latin typeface="Arial"/>
        <a:ea typeface="Droid Sans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Soil preparation-garden terrace</Template>
  <TotalTime>1758</TotalTime>
  <Words>632</Words>
  <Application>Microsoft Office PowerPoint</Application>
  <PresentationFormat>On-screen Show (4:3)</PresentationFormat>
  <Paragraphs>106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Flow</vt:lpstr>
      <vt:lpstr>1_Office Theme</vt:lpstr>
      <vt:lpstr>2_Office Theme</vt:lpstr>
      <vt:lpstr>3_Office Theme</vt:lpstr>
      <vt:lpstr>4_Office Theme</vt:lpstr>
      <vt:lpstr>Slide 1</vt:lpstr>
      <vt:lpstr>Objective</vt:lpstr>
      <vt:lpstr>Stove Basics</vt:lpstr>
      <vt:lpstr>Stove types</vt:lpstr>
      <vt:lpstr>Stove Types</vt:lpstr>
      <vt:lpstr>Slide 6</vt:lpstr>
      <vt:lpstr>  Kerosene wick stove</vt:lpstr>
      <vt:lpstr>Kerosene wick stove</vt:lpstr>
      <vt:lpstr>How it works?</vt:lpstr>
      <vt:lpstr>  Kerosene Pressure stove</vt:lpstr>
      <vt:lpstr>Kerosene Pressure stove</vt:lpstr>
      <vt:lpstr>Pressure stove parts</vt:lpstr>
      <vt:lpstr>How it works?</vt:lpstr>
      <vt:lpstr>How it works ?</vt:lpstr>
      <vt:lpstr>   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Mandar</cp:lastModifiedBy>
  <cp:revision>287</cp:revision>
  <dcterms:created xsi:type="dcterms:W3CDTF">2014-01-14T17:55:13Z</dcterms:created>
  <dcterms:modified xsi:type="dcterms:W3CDTF">2014-08-05T09:33:53Z</dcterms:modified>
</cp:coreProperties>
</file>