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76" r:id="rId4"/>
    <p:sldId id="261" r:id="rId5"/>
    <p:sldId id="258" r:id="rId6"/>
    <p:sldId id="28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000" autoAdjust="0"/>
  </p:normalViewPr>
  <p:slideViewPr>
    <p:cSldViewPr>
      <p:cViewPr>
        <p:scale>
          <a:sx n="50" d="100"/>
          <a:sy n="50" d="100"/>
        </p:scale>
        <p:origin x="-168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21F62-B0EF-44E9-9BFD-C6A52CD819B0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5FAB-6901-4D1C-B0DB-98CD60D2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B5FAB-6901-4D1C-B0DB-98CD60D2E4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4D42-8D45-4674-ABFD-07B03B1D7F7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Maps &amp; Plane Table Surveying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Energy &amp; Environment</a:t>
            </a:r>
          </a:p>
          <a:p>
            <a:r>
              <a:rPr lang="en-US" dirty="0" smtClean="0"/>
              <a:t>1. Introduction to Maps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3962400" cy="265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029200" y="3810000"/>
            <a:ext cx="3562593" cy="929990"/>
            <a:chOff x="762846" y="2962560"/>
            <a:chExt cx="4095993" cy="1406593"/>
          </a:xfrm>
        </p:grpSpPr>
        <p:sp>
          <p:nvSpPr>
            <p:cNvPr id="14" name="TextBox 13"/>
            <p:cNvSpPr txBox="1"/>
            <p:nvPr/>
          </p:nvSpPr>
          <p:spPr>
            <a:xfrm>
              <a:off x="762846" y="3999822"/>
              <a:ext cx="409599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Measuring distance between locations</a:t>
              </a:r>
              <a:endParaRPr lang="en-US" dirty="0"/>
            </a:p>
          </p:txBody>
        </p:sp>
        <p:pic>
          <p:nvPicPr>
            <p:cNvPr id="19471" name="Picture 15" descr="C:\Documents and Settings\MWHRecovery\Local Settings\Temporary Internet Files\Content.IE5\67K38FQR\MC90029092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7414" y="2962560"/>
              <a:ext cx="1235798" cy="1215973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5105400" y="5181600"/>
            <a:ext cx="3772713" cy="1676400"/>
            <a:chOff x="5371287" y="5181600"/>
            <a:chExt cx="3772713" cy="1131332"/>
          </a:xfrm>
        </p:grpSpPr>
        <p:sp>
          <p:nvSpPr>
            <p:cNvPr id="17" name="TextBox 16"/>
            <p:cNvSpPr txBox="1"/>
            <p:nvPr/>
          </p:nvSpPr>
          <p:spPr>
            <a:xfrm>
              <a:off x="5371287" y="6049899"/>
              <a:ext cx="3772713" cy="263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Find the height difference of the land</a:t>
              </a:r>
              <a:endParaRPr lang="en-US" dirty="0"/>
            </a:p>
          </p:txBody>
        </p:sp>
        <p:pic>
          <p:nvPicPr>
            <p:cNvPr id="19478" name="Picture 22" descr="http://www.stevenfallon.co.uk/basics/logosmall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0460" y="5181600"/>
              <a:ext cx="1464828" cy="868299"/>
            </a:xfrm>
            <a:prstGeom prst="rect">
              <a:avLst/>
            </a:prstGeom>
            <a:noFill/>
          </p:spPr>
        </p:pic>
      </p:grpSp>
      <p:grpSp>
        <p:nvGrpSpPr>
          <p:cNvPr id="44" name="Group 43"/>
          <p:cNvGrpSpPr/>
          <p:nvPr/>
        </p:nvGrpSpPr>
        <p:grpSpPr>
          <a:xfrm>
            <a:off x="5029200" y="3657600"/>
            <a:ext cx="3810000" cy="1200329"/>
            <a:chOff x="2971800" y="6858000"/>
            <a:chExt cx="3810000" cy="1200329"/>
          </a:xfrm>
        </p:grpSpPr>
        <p:sp>
          <p:nvSpPr>
            <p:cNvPr id="33" name="TextBox 32"/>
            <p:cNvSpPr txBox="1"/>
            <p:nvPr/>
          </p:nvSpPr>
          <p:spPr>
            <a:xfrm>
              <a:off x="2971800" y="6858000"/>
              <a:ext cx="3810000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76800" y="7086600"/>
              <a:ext cx="4443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44075" y="3581400"/>
            <a:ext cx="2225174" cy="1131332"/>
            <a:chOff x="1944075" y="3581400"/>
            <a:chExt cx="2225174" cy="1131332"/>
          </a:xfrm>
        </p:grpSpPr>
        <p:sp>
          <p:nvSpPr>
            <p:cNvPr id="12" name="TextBox 11"/>
            <p:cNvSpPr txBox="1"/>
            <p:nvPr/>
          </p:nvSpPr>
          <p:spPr>
            <a:xfrm>
              <a:off x="1944075" y="4387246"/>
              <a:ext cx="2225174" cy="32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Finding your location </a:t>
              </a:r>
              <a:endParaRPr lang="en-US" dirty="0"/>
            </a:p>
          </p:txBody>
        </p:sp>
        <p:pic>
          <p:nvPicPr>
            <p:cNvPr id="19470" name="Picture 14" descr="C:\Documents and Settings\MWHRecovery\Local Settings\Temporary Internet Files\Content.IE5\Y7Q3EPW5\MC900383812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3581400"/>
              <a:ext cx="916548" cy="796982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1600200" y="3581400"/>
            <a:ext cx="3124200" cy="1200329"/>
            <a:chOff x="-3657600" y="4800600"/>
            <a:chExt cx="3124200" cy="1200329"/>
          </a:xfrm>
        </p:grpSpPr>
        <p:sp>
          <p:nvSpPr>
            <p:cNvPr id="31" name="TextBox 30"/>
            <p:cNvSpPr txBox="1"/>
            <p:nvPr/>
          </p:nvSpPr>
          <p:spPr>
            <a:xfrm>
              <a:off x="-3657600" y="4800600"/>
              <a:ext cx="3124200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743200" y="5029200"/>
              <a:ext cx="4443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838200"/>
          </a:xfrm>
        </p:spPr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66800" y="1676400"/>
            <a:ext cx="7629525" cy="1832579"/>
            <a:chOff x="1066800" y="2088703"/>
            <a:chExt cx="7629525" cy="1358420"/>
          </a:xfrm>
        </p:grpSpPr>
        <p:sp>
          <p:nvSpPr>
            <p:cNvPr id="19" name="TextBox 18"/>
            <p:cNvSpPr txBox="1"/>
            <p:nvPr/>
          </p:nvSpPr>
          <p:spPr>
            <a:xfrm>
              <a:off x="1066800" y="2260957"/>
              <a:ext cx="6405664" cy="479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The </a:t>
              </a:r>
              <a:r>
                <a:rPr lang="en-GB" b="1" dirty="0" smtClean="0"/>
                <a:t>Survey of India </a:t>
              </a:r>
              <a:r>
                <a:rPr lang="en-GB" dirty="0" smtClean="0"/>
                <a:t>is India’s central engineering agency who are</a:t>
              </a:r>
            </a:p>
            <a:p>
              <a:r>
                <a:rPr lang="en-GB" dirty="0" smtClean="0"/>
                <a:t> in charge of mapping and surveying</a:t>
              </a:r>
              <a:endParaRPr lang="en-US" dirty="0"/>
            </a:p>
          </p:txBody>
        </p:sp>
        <p:pic>
          <p:nvPicPr>
            <p:cNvPr id="19461" name="Picture 5" descr="http://t3.gstatic.com/images?q=tbn:ANd9GcRWw1VeAitjpSV89CMzIm0bxzF8kP0DRC9Lv0xg_Um9WitDRwZ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72400" y="2088703"/>
              <a:ext cx="923925" cy="1358420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2209800" y="457200"/>
            <a:ext cx="7940828" cy="1332131"/>
            <a:chOff x="2117759" y="914400"/>
            <a:chExt cx="7940828" cy="1332131"/>
          </a:xfrm>
        </p:grpSpPr>
        <p:sp>
          <p:nvSpPr>
            <p:cNvPr id="5" name="TextBox 4"/>
            <p:cNvSpPr txBox="1"/>
            <p:nvPr/>
          </p:nvSpPr>
          <p:spPr>
            <a:xfrm>
              <a:off x="2117759" y="1600200"/>
              <a:ext cx="7940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They can be used by everyone.  People who are illiterate or who speak </a:t>
              </a:r>
            </a:p>
            <a:p>
              <a:r>
                <a:rPr lang="en-US" dirty="0" smtClean="0"/>
                <a:t>different languages can use them.</a:t>
              </a: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651159" y="914400"/>
              <a:ext cx="6400800" cy="827637"/>
              <a:chOff x="2651159" y="914400"/>
              <a:chExt cx="6400800" cy="82763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651159" y="1371600"/>
                <a:ext cx="423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  </a:t>
                </a:r>
                <a:r>
                  <a:rPr lang="en-GB" b="1" dirty="0" smtClean="0"/>
                  <a:t>map</a:t>
                </a:r>
                <a:r>
                  <a:rPr lang="en-GB" dirty="0" smtClean="0"/>
                  <a:t> is a visual representation of an area</a:t>
                </a:r>
                <a:endParaRPr lang="en-US" dirty="0"/>
              </a:p>
            </p:txBody>
          </p:sp>
          <p:pic>
            <p:nvPicPr>
              <p:cNvPr id="19464" name="Picture 8" descr="C:\Documents and Settings\MWHRecovery\Local Settings\Temporary Internet Files\Content.IE5\EX29C3KV\MC900281284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82685" y="914400"/>
                <a:ext cx="1569274" cy="82763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1143000" y="4876800"/>
            <a:ext cx="4006225" cy="1512332"/>
            <a:chOff x="1143000" y="4876800"/>
            <a:chExt cx="4006225" cy="1512332"/>
          </a:xfrm>
        </p:grpSpPr>
        <p:sp>
          <p:nvSpPr>
            <p:cNvPr id="13" name="TextBox 12"/>
            <p:cNvSpPr txBox="1"/>
            <p:nvPr/>
          </p:nvSpPr>
          <p:spPr>
            <a:xfrm>
              <a:off x="1143000" y="6019800"/>
              <a:ext cx="4006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Get information of the land of an area</a:t>
              </a:r>
              <a:endParaRPr lang="en-US" dirty="0"/>
            </a:p>
          </p:txBody>
        </p:sp>
        <p:pic>
          <p:nvPicPr>
            <p:cNvPr id="19472" name="Picture 16" descr="C:\Documents and Settings\MWHRecovery\Local Settings\Temporary Internet Files\Content.IE5\EX29C3KV\MM900234686[1]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0" y="4876800"/>
              <a:ext cx="1133475" cy="1209675"/>
            </a:xfrm>
            <a:prstGeom prst="rect">
              <a:avLst/>
            </a:prstGeom>
            <a:noFill/>
          </p:spPr>
        </p:pic>
      </p:grpSp>
      <p:sp>
        <p:nvSpPr>
          <p:cNvPr id="19474" name="AutoShape 18" descr="data:image/jpg;base64,/9j/4AAQSkZJRgABAQAAAQABAAD/2wCEAAkGBhESEBQQEBQWFRIVFRUVFRcRGBgaFRkWExQVIBQcFx4XHCYfIx8vHxQbJzIhIycsLiwtGSoxNzAtNSsvLDUBCQoKDgwOGg8PGi0kHyQpLy8sMTUpLzUvLC8uLCwpKTQsMi41LjA0KS81LSwsLykvNi8sLCksLCksLCwsLCkqKv/AABEIAGYAgAMBIgACEQEDEQH/xAAcAAEAAgMBAQEAAAAAAAAAAAAABQcDBAYBCAL/xAA6EAACAQMBBgMECAQHAAAAAAABAgMABBEhBQYSMUFRE2GBByIycSNCYnKCkbHBM0NS8BQVJFOSofH/xAAaAQEAAgMBAAAAAAAAAAAAAAAAAwUBAgQG/8QAKxEAAgIBAwIEBgMBAAAAAAAAAAECAxEEEiEFMRNBgZFRUmFxscEyodEG/9oADAMBAAIRAxEAPwDtqjdp7xW1vJHFNIFaTlnkB0L9gTpms21tqLBHxkF3YhI41+OSRvhVR/eBU3u3uOi28n+OVZri6ANxxDKgfVjTsq9COuvarK27Zwu5X11uZogV5WM+yePDRG7uPAwfAhDYEZ6Eke84B5A6DlrXKvviQgt3dIrxeJLh5s+HCYjwu4HNyeaouc57ViOoixKpx7nQXN3I8otLRQ9ywyeL+HCh/mTY/wCl5sfKsUYntJxZXj+Jxkm2uCMCUc2RsaCQZ0HUcq3dyd47GKD/AE6yESXCwrLNjxrq4cAyNjngA8zgADAAxr0u9kNnNb+Dduqo8ixq2cFJjrEVb6r55E/vXM75bsk6pW0gKVg2FI6TtZXuP8TGOJGGiTxdJF8+jL0PlXStApGCB+VU/Uf+n0+hu8GUJN8Z9fhnv+PqZr0c5rOSBpWxe23AdOR5Vr16LT316iqNtbzGSyjllFxe1ilKVOailKUApSlAV/sbfOWfaSNDCrTMwitvGJKQI38STgXHE5GSSWAAGKtfZW/VtOyqhyHuZLVGOMO8URcsPI4OO/rXznYbRaHxCmjvG0YbOqq+PE4fMrlc9mNZrDbssKxiP+VcC5T74RVx8sLj1qslFyeSSq9RWGd/vv7RZ4dqIYxhrN5o2GfcljlMRAPbRfQgGob2nQxTSQ7UtdYbtcN3WaIYdWHQ4x/xJqL9oV0su0ZZo/glWGVflJChFRVrtVlgltm96KQq+P6ZU+B188ZU9wfIUS7NGtlmXKMid3D2gFu45pz9BZQzTY0GMZxj7TPIozzOnYVHX+9c08dzHN7wuJ0uDrorpkYHlwkL+AVEpOwDKDgMAGA6gEEA+oB9Kx1tt5IvFe1JHYbH30Lxx215Iw8I8VrdAcUtu45cXV4iNCvPHfTFr7sbxC5Qq/CtxHgSqhyp4h7skZ+tGw1U+nMV88Vntr6WNleN3Rl+EoxBGuTjHTPSqbq/R6+o14ziS7P9P6fjv9+nT6x1fy5R9GbV+EfOoyuM3M37muZRbXRDNwkxuBgkrqQ2NM46gDlXZ1Z9F0ktHooUTeWs59W3+zF1itm5IUpSrciFKUoBSlKA+f6UpXAc56WJ5/LXsK8pSgFKUoBSlKAzWd20UiSocMjBl+YNXdsja8dzEs0R0PMdVbqredUXW9srbc9sxaByhYYbQEHHLIYEetbwntZtGWC8qVVux/aPcpKDct4sR0YBVDD7S8IGvkeddtf76WUUYk8UPxDiVY9XI8x9X8WK6FZFkqaZOUrR2PtqG6j8WFsjkyn4lPZh+/I1vVunkyKV6RXlZBB7W3R2Tcwm3soxb3B1jkYHBYclYlicHl/eKqTaGz5YJXhmQpIhwyt0P7jsRzq0Qa0/alYtc29vtBFLMgMFwVGcY1RmxyHxa/bFU1VjzhlPoOoS1m6NiW5crHmvP2KxpSldRYClKmN191ri/n8G3A0GXdtERc82P6Aan0NYbwZScnhEPSrql9hFqY1VbmUShfeYhChPfgwCB5cVc63sNvBcLGJYjAecuoIA6cHPPyOPOtd6J3prEVvSrhuvY3s+D3p7qbH9I8MM3y90mte49mezrlAtlM8E4BwtweJXPTOdR+E/hrXxY5wQyUYz8NyW74Z5KmoTXQ7O3FvJb7/L2Qxyg5kLDKog5vkaFe2OZIFWxtXY1jYRxW8FvC8gUcTzRq7kDqxI+InXy/KszsUTWxxprdtrwkU5u5HfeJxWCSs/ImFCwwejaFcferpm2HvFK3Ay3A7kvHGn5qwH5V2T7zXOOFX4FHIRqqgfLArQmu5H+N2b7xJ/WoXqH5FVPrdEViEZP2X+kbabsbRiXM20xEf9uMm4b1GQo9TUra30qKA0pmPVpI0T8hHy9Sa16Vp48/Jlbf1m+ziGIr+/dipHY225LdspqpxxKeRx+h1qOpUJVVWzqmpweGif3jso9s2rwqojuovpIeI6E8mBOOR5H0PSqP2js2WCVoZ0aORThlYa+RHcdiNDVpK5GoJB8qm7V7G5jVNposjRt9GzqSQuORK6kZzodKnrtxwz1Oi6rHUYr1DxL5uEn9yot2t0rq/k4LZMgH3pG0jT7zd/IZPlV47M2XDsexEaYaZtWYjWSTGpP2R0HbzNaF9vQFUQ2SCGJeXAoU+gGg/WoO4u3kOZGZj3Yk/rSduexnU9YppjKFHMvm8vQ9lvJGYuzMWPM51rZsduzwgiNyAeh1HzGetaFKgPLRvshLdGTT+OT9zTM5LOSzHmWOTX5VsajnXlKEbbbyyel3yuCBwhFbhALhQWOO+dOp0x1qGurt5HMkhyx5n/AMrFSs5Oi7V338WTb9eBSlKwcw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76200" y="-476250"/>
            <a:ext cx="1219200" cy="971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AutoShape 20" descr="data:image/jpg;base64,/9j/4AAQSkZJRgABAQAAAQABAAD/2wCEAAkGBhESEBQQEBQWFRIVFRUVFRcRGBgaFRkWExQVIBQcFx4XHCYfIx8vHxQbJzIhIycsLiwtGSoxNzAtNSsvLDUBCQoKDgwOGg8PGi0kHyQpLy8sMTUpLzUvLC8uLCwpKTQsMi41LjA0KS81LSwsLykvNi8sLCksLCksLCwsLCkqKv/AABEIAGYAgAMBIgACEQEDEQH/xAAcAAEAAgMBAQEAAAAAAAAAAAAABQcDBAYBCAL/xAA6EAACAQMBBgMECAQHAAAAAAABAgMABBEhBQYSMUFRE2GBByIycSNCYnKCkbHBM0NS8BQVJFOSofH/xAAaAQEAAgMBAAAAAAAAAAAAAAAAAwUBAgQG/8QAKxEAAgIBAwIEBgMBAAAAAAAAAAECAxEEEiEFMRNBgZFRUmFxscEyodEG/9oADAMBAAIRAxEAPwDtqjdp7xW1vJHFNIFaTlnkB0L9gTpms21tqLBHxkF3YhI41+OSRvhVR/eBU3u3uOi28n+OVZri6ANxxDKgfVjTsq9COuvarK27Zwu5X11uZogV5WM+yePDRG7uPAwfAhDYEZ6Eke84B5A6DlrXKvviQgt3dIrxeJLh5s+HCYjwu4HNyeaouc57ViOoixKpx7nQXN3I8otLRQ9ywyeL+HCh/mTY/wCl5sfKsUYntJxZXj+Jxkm2uCMCUc2RsaCQZ0HUcq3dyd47GKD/AE6yESXCwrLNjxrq4cAyNjngA8zgADAAxr0u9kNnNb+Dduqo8ixq2cFJjrEVb6r55E/vXM75bsk6pW0gKVg2FI6TtZXuP8TGOJGGiTxdJF8+jL0PlXStApGCB+VU/Uf+n0+hu8GUJN8Z9fhnv+PqZr0c5rOSBpWxe23AdOR5Vr16LT316iqNtbzGSyjllFxe1ilKVOailKUApSlAV/sbfOWfaSNDCrTMwitvGJKQI38STgXHE5GSSWAAGKtfZW/VtOyqhyHuZLVGOMO8URcsPI4OO/rXznYbRaHxCmjvG0YbOqq+PE4fMrlc9mNZrDbssKxiP+VcC5T74RVx8sLj1qslFyeSSq9RWGd/vv7RZ4dqIYxhrN5o2GfcljlMRAPbRfQgGob2nQxTSQ7UtdYbtcN3WaIYdWHQ4x/xJqL9oV0su0ZZo/glWGVflJChFRVrtVlgltm96KQq+P6ZU+B188ZU9wfIUS7NGtlmXKMid3D2gFu45pz9BZQzTY0GMZxj7TPIozzOnYVHX+9c08dzHN7wuJ0uDrorpkYHlwkL+AVEpOwDKDgMAGA6gEEA+oB9Kx1tt5IvFe1JHYbH30Lxx215Iw8I8VrdAcUtu45cXV4iNCvPHfTFr7sbxC5Qq/CtxHgSqhyp4h7skZ+tGw1U+nMV88Vntr6WNleN3Rl+EoxBGuTjHTPSqbq/R6+o14ziS7P9P6fjv9+nT6x1fy5R9GbV+EfOoyuM3M37muZRbXRDNwkxuBgkrqQ2NM46gDlXZ1Z9F0ktHooUTeWs59W3+zF1itm5IUpSrciFKUoBSlKA+f6UpXAc56WJ5/LXsK8pSgFKUoBSlKAzWd20UiSocMjBl+YNXdsja8dzEs0R0PMdVbqredUXW9srbc9sxaByhYYbQEHHLIYEetbwntZtGWC8qVVux/aPcpKDct4sR0YBVDD7S8IGvkeddtf76WUUYk8UPxDiVY9XI8x9X8WK6FZFkqaZOUrR2PtqG6j8WFsjkyn4lPZh+/I1vVunkyKV6RXlZBB7W3R2Tcwm3soxb3B1jkYHBYclYlicHl/eKqTaGz5YJXhmQpIhwyt0P7jsRzq0Qa0/alYtc29vtBFLMgMFwVGcY1RmxyHxa/bFU1VjzhlPoOoS1m6NiW5crHmvP2KxpSldRYClKmN191ri/n8G3A0GXdtERc82P6Aan0NYbwZScnhEPSrql9hFqY1VbmUShfeYhChPfgwCB5cVc63sNvBcLGJYjAecuoIA6cHPPyOPOtd6J3prEVvSrhuvY3s+D3p7qbH9I8MM3y90mte49mezrlAtlM8E4BwtweJXPTOdR+E/hrXxY5wQyUYz8NyW74Z5KmoTXQ7O3FvJb7/L2Qxyg5kLDKog5vkaFe2OZIFWxtXY1jYRxW8FvC8gUcTzRq7kDqxI+InXy/KszsUTWxxprdtrwkU5u5HfeJxWCSs/ImFCwwejaFcferpm2HvFK3Ay3A7kvHGn5qwH5V2T7zXOOFX4FHIRqqgfLArQmu5H+N2b7xJ/WoXqH5FVPrdEViEZP2X+kbabsbRiXM20xEf9uMm4b1GQo9TUra30qKA0pmPVpI0T8hHy9Sa16Vp48/Jlbf1m+ziGIr+/dipHY225LdspqpxxKeRx+h1qOpUJVVWzqmpweGif3jso9s2rwqojuovpIeI6E8mBOOR5H0PSqP2js2WCVoZ0aORThlYa+RHcdiNDVpK5GoJB8qm7V7G5jVNposjRt9GzqSQuORK6kZzodKnrtxwz1Oi6rHUYr1DxL5uEn9yot2t0rq/k4LZMgH3pG0jT7zd/IZPlV47M2XDsexEaYaZtWYjWSTGpP2R0HbzNaF9vQFUQ2SCGJeXAoU+gGg/WoO4u3kOZGZj3Yk/rSduexnU9YppjKFHMvm8vQ9lvJGYuzMWPM51rZsduzwgiNyAeh1HzGetaFKgPLRvshLdGTT+OT9zTM5LOSzHmWOTX5VsajnXlKEbbbyyel3yuCBwhFbhALhQWOO+dOp0x1qGurt5HMkhyx5n/AMrFSs5Oi7V338WTb9eBSlKwcw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76200" y="-476250"/>
            <a:ext cx="1219200" cy="971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5" descr="C:\Users\Hannah\AppData\Local\Microsoft\Windows\Temporary Internet Files\Content.IE5\N02VTYY2\MC90023211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514600"/>
            <a:ext cx="1371600" cy="1808218"/>
          </a:xfrm>
          <a:prstGeom prst="rect">
            <a:avLst/>
          </a:prstGeom>
          <a:noFill/>
        </p:spPr>
      </p:pic>
      <p:sp>
        <p:nvSpPr>
          <p:cNvPr id="30" name="Rounded Rectangular Callout 29"/>
          <p:cNvSpPr/>
          <p:nvPr/>
        </p:nvSpPr>
        <p:spPr>
          <a:xfrm>
            <a:off x="1371600" y="2590800"/>
            <a:ext cx="4572000" cy="914400"/>
          </a:xfrm>
          <a:prstGeom prst="wedgeRoundRectCallout">
            <a:avLst>
              <a:gd name="adj1" fmla="val -57657"/>
              <a:gd name="adj2" fmla="val 8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are maps used for?  </a:t>
            </a:r>
          </a:p>
          <a:p>
            <a:pPr algn="ctr"/>
            <a:r>
              <a:rPr lang="en-GB" dirty="0" smtClean="0"/>
              <a:t>Think of 4 uses of a map: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1219200" y="5181600"/>
            <a:ext cx="3352800" cy="1553528"/>
            <a:chOff x="1066800" y="5181600"/>
            <a:chExt cx="3352800" cy="1553528"/>
          </a:xfrm>
        </p:grpSpPr>
        <p:sp>
          <p:nvSpPr>
            <p:cNvPr id="32" name="TextBox 31"/>
            <p:cNvSpPr txBox="1"/>
            <p:nvPr/>
          </p:nvSpPr>
          <p:spPr>
            <a:xfrm>
              <a:off x="1066800" y="5257800"/>
              <a:ext cx="3352800" cy="14773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43200" y="5181600"/>
              <a:ext cx="4443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57800" y="5181600"/>
            <a:ext cx="3657600" cy="1200329"/>
            <a:chOff x="8382000" y="5657671"/>
            <a:chExt cx="3657600" cy="1200329"/>
          </a:xfrm>
        </p:grpSpPr>
        <p:sp>
          <p:nvSpPr>
            <p:cNvPr id="34" name="TextBox 33"/>
            <p:cNvSpPr txBox="1"/>
            <p:nvPr/>
          </p:nvSpPr>
          <p:spPr>
            <a:xfrm>
              <a:off x="8382000" y="5657671"/>
              <a:ext cx="3657600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982200" y="5934670"/>
              <a:ext cx="4443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1600200" y="1143000"/>
            <a:ext cx="7219949" cy="4299953"/>
            <a:chOff x="4655" y="2939047"/>
            <a:chExt cx="5919894" cy="391895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2939047"/>
              <a:ext cx="3486149" cy="3918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655" y="3702978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Political Information</a:t>
              </a:r>
              <a:endParaRPr lang="en-US" dirty="0"/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1793972" y="1948540"/>
            <a:ext cx="5753100" cy="3807833"/>
            <a:chOff x="1219200" y="2209800"/>
            <a:chExt cx="5753100" cy="3807833"/>
          </a:xfrm>
        </p:grpSpPr>
        <p:sp>
          <p:nvSpPr>
            <p:cNvPr id="7" name="TextBox 6"/>
            <p:cNvSpPr txBox="1"/>
            <p:nvPr/>
          </p:nvSpPr>
          <p:spPr>
            <a:xfrm>
              <a:off x="1219200" y="2590800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Show population </a:t>
              </a:r>
              <a:endParaRPr lang="en-US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2209800"/>
              <a:ext cx="3467100" cy="3807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1143000" y="2819400"/>
            <a:ext cx="5606421" cy="3662609"/>
            <a:chOff x="3261354" y="1219200"/>
            <a:chExt cx="5606421" cy="36626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2154" y="1219200"/>
              <a:ext cx="3015621" cy="366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261354" y="2198915"/>
              <a:ext cx="3159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Show ground/soil information</a:t>
              </a:r>
              <a:endParaRPr lang="en-US" dirty="0"/>
            </a:p>
          </p:txBody>
        </p:sp>
      </p:grpSp>
      <p:pic>
        <p:nvPicPr>
          <p:cNvPr id="13" name="Picture 5" descr="C:\Users\Hannah\AppData\Local\Microsoft\Windows\Temporary Internet Files\Content.IE5\N02VTYY2\MC90023211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0"/>
            <a:ext cx="1371600" cy="1808218"/>
          </a:xfrm>
          <a:prstGeom prst="rect">
            <a:avLst/>
          </a:prstGeom>
          <a:noFill/>
        </p:spPr>
      </p:pic>
      <p:sp>
        <p:nvSpPr>
          <p:cNvPr id="14" name="Rounded Rectangular Callout 13"/>
          <p:cNvSpPr/>
          <p:nvPr/>
        </p:nvSpPr>
        <p:spPr>
          <a:xfrm>
            <a:off x="4572000" y="381000"/>
            <a:ext cx="4572000" cy="685800"/>
          </a:xfrm>
          <a:prstGeom prst="wedgeRoundRectCallout">
            <a:avLst>
              <a:gd name="adj1" fmla="val -57657"/>
              <a:gd name="adj2" fmla="val 8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Here are some other uses of maps: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447800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Who uses them?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00200" y="1752600"/>
            <a:ext cx="4419600" cy="1752600"/>
            <a:chOff x="1600200" y="1752600"/>
            <a:chExt cx="4419600" cy="1752600"/>
          </a:xfrm>
        </p:grpSpPr>
        <p:sp>
          <p:nvSpPr>
            <p:cNvPr id="6" name="TextBox 5"/>
            <p:cNvSpPr txBox="1"/>
            <p:nvPr/>
          </p:nvSpPr>
          <p:spPr>
            <a:xfrm>
              <a:off x="4114800" y="1752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Road Users</a:t>
              </a:r>
              <a:endParaRPr lang="en-US" dirty="0"/>
            </a:p>
          </p:txBody>
        </p:sp>
        <p:pic>
          <p:nvPicPr>
            <p:cNvPr id="10" name="Picture 12" descr="C:\Documents and Settings\MWHRecovery\Local Settings\Temporary Internet Files\Content.IE5\Y7Q3EPW5\MP900442964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1828800"/>
              <a:ext cx="2519050" cy="16764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4876800" y="1752600"/>
            <a:ext cx="3749613" cy="1676400"/>
            <a:chOff x="4876800" y="1752600"/>
            <a:chExt cx="3749613" cy="1676400"/>
          </a:xfrm>
        </p:grpSpPr>
        <p:sp>
          <p:nvSpPr>
            <p:cNvPr id="8" name="TextBox 7"/>
            <p:cNvSpPr txBox="1"/>
            <p:nvPr/>
          </p:nvSpPr>
          <p:spPr>
            <a:xfrm>
              <a:off x="4876800" y="3048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dirty="0" smtClean="0"/>
                <a:t>armers</a:t>
              </a:r>
              <a:endParaRPr lang="en-US" dirty="0"/>
            </a:p>
          </p:txBody>
        </p:sp>
        <p:pic>
          <p:nvPicPr>
            <p:cNvPr id="21506" name="Picture 2" descr="http://t3.gstatic.com/images?q=tbn:ANd9GcTlhReqCbI3Az_lcGUyllgKcJWbZg2hoQZV1ZXZ0tOidmCNRzR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1752600"/>
              <a:ext cx="2530413" cy="1676400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1600200" y="3962400"/>
            <a:ext cx="4572000" cy="1943100"/>
            <a:chOff x="1600200" y="3962400"/>
            <a:chExt cx="4572000" cy="1943100"/>
          </a:xfrm>
        </p:grpSpPr>
        <p:sp>
          <p:nvSpPr>
            <p:cNvPr id="9" name="TextBox 8"/>
            <p:cNvSpPr txBox="1"/>
            <p:nvPr/>
          </p:nvSpPr>
          <p:spPr>
            <a:xfrm>
              <a:off x="4267200" y="3962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Water suppliers</a:t>
              </a:r>
              <a:endParaRPr lang="en-US" dirty="0"/>
            </a:p>
          </p:txBody>
        </p:sp>
        <p:pic>
          <p:nvPicPr>
            <p:cNvPr id="21508" name="Picture 4" descr="http://upload.wikimedia.org/wikipedia/commons/9/9a/Water_pum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3962400"/>
              <a:ext cx="2590800" cy="1943100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5181600" y="3733800"/>
            <a:ext cx="3505200" cy="2509026"/>
            <a:chOff x="5181600" y="3733800"/>
            <a:chExt cx="3505200" cy="2509026"/>
          </a:xfrm>
        </p:grpSpPr>
        <p:pic>
          <p:nvPicPr>
            <p:cNvPr id="21510" name="Picture 6" descr="http://t3.gstatic.com/images?q=tbn:ANd9GcTXlY5kkqYhd39A1HmkEexx3S8VEPOC27cDKCe5hAXLyjHUxCx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0800" y="3733800"/>
              <a:ext cx="2286000" cy="250902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181600" y="5867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Everyone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://upload.wikimedia.org/wikipedia/commons/e/e4/Glo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62000"/>
            <a:ext cx="3365897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7498080" cy="1143000"/>
          </a:xfrm>
        </p:spPr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91000"/>
            <a:ext cx="7620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</a:t>
            </a:r>
            <a:r>
              <a:rPr lang="en-US" b="1" dirty="0" smtClean="0"/>
              <a:t>fixed relationship or Scale </a:t>
            </a:r>
            <a:r>
              <a:rPr lang="en-US" dirty="0" smtClean="0"/>
              <a:t>between an actual distance and that shown on a map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828800"/>
            <a:ext cx="29718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Maps are scaled down so that they fit on the available paper or screen. When scaling down a map, every part of the map is scaled by the same </a:t>
            </a:r>
            <a:r>
              <a:rPr lang="en-GB" dirty="0" smtClean="0"/>
              <a:t>amount.</a:t>
            </a:r>
            <a:endParaRPr lang="en-US" dirty="0"/>
          </a:p>
        </p:txBody>
      </p:sp>
      <p:sp>
        <p:nvSpPr>
          <p:cNvPr id="6149" name="AutoShape 5" descr="data:image/jpg;base64,/9j/4AAQSkZJRgABAQAAAQABAAD/2wCEAAkGBhQSEBQUERQVFRAVFRYVFxYUFRUYGRQYFhkVFhgWFBUYHSYeGRklGRYYHy8gIycpLCwsFh8zNTAqNScrLCkBCQoKDgwOGg8PGi0kHyQqNSkqLSwsNCwtLCosLCwqNCosKSwsLCwuLSw1MCksKiwsLCwsLCosLCosLSwqLCwsLP/AABEIAMwAzQMBIgACEQEDEQH/xAAcAAABBAMBAAAAAAAAAAAAAAAAAgMEBQEGBwj/xAA+EAABAwIEAwYDBgUEAQUAAAABAAIRAyEEEjFBBVFhBgcTInGBMpGhI0JSweHwFENysdEzYoLx0hVEU2Oi/8QAGwEAAQUBAQAAAAAAAAAAAAAABQACAwQGAQf/xAA0EQABBAECBAQFAwMFAQAAAAABAAIDEQQhMQUSQVETImFxgZGxwfCh0eEGMkIkJTOC8SP/2gAMAwEAAhEDEQA/AO4oQhJJCEISSQhCw94AJJgASSdABuSkkspFas1jS55DWtBJc4gAAXJJNgFz/tJ3vUabvCwYbWqzHiOJ8Fp9Rd/tA689G4lxSviXZsTVdU0hpgMBvdtIDKD1ubm/OHKmbigeJdnYKhlZ8eNodT2XSOM97GDokNpl+IqEwBREtmS0zUMNsReCdZWkcU78MS4kUKNOlG7nF5BAuJIAN52Gmq1DieIe1wp02wHAmQLk6kNj1ueqg/8AptTMAW+Ygm5G2pJ/equYYimYJJyGg2QObUgdem3/AKoIsozN5pCGjoL191acT7wcfXs7EVGtkmKbsmoi7mwY1t16KnxXEqtQzUq1Hu5ue4n3Op9ykuom51Ai4uL3F0OoHy75tIuT7Drb2KNNgx2gAAfHU7X112/RWajqjr7pqnXeCfM4jq49Dz6JTMZUGjnfOf7rJoHkfy3302PyRWoOaYcIPIrvg45PLTTfTT6LnJEdNP0Vrw7tZWpNytq1WjU5HuZfmQCATG/RbJgO9LFN/wDcTMCKrWmPePrK0LKklp3/AHyVCXhMLjbSWn0P22UZxW35XFp9D9l2vhffDP8Ar0QRfzUXfIZHe983sty4P2uwuJgUqozn7jvK/fRp10JtK804fFFogGL8pHO8XmfXVWmExGdsxoY0t7a7ILlRZGH5neZt+x/b6qB8+Rjau8zfkfz5r02hcS4D3i4rDQHO8al+GoTIvPlqaj3kX0XUOznbPD4wRTdlq703wHe2zh1H0XIcqOXQb9ldgzI5tBoexV6hCFZVxCEISSQhCEkkIQhJJCEKh7X9r6XD6HiVPNUdIp0wYNRw/s0SJdtI1JALmtLjyt3SUvtB2jo4KiauIdlbMAC7nu/Cxu5XDe13b7EcRcWNlmGvFFn3gLg1SPiNtNBtOqp+Ocdr46ualZxc68NHw028mD7revuSrLAcPFNokDPuRN1Yyp4uGRh7vM87Dt6+yGZuc3Hb6nYKPw/hIbDnXdqOQmIsdx+asg1KDUoNWGysuTJk8SQ2fp6BZGbIfM7meVBxFNniM8S5JhsxlBuY9TA+gUN+H8R2bzMe6YykkwIE6gETNrRO6uczcwbIzagSJ5SBrzuqPGcRY2oTTBFUfZkuactO/wAUAX9PobyW4dPM48sYNhtDsN+m1E1ehJruVaxpn3TQbr4fLsdL329UY8lkSG5gZsNRoJLYtbQ6mVXurl4FyXTYZQIG0RfXZWnGTNBri3zmIkQ7yyXWO0SYsR7WpcG7O8iDGUmAXWI38rTPpEc1puGyxnG8VzfM0m+vyvpv27IviTM8LncNR+aLFSpuT++ico1S8ZQ4aWH4rzE+v9+qr31CdTP9vZOYPEFjpDQ4QZBG2pIMS0jWRois7vLbGgkai+/57e43VySXTyjbZPELD3c5P1UfxomCek8krxY6iPkVNzg6qcSgqbgMH4hN4AE26qcOGtp+ZuckEmxEu6GbRfbkqOljnNcC0xHyPqN1suLrEMD2XEgkC8tOsRuJBnoVlOMPnEzQHeR2gG2vY+6EZsknOAD5T0WGOloMESAYOonY9Vljy0hzSQ4GQQSCCNCCLgpIxbSGFsnPpA0AiS7lH6Jbgs05padRSG6g9l0fsf3paUsceQbWj2+1/wDIe/NdNa6RI0K8zuC2/sN2/dhHClXJdhTbmaPVvNvNvuORJY2Z/jJ80axM8/2S/P8AddqQkUazXtDmEOY4BzXAyCDcEEaiEtFkcQhCEkkIQkveACSQABJJsABuSkkq7tH2hpYLDur1icrbBo1e46Nb1P8AledOP8dq43EOrVTL3GGtEkMb91jOgn3JJ3Vv3hdsTj8SchP8NTJbSF4dzqkHd23IR1THC+HimJI85F+nQfJXZsiPhkPiyC3nYfn6/JD83Mbjss79As8L4f4bZPxHXp0/VWAahoSwFgMnJfkSGWQ6lYuaZ0ry925QGqp49iXNLWtJDXAkxvBbAB1H6hXIaofGqDTSJcYy3HU6RE7q1wd7G5sfiCxdbXqdBp6GlJhPaMhnMLFrUGUnmqC1pc4kxdwJJtdwII9Z+ivauHqYXLU8R72ZgarQBqWgEzN7gD5a7zeEcILCHuImLAX13J5x/dTsdw5tZoa+cocHQDExseiOcU4rCcoRtIMYFO0u99BfboR16mlczcuPxg1ptvXT6fwtU4xxjxPg0LS1zSARZ0hzSd+sAhQ+F1yx7iJnw6kRl/DNwdRba/1T3aCgGYh4aIHlMDQS0G3zVe0wZFiLhaDFx4nYgbGPK5t6+o6/RX4mMMIDRoR9Ulrdeg6cwN/1WH62EDlrHunqrwYgQY8xn4jziBH1/wAskK8ATqVZB7qfwzHU2A52Aug5XZQ72LTY+qgV3guJaIBNhM/M/sLBCwVA3HayR0guz66fJJrAHFw6rBb191sOB4wzwrw1zG/DMTA+6Tb2JVXwmPEg0/EsbbxGt7f9rGN4dEvp+ekSbgGWxqHiLQh2bHDkPEMtitQft8fWr6bFQzBkh5H/AA/Pz0UziWWPFpkNIOV7RANzN4Otp9L7Kzp1MzQ6CJEwdR6qFwzC+JTaahzC8DmB5YfzIgQVZOCzOa9oqHctJF+nb1/Ah8rgPJ1H5SZcFHrkgSBMagakbx139o3UpwVTiceWvdA3Ag6QNwRuZ+nyjxMd87qYLI1pOgjdIaauhd2fb0UHCjWcf4Z58pP8p5O/Jp35G+5XaQV5UaS9oqMblfoQdHRNut912nuq7YGtT/hq7prUxLC4yXs3bO5b66RyKKxPDD4ZPpR3FdD39CjmJPR8Jx9u49P2XQkIQraKIXOe+PtV4NAYWmfta4l8fdpCxH/I29A7pPQ61ZrGlziGtaC4kmAABJJOwAXmXtPxw4zF1a5mHu8oP3WCzB65QJ6kq9gw+JJzHYJrjQTfBcMHPk6Nv77f5WxNCreB0gKc7kknTS0fSDCtGhZLjmSZstw6N8o+H8rFcSmMk57DRLaEsBYaEp0gEgSYMDmdgge5pCjqaUWjiahqBrqcN3IkxIkSdBpB1upr6AcIcJEg+4MhV78Lo3O1tUwXOzecuuW2/DJHsLBWdB4cLSYsZDhca2ddEc5rWcksAqh0BH/ayTvrWt0Ap8kBvK+PT2v52Sd+nolBqAEqpAEuIA1kmNLzPstS4/haoqVHAFlIGQQMoloa3Nb7xz6zJg8oUHDsIZknIX8va+voPVQY8PjO5bpSO1tCnlzZmitIgCJLdPNqTBBjQesLVoWy+LhX4Ytkio0F0vMF1QtIzEz5vTlYA6LWyF6BwZro4TC7mtprzCtPT0WhwrawsN6Hr9klYKUkowVfSSklLKSUwpwUnhuPNF+YCQRBH5j3Uzh3GC0FrWS9zy4NaDAmDa5MCDaFUFDXkGQYPMKhkYUU1lw1Nfpso3wMfdjdbdgsOWU2gxm1MCLm5/76Jx6hcFxT3tPiTaIcWxI0N9zIUTjPFC12RuZpBBLuYjYb6/RYw4c0uU6LQm7JGyECF7pSzqp7MQ13wuB10PK2ii43CBzmnefmBcx6aqD/ABTHGKzCH7keWR+LLzgz+7MYjFH4Kkioycrw5315z+eyJxYEkLw+MkfL2011G16A+lq/HA6Mhzb/AD6/oVdOCd4dxF+HrMq0zD2ODhytsehFj6rW/wD1N7iJNxuLSesGPoralUzsB56+u6qT4MuM0PcevTouOgfEA8916X4HxhmKw9OtT+F7ZjdpEhzT1DgR7KeuRdynHMj6uEqOkPJq0i43JAGdtzc5QDYCzHFddRNjw8WFooZBIwOC0nvc414HDnNaYfXcKQ/pMuebH8LSP+XVcEa3ZdD77eK58bSog2o0pIj71Uyb7+VjPquf0HQ4HlfUDS4ubarRYjDHBY3OqbITrS2bhzRkBAAzSTl0nS3SAFMao+EHkb/S36gE/VKqY1jPicAeWp+QuvMp2PnncGAk2dBqd1hJQ6SQ8oJ191LanWpljxa4vpfX0TzVQcCN1TcnAY+X7013+ar8Zx9jHFrRncImDaby2RuIHzSOIcYYGODHBzyIEXAnedNFqlCtBIdaTN/8rXcD4A2f/wCuY0gXQBsX69DX1RfA4aJPPOCB0G1qdXrOdU8SfOCSJAcBM7ER/wBKuxeMqVDNRxcRzOmug0GqnEwJUenRD3ZiIadlv3YkQLSxosChpsP2Wgkx2WOUC9vgoSSVMrYcBoMib++v1UQpjm8u6hc0t3SSklKKSVEUgsFJKUUkphTgklTOD18tZvlDs3luBvoQTpeFDKGVC0ggwQZB5EKvPH4sbmdxST28zS3ut4ctN4kw+M8XLi615JH3RzJiFa4Pidatma3KDAOaD5RppzMz/wAdFKwHDBTkuhzyZLr+u+hmVj8b/bHPMpBdVAD53fZC4v8ASk82/ZVNHhlTKXuJDmCGtI2beJNo5Krr1i5xJ1N1ubwobuH04jI2PRT4/GavxW+1VoOynizavmCp8PwXMGuLrEAwBeCNJ5qfUd4YEDyAGeYiTMb/AKqU2mGiGgAcgkOVGbMfO7z6t7bfTqmOmc8+bZP8E4scPXpV2/y3B9t2j4hYiZbI1XpajVDmhzTLXAEEXkG4Mryk1wpPy3yuJLbCGndq9Bd13F/H4ZRky6kXUDaP9Jxa318mS/OVexW8tgbbhF8A1bem4XGO3eO8biWKfJIFVzBOwp/Zx6S0qjaJsNUvGYo1KtSo74qj3vPq9xcfqUhjouNQtqwcrAB2V0rbaIysAJs0ankBvc7dVrVesXuLjYuM2V9UqGpQJbq5ug+oGnUKiw2Gc8wwSQJ1At7rL/081sfjTTEBwNG9K7+mp+iA8MaGeJJIaN0fT8+yBVNr/Dp0jly0V1xPFONCnms59zFpG1uVx9FTU8O4kgAy0EkcgNZUnE4pzmta6fIIOaxmY06CB80eycdk08Lmhp5HWe4BBr9a+NFX5omySRkV5TZ77H70mAUOpg6rAKUCjW6uEWsUgbggZQOt5TjGgCBokgoLrJwoJoACh4twzQBpr1UYpTzc/mkEqg91m0OcbcSgpJWSsKMpBYKSVkpJTCnBYKwVkpzD4cve1rdXW001v1AF1E9waC52wTiQBZV92db9iTuXn6BqsXJGFwbaTcrR69TzSnLzjLlE07pG7ErPyPD3lwTbk05OuTTlEF1qbcmnJxyacpQp2qPi6OZpFp2J2PNdS7kOIhtLF0zJipTfb4W52FpA6zTJPqFzFyl8J7T4jB5v4b+ZGbT7uaNf6iiOJKQ7lJ0/P2RHEl5Hi9lSBLCbCUF6CEZVhgeKGm0iJGonYq6r1mUmF7WgF2kAXJuJI2utYCu+E8RzDw33tAJ3H4T7LOcXwGishjLF3IAa5h9NK+/qg2fij/la2xduANWFVuqEkkkknUzc+pVjh2is12YjxWgZSSAXACMpFuQv1THFaTW1IZawJHImdPaFGNUlobPlBkD1Rof6uBkkPlOhBrUDeq6g0ARdEddldrx42vZp2PYfz27JUfv/AAVkFTafEmeHkdSkDSHGxPxEEzB3tZQSb202VvHmkeXCRhbR01Bsd9CfkpY3vdYc2vlr8kqVh9SLrEoKt2pCoWIpwehTMqycJEHRRquFGoMKs+M7hVXwG7CirCeqYaBMpglV3AjdQlpbusFYJQU5h2Sb6Ju5pOaLNBMq17OYcOqFxnyC3q6Rf2UV2HEfmpfAaxZVyHR4PzF5+U/RDuKseMWTl7fp1/S1HlxvbE6uy2FxTTktxTbivOws80JDk05LcU24qUKdqbcm3Jbk24qUKZqbcmKryNGl3oQI+aecqjjDzmaBOh09f0V3Fi8WQNVuFnO6lcdo8L4WNxLIyhtesAOTc7sv/wCYUALb+9rhxpcVqmDFVrKoJ3luUx0lsLTwVvonczAfRHylgp2jUyuaeRB+RlMhKBUxAcCD1TSLFFT8bSc5+cAlr/MIvtcW3Caw+Hc8w0Enfp6zom6WKc1pAMAxPtOnLU/NbNhabQMzR8fmOm99kDzeIScMhDeUHo34V/d8Ox1rpegvJyX4kYFX0Hw7/nRa/XwrmGHDQAmLxOkkbpqVtZAIINwZn39FBrcDYXDKS0bgX5REqth/1PE4cuSOU9xqNvn7bqCDi7DpKK9Rt+6o5TdR3mb8rfmpePwnhECZkTMdTb5AfNQw6fQH5rTxzsnYHxmwdkVa9sjQ5p0KelYJSZRKmtTJmvVyiBr/AGUIlOYgeY8linRJ9FUeS40qb7c6linTzFSaLYEFJpMhx9k4SnMbWqniZWqCVL4THi31gx6x/iVCJWA8gyDB5hQ5UXjQujBqxS7LH4jCy9wtncU24qJgOIeICD8TYk7FSHFeZzY74JDG8ahZV8To3crt0lxTbiirVAEkxCqn8VOa3wcovH+VbxsKXIBLBoPylZhx3y2WhWLimnFMYbGF5da236p1xTZYHwv5H7p7o3Ru5XbprEVIaSBJAsOZ2W5d1fZelin4rxqZe1jcO1pvYnxswnnAatOcV2fuU4eWYGpVM/bV3ETplphtOW9Ja75K9hHU/nZX8FtvVZ37cGmnQxLRdjjReYPwv8zCTsA4OHrUXHQV6h7W8CGMwVahbM9hyk7PF2GYMeYC/KV5fewtJa4EOBIINiCLEEbEGy1WFJbOXsi7t1kFKBTYKzKIApim4HBmo6NGjU8vTqtlZYADQAD5Kk4C/wCO/wCG3z/furgOWD/qDIkkyTEf7W7fEA2sxxORz5eQ7Db4hPByUHJkOWcyzlISWoxVAVGFp30PI7EdVSv4JUGhDveD9bfVXeZGZE8HimRhAiI6Hodlax8uXH0Zt2K1R7ocWmzhqDt09USpvaPB6VG62BAHKTmt+fIKopYnY/Neg4Oe3KiEm3f3WmxsoTMDjopDhIgrBdA6BGZR8SJjkrznULVpxoWnGXM/L0SiU1mzWHwj6peiYCutWSUmUEpJK4SnpLWRopI4k+CJ99x6KMSkkqtLDHIAHtBruFG6NjtHC0EpJKCUkpxUim8NqAEjcxHXopjiqekfMNrhWzispxaINm5x/l9tEJzI6k5u6xBJgCSbAC8nYAbyV6X7M8HGFwdCgI+zptDomC83e697vLj7rh3dpwP+K4jTBE06P21SRI8p8jbggkvixizXEaL0Km4jC1vMequYMdNLj1QuB98XZc4bGeOwfY4mXWFm1R8Y9xDusu5Fd8VL2v7NNx2EqUHQCfMx34Hj4XfkehKJ48vhvvp1V8i15fBSgUvG4N9Gq+lUblqU3Fjm8iLESNfXdNAo+ColIwmMcx4I+HcTr+q2VlSQCNDcLU5VrwfHA+S1rgzrJ0j53Wb47hB7PHaNRv7fx9/RB+JYwc3xBv19v4VyHJWZMhyzmWMpZ/lTuZZzJrMjMuUucqcdBBBuDYg7jqq/FcFpvFhkNrt/tGn0UzMsZlPDNJCbjcQpGOcw200qg8EcB5S0+sj/ACqnGU3B2VzSCP030K2zMmcQGxLwIA1IFp/VH8bjk5cGyjmB7CiiUWfITyv1HputcaI0RKxKwStna0SySkkoJSZTSV1ZJSSUEpJKYSuoJSSUEpJKjJST+EpZndBdWLio2APkPOVundv2Q/jsUC8ThqJa+pMQ4zLKca3Ik9B1Cy+a50+TydBp/KFyh003L8F0zup7MnC4IVHtitiIqOBF2s/ltO48pzRsXkRMrdUIVloDRQRdjQ1oaEIQhdTlzLve7AnEM/i8O0nEMAFRjRJqMH3gBcvb9R6BcQBXrxcU71e7U0i/GYRs0SS6tTaP9I6mo0fgOpH3ddJykcXIryO+CY4Llr3wFHbVIdmGsynKwkKPKuvOqqy3a2HhnGQ6GP8Ai0B5+vX+6tcy0tj4II1BB+S28PnTTb0WO4tisieHsFB31QLMhDXWOqezIzJrMjMg1Kjyp3MsZk3mRmSpLlTmZUOOxpeY0aNuvNWuIxAY0k+3U8lQOfJlaXgWOC50rhtoD9UY4bDqXkeyJWJWJWCVqrRpZlJJQSkymkrqySkkoJSSUwlJBKwSiU/w/AVK9VlKiw1Krzla1upP5CLkmwAJKYSuq27P8Gq4ipToUWl1R500DR957zs0DU+g1K9J9muz1PBYZlClJDZLnHV7jdzj68tgANlT93vYNvDqPmIfiqgHivAsI0ps/wBg57m9rAbagQYA4u6k6lMih5LcdyhCEJynQhCEkkIQhJJce7xe6GM2I4e3eX4do+bqP/h8uS47XoEE2IIJBBBBBBggjYzsvYa0rtv3XYfHzUZFHFf/ACNFnn/7W/e/qFx10V2LJ05X/NRuYHLzUtpwtbMxptcA20HQSo/afsbicC/LiaRAmG1G3pv/AKX842MHomeHYoQGHUWHp+5VTisBkiD2a19EKzYCW2Ois8yzmTWZNVcSAJkW2JuenQ+yzLInPNNCEtjLjQUrMqerxR50IEE/DvyuUzj8c54AbZu4nX35KO3RaXh3DPD884BPQHWvsiuLh8puQJ6pWLtST6puUmUSjwAaKCKAAaBZJRKTKwSla6lSkkrBKxKaSkskrBKwSt/7F9z2JxZbUxE4fDWPmH2rx/sYfh/qd8io3vDRZXVqPAeztfG1hSw1MvfaTo1gP3qjtGjX1i0r0T2D7vKPDaZLftMS8Q+sRBjXIwfdZO2pgToIuez/AGboYKiKWGphjLSdXPP4nu1c7qVZodLMX6DZPApCEIVddQhCEkkIQhJJCEISSQhCEkk1icKyowsqNa9jrFr2hzT6tNiub9pO4+hUl+CecPU1DDLqZMG34mbXBI/2ldNQnte5uy4QDuvOnGuxOOws+LQc5o0qUB4jTreB5m6TcWnZaS71B6gzPVewVUcY7KYTFXxGHpVHGPM5ozW08480dJTsdzICS0Ve6gZjtjJLOq8qSiV3zjHcrw8iaYrUiXT9nUkQZsBUDgAuP9tuz7MFi3UaTnuYGtM1C0uv/S0D6Ikydr9ApCKVFKxKwhS2ksysSujdg+7bD47C+NVqV2uzlsU3Ug2B/VTcfqul4Hug4bSv4HiG3+q974jkCYVd+Q1ppdpedMHgqlZ+Six9R+uWm1z3RzytBMX1W99n+5LG1yDiMuGp75/PU30ptMagauFjN9F3zBYCnRbko02U2STlpta0SdTDQBKkKs7Kcf7Qu8q1Lst3Y4LAkOYzxK4/m1oc4GxlgjKzTVoB6rbUIVUuLjZTkIQhcSQhCEkkIQhJJf/Z"/>
          <p:cNvSpPr>
            <a:spLocks noChangeAspect="1" noChangeArrowheads="1"/>
          </p:cNvSpPr>
          <p:nvPr/>
        </p:nvSpPr>
        <p:spPr bwMode="auto">
          <a:xfrm>
            <a:off x="76200" y="-742950"/>
            <a:ext cx="1543050" cy="1533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AutoShape 7" descr="data:image/jpg;base64,/9j/4AAQSkZJRgABAQAAAQABAAD/2wCEAAkGBhQSEBQUERQVFRAVFRYVFxYUFRUYGRQYFhkVFhgWFBUYHSYeGRklGRYYHy8gIycpLCwsFh8zNTAqNScrLCkBCQoKDgwOGg8PGi0kHyQqNSkqLSwsNCwtLCosLCwqNCosKSwsLCwuLSw1MCksKiwsLCwsLCosLCosLSwqLCwsLP/AABEIAMwAzQMBIgACEQEDEQH/xAAcAAABBAMBAAAAAAAAAAAAAAAAAgMEBQEGBwj/xAA+EAABAwIEAwYDBgUEAQUAAAABAAIRAyEEEjFBBVFhBgcTInGBMpGhI0JSweHwFENysdEzYoLx0hVEU2Oi/8QAGwEAAQUBAQAAAAAAAAAAAAAABQACAwQGAQf/xAA0EQABBAECBAQFAwMFAQAAAAABAAIDEQQhMQUSQVETImFxgZGxwfCh0eEGMkIkJTOC8SP/2gAMAwEAAhEDEQA/AO4oQhJJCEISSQhCw94AJJgASSdABuSkkspFas1jS55DWtBJc4gAAXJJNgFz/tJ3vUabvCwYbWqzHiOJ8Fp9Rd/tA689G4lxSviXZsTVdU0hpgMBvdtIDKD1ubm/OHKmbigeJdnYKhlZ8eNodT2XSOM97GDokNpl+IqEwBREtmS0zUMNsReCdZWkcU78MS4kUKNOlG7nF5BAuJIAN52Gmq1DieIe1wp02wHAmQLk6kNj1ueqg/8AptTMAW+Ygm5G2pJ/equYYimYJJyGg2QObUgdem3/AKoIsozN5pCGjoL191acT7wcfXs7EVGtkmKbsmoi7mwY1t16KnxXEqtQzUq1Hu5ue4n3Op9ykuom51Ai4uL3F0OoHy75tIuT7Drb2KNNgx2gAAfHU7X112/RWajqjr7pqnXeCfM4jq49Dz6JTMZUGjnfOf7rJoHkfy3302PyRWoOaYcIPIrvg45PLTTfTT6LnJEdNP0Vrw7tZWpNytq1WjU5HuZfmQCATG/RbJgO9LFN/wDcTMCKrWmPePrK0LKklp3/AHyVCXhMLjbSWn0P22UZxW35XFp9D9l2vhffDP8Ar0QRfzUXfIZHe983sty4P2uwuJgUqozn7jvK/fRp10JtK804fFFogGL8pHO8XmfXVWmExGdsxoY0t7a7ILlRZGH5neZt+x/b6qB8+Rjau8zfkfz5r02hcS4D3i4rDQHO8al+GoTIvPlqaj3kX0XUOznbPD4wRTdlq703wHe2zh1H0XIcqOXQb9ldgzI5tBoexV6hCFZVxCEISSQhCEkkIQhJJCEKh7X9r6XD6HiVPNUdIp0wYNRw/s0SJdtI1JALmtLjyt3SUvtB2jo4KiauIdlbMAC7nu/Cxu5XDe13b7EcRcWNlmGvFFn3gLg1SPiNtNBtOqp+Ocdr46ualZxc68NHw028mD7revuSrLAcPFNokDPuRN1Yyp4uGRh7vM87Dt6+yGZuc3Hb6nYKPw/hIbDnXdqOQmIsdx+asg1KDUoNWGysuTJk8SQ2fp6BZGbIfM7meVBxFNniM8S5JhsxlBuY9TA+gUN+H8R2bzMe6YykkwIE6gETNrRO6uczcwbIzagSJ5SBrzuqPGcRY2oTTBFUfZkuactO/wAUAX9PobyW4dPM48sYNhtDsN+m1E1ehJruVaxpn3TQbr4fLsdL329UY8lkSG5gZsNRoJLYtbQ6mVXurl4FyXTYZQIG0RfXZWnGTNBri3zmIkQ7yyXWO0SYsR7WpcG7O8iDGUmAXWI38rTPpEc1puGyxnG8VzfM0m+vyvpv27IviTM8LncNR+aLFSpuT++ico1S8ZQ4aWH4rzE+v9+qr31CdTP9vZOYPEFjpDQ4QZBG2pIMS0jWRois7vLbGgkai+/57e43VySXTyjbZPELD3c5P1UfxomCek8krxY6iPkVNzg6qcSgqbgMH4hN4AE26qcOGtp+ZuckEmxEu6GbRfbkqOljnNcC0xHyPqN1suLrEMD2XEgkC8tOsRuJBnoVlOMPnEzQHeR2gG2vY+6EZsknOAD5T0WGOloMESAYOonY9Vljy0hzSQ4GQQSCCNCCLgpIxbSGFsnPpA0AiS7lH6Jbgs05padRSG6g9l0fsf3paUsceQbWj2+1/wDIe/NdNa6RI0K8zuC2/sN2/dhHClXJdhTbmaPVvNvNvuORJY2Z/jJ80axM8/2S/P8AddqQkUazXtDmEOY4BzXAyCDcEEaiEtFkcQhCEkkIQkveACSQABJJsABuSkkq7tH2hpYLDur1icrbBo1e46Nb1P8AledOP8dq43EOrVTL3GGtEkMb91jOgn3JJ3Vv3hdsTj8SchP8NTJbSF4dzqkHd23IR1THC+HimJI85F+nQfJXZsiPhkPiyC3nYfn6/JD83Mbjss79As8L4f4bZPxHXp0/VWAahoSwFgMnJfkSGWQ6lYuaZ0ry925QGqp49iXNLWtJDXAkxvBbAB1H6hXIaofGqDTSJcYy3HU6RE7q1wd7G5sfiCxdbXqdBp6GlJhPaMhnMLFrUGUnmqC1pc4kxdwJJtdwII9Z+ivauHqYXLU8R72ZgarQBqWgEzN7gD5a7zeEcILCHuImLAX13J5x/dTsdw5tZoa+cocHQDExseiOcU4rCcoRtIMYFO0u99BfboR16mlczcuPxg1ptvXT6fwtU4xxjxPg0LS1zSARZ0hzSd+sAhQ+F1yx7iJnw6kRl/DNwdRba/1T3aCgGYh4aIHlMDQS0G3zVe0wZFiLhaDFx4nYgbGPK5t6+o6/RX4mMMIDRoR9Ulrdeg6cwN/1WH62EDlrHunqrwYgQY8xn4jziBH1/wAskK8ATqVZB7qfwzHU2A52Aug5XZQ72LTY+qgV3guJaIBNhM/M/sLBCwVA3HayR0guz66fJJrAHFw6rBb191sOB4wzwrw1zG/DMTA+6Tb2JVXwmPEg0/EsbbxGt7f9rGN4dEvp+ekSbgGWxqHiLQh2bHDkPEMtitQft8fWr6bFQzBkh5H/AA/Pz0UziWWPFpkNIOV7RANzN4Otp9L7Kzp1MzQ6CJEwdR6qFwzC+JTaahzC8DmB5YfzIgQVZOCzOa9oqHctJF+nb1/Ah8rgPJ1H5SZcFHrkgSBMagakbx139o3UpwVTiceWvdA3Ag6QNwRuZ+nyjxMd87qYLI1pOgjdIaauhd2fb0UHCjWcf4Z58pP8p5O/Jp35G+5XaQV5UaS9oqMblfoQdHRNut912nuq7YGtT/hq7prUxLC4yXs3bO5b66RyKKxPDD4ZPpR3FdD39CjmJPR8Jx9u49P2XQkIQraKIXOe+PtV4NAYWmfta4l8fdpCxH/I29A7pPQ61ZrGlziGtaC4kmAABJJOwAXmXtPxw4zF1a5mHu8oP3WCzB65QJ6kq9gw+JJzHYJrjQTfBcMHPk6Nv77f5WxNCreB0gKc7kknTS0fSDCtGhZLjmSZstw6N8o+H8rFcSmMk57DRLaEsBYaEp0gEgSYMDmdgge5pCjqaUWjiahqBrqcN3IkxIkSdBpB1upr6AcIcJEg+4MhV78Lo3O1tUwXOzecuuW2/DJHsLBWdB4cLSYsZDhca2ddEc5rWcksAqh0BH/ayTvrWt0Ap8kBvK+PT2v52Sd+nolBqAEqpAEuIA1kmNLzPstS4/haoqVHAFlIGQQMoloa3Nb7xz6zJg8oUHDsIZknIX8va+voPVQY8PjO5bpSO1tCnlzZmitIgCJLdPNqTBBjQesLVoWy+LhX4Ytkio0F0vMF1QtIzEz5vTlYA6LWyF6BwZro4TC7mtprzCtPT0WhwrawsN6Hr9klYKUkowVfSSklLKSUwpwUnhuPNF+YCQRBH5j3Uzh3GC0FrWS9zy4NaDAmDa5MCDaFUFDXkGQYPMKhkYUU1lw1Nfpso3wMfdjdbdgsOWU2gxm1MCLm5/76Jx6hcFxT3tPiTaIcWxI0N9zIUTjPFC12RuZpBBLuYjYb6/RYw4c0uU6LQm7JGyECF7pSzqp7MQ13wuB10PK2ii43CBzmnefmBcx6aqD/ABTHGKzCH7keWR+LLzgz+7MYjFH4Kkioycrw5315z+eyJxYEkLw+MkfL2011G16A+lq/HA6Mhzb/AD6/oVdOCd4dxF+HrMq0zD2ODhytsehFj6rW/wD1N7iJNxuLSesGPoralUzsB56+u6qT4MuM0PcevTouOgfEA8916X4HxhmKw9OtT+F7ZjdpEhzT1DgR7KeuRdynHMj6uEqOkPJq0i43JAGdtzc5QDYCzHFddRNjw8WFooZBIwOC0nvc414HDnNaYfXcKQ/pMuebH8LSP+XVcEa3ZdD77eK58bSog2o0pIj71Uyb7+VjPquf0HQ4HlfUDS4ubarRYjDHBY3OqbITrS2bhzRkBAAzSTl0nS3SAFMao+EHkb/S36gE/VKqY1jPicAeWp+QuvMp2PnncGAk2dBqd1hJQ6SQ8oJ191LanWpljxa4vpfX0TzVQcCN1TcnAY+X7013+ar8Zx9jHFrRncImDaby2RuIHzSOIcYYGODHBzyIEXAnedNFqlCtBIdaTN/8rXcD4A2f/wCuY0gXQBsX69DX1RfA4aJPPOCB0G1qdXrOdU8SfOCSJAcBM7ER/wBKuxeMqVDNRxcRzOmug0GqnEwJUenRD3ZiIadlv3YkQLSxosChpsP2Wgkx2WOUC9vgoSSVMrYcBoMib++v1UQpjm8u6hc0t3SSklKKSVEUgsFJKUUkphTgklTOD18tZvlDs3luBvoQTpeFDKGVC0ggwQZB5EKvPH4sbmdxST28zS3ut4ctN4kw+M8XLi615JH3RzJiFa4Pidatma3KDAOaD5RppzMz/wAdFKwHDBTkuhzyZLr+u+hmVj8b/bHPMpBdVAD53fZC4v8ASk82/ZVNHhlTKXuJDmCGtI2beJNo5Krr1i5xJ1N1ubwobuH04jI2PRT4/GavxW+1VoOynizavmCp8PwXMGuLrEAwBeCNJ5qfUd4YEDyAGeYiTMb/AKqU2mGiGgAcgkOVGbMfO7z6t7bfTqmOmc8+bZP8E4scPXpV2/y3B9t2j4hYiZbI1XpajVDmhzTLXAEEXkG4Mryk1wpPy3yuJLbCGndq9Bd13F/H4ZRky6kXUDaP9Jxa318mS/OVexW8tgbbhF8A1bem4XGO3eO8biWKfJIFVzBOwp/Zx6S0qjaJsNUvGYo1KtSo74qj3vPq9xcfqUhjouNQtqwcrAB2V0rbaIysAJs0ankBvc7dVrVesXuLjYuM2V9UqGpQJbq5ug+oGnUKiw2Gc8wwSQJ1At7rL/081sfjTTEBwNG9K7+mp+iA8MaGeJJIaN0fT8+yBVNr/Dp0jly0V1xPFONCnms59zFpG1uVx9FTU8O4kgAy0EkcgNZUnE4pzmta6fIIOaxmY06CB80eycdk08Lmhp5HWe4BBr9a+NFX5omySRkV5TZ77H70mAUOpg6rAKUCjW6uEWsUgbggZQOt5TjGgCBokgoLrJwoJoACh4twzQBpr1UYpTzc/mkEqg91m0OcbcSgpJWSsKMpBYKSVkpJTCnBYKwVkpzD4cve1rdXW001v1AF1E9waC52wTiQBZV92db9iTuXn6BqsXJGFwbaTcrR69TzSnLzjLlE07pG7ErPyPD3lwTbk05OuTTlEF1qbcmnJxyacpQp2qPi6OZpFp2J2PNdS7kOIhtLF0zJipTfb4W52FpA6zTJPqFzFyl8J7T4jB5v4b+ZGbT7uaNf6iiOJKQ7lJ0/P2RHEl5Hi9lSBLCbCUF6CEZVhgeKGm0iJGonYq6r1mUmF7WgF2kAXJuJI2utYCu+E8RzDw33tAJ3H4T7LOcXwGishjLF3IAa5h9NK+/qg2fij/la2xduANWFVuqEkkkknUzc+pVjh2is12YjxWgZSSAXACMpFuQv1THFaTW1IZawJHImdPaFGNUlobPlBkD1Rof6uBkkPlOhBrUDeq6g0ARdEddldrx42vZp2PYfz27JUfv/AAVkFTafEmeHkdSkDSHGxPxEEzB3tZQSb202VvHmkeXCRhbR01Bsd9CfkpY3vdYc2vlr8kqVh9SLrEoKt2pCoWIpwehTMqycJEHRRquFGoMKs+M7hVXwG7CirCeqYaBMpglV3AjdQlpbusFYJQU5h2Sb6Ju5pOaLNBMq17OYcOqFxnyC3q6Rf2UV2HEfmpfAaxZVyHR4PzF5+U/RDuKseMWTl7fp1/S1HlxvbE6uy2FxTTktxTbivOws80JDk05LcU24qUKdqbcm3Jbk24qUKZqbcmKryNGl3oQI+aecqjjDzmaBOh09f0V3Fi8WQNVuFnO6lcdo8L4WNxLIyhtesAOTc7sv/wCYUALb+9rhxpcVqmDFVrKoJ3luUx0lsLTwVvonczAfRHylgp2jUyuaeRB+RlMhKBUxAcCD1TSLFFT8bSc5+cAlr/MIvtcW3Caw+Hc8w0Enfp6zom6WKc1pAMAxPtOnLU/NbNhabQMzR8fmOm99kDzeIScMhDeUHo34V/d8Ox1rpegvJyX4kYFX0Hw7/nRa/XwrmGHDQAmLxOkkbpqVtZAIINwZn39FBrcDYXDKS0bgX5REqth/1PE4cuSOU9xqNvn7bqCDi7DpKK9Rt+6o5TdR3mb8rfmpePwnhECZkTMdTb5AfNQw6fQH5rTxzsnYHxmwdkVa9sjQ5p0KelYJSZRKmtTJmvVyiBr/AGUIlOYgeY8linRJ9FUeS40qb7c6linTzFSaLYEFJpMhx9k4SnMbWqniZWqCVL4THi31gx6x/iVCJWA8gyDB5hQ5UXjQujBqxS7LH4jCy9wtncU24qJgOIeICD8TYk7FSHFeZzY74JDG8ahZV8To3crt0lxTbiirVAEkxCqn8VOa3wcovH+VbxsKXIBLBoPylZhx3y2WhWLimnFMYbGF5da236p1xTZYHwv5H7p7o3Ru5XbprEVIaSBJAsOZ2W5d1fZelin4rxqZe1jcO1pvYnxswnnAatOcV2fuU4eWYGpVM/bV3ETplphtOW9Ja75K9hHU/nZX8FtvVZ37cGmnQxLRdjjReYPwv8zCTsA4OHrUXHQV6h7W8CGMwVahbM9hyk7PF2GYMeYC/KV5fewtJa4EOBIINiCLEEbEGy1WFJbOXsi7t1kFKBTYKzKIApim4HBmo6NGjU8vTqtlZYADQAD5Kk4C/wCO/wCG3z/furgOWD/qDIkkyTEf7W7fEA2sxxORz5eQ7Db4hPByUHJkOWcyzlISWoxVAVGFp30PI7EdVSv4JUGhDveD9bfVXeZGZE8HimRhAiI6Hodlax8uXH0Zt2K1R7ocWmzhqDt09USpvaPB6VG62BAHKTmt+fIKopYnY/Neg4Oe3KiEm3f3WmxsoTMDjopDhIgrBdA6BGZR8SJjkrznULVpxoWnGXM/L0SiU1mzWHwj6peiYCutWSUmUEpJK4SnpLWRopI4k+CJ99x6KMSkkqtLDHIAHtBruFG6NjtHC0EpJKCUkpxUim8NqAEjcxHXopjiqekfMNrhWzispxaINm5x/l9tEJzI6k5u6xBJgCSbAC8nYAbyV6X7M8HGFwdCgI+zptDomC83e697vLj7rh3dpwP+K4jTBE06P21SRI8p8jbggkvixizXEaL0Km4jC1vMequYMdNLj1QuB98XZc4bGeOwfY4mXWFm1R8Y9xDusu5Fd8VL2v7NNx2EqUHQCfMx34Hj4XfkehKJ48vhvvp1V8i15fBSgUvG4N9Gq+lUblqU3Fjm8iLESNfXdNAo+ColIwmMcx4I+HcTr+q2VlSQCNDcLU5VrwfHA+S1rgzrJ0j53Wb47hB7PHaNRv7fx9/RB+JYwc3xBv19v4VyHJWZMhyzmWMpZ/lTuZZzJrMjMuUucqcdBBBuDYg7jqq/FcFpvFhkNrt/tGn0UzMsZlPDNJCbjcQpGOcw200qg8EcB5S0+sj/ACqnGU3B2VzSCP030K2zMmcQGxLwIA1IFp/VH8bjk5cGyjmB7CiiUWfITyv1HputcaI0RKxKwStna0SySkkoJSZTSV1ZJSSUEpJKYSuoJSSUEpJKjJST+EpZndBdWLio2APkPOVundv2Q/jsUC8ThqJa+pMQ4zLKca3Ik9B1Cy+a50+TydBp/KFyh003L8F0zup7MnC4IVHtitiIqOBF2s/ltO48pzRsXkRMrdUIVloDRQRdjQ1oaEIQhdTlzLve7AnEM/i8O0nEMAFRjRJqMH3gBcvb9R6BcQBXrxcU71e7U0i/GYRs0SS6tTaP9I6mo0fgOpH3ddJykcXIryO+CY4Llr3wFHbVIdmGsynKwkKPKuvOqqy3a2HhnGQ6GP8Ai0B5+vX+6tcy0tj4II1BB+S28PnTTb0WO4tisieHsFB31QLMhDXWOqezIzJrMjMg1Kjyp3MsZk3mRmSpLlTmZUOOxpeY0aNuvNWuIxAY0k+3U8lQOfJlaXgWOC50rhtoD9UY4bDqXkeyJWJWJWCVqrRpZlJJQSkymkrqySkkoJSSUwlJBKwSiU/w/AVK9VlKiw1Krzla1upP5CLkmwAJKYSuq27P8Gq4ipToUWl1R500DR957zs0DU+g1K9J9muz1PBYZlClJDZLnHV7jdzj68tgANlT93vYNvDqPmIfiqgHivAsI0ps/wBg57m9rAbagQYA4u6k6lMih5LcdyhCEJynQhCEkkIQhJJce7xe6GM2I4e3eX4do+bqP/h8uS47XoEE2IIJBBBBBBggjYzsvYa0rtv3XYfHzUZFHFf/ACNFnn/7W/e/qFx10V2LJ05X/NRuYHLzUtpwtbMxptcA20HQSo/afsbicC/LiaRAmG1G3pv/AKX842MHomeHYoQGHUWHp+5VTisBkiD2a19EKzYCW2Ois8yzmTWZNVcSAJkW2JuenQ+yzLInPNNCEtjLjQUrMqerxR50IEE/DvyuUzj8c54AbZu4nX35KO3RaXh3DPD884BPQHWvsiuLh8puQJ6pWLtST6puUmUSjwAaKCKAAaBZJRKTKwSla6lSkkrBKxKaSkskrBKwSt/7F9z2JxZbUxE4fDWPmH2rx/sYfh/qd8io3vDRZXVqPAeztfG1hSw1MvfaTo1gP3qjtGjX1i0r0T2D7vKPDaZLftMS8Q+sRBjXIwfdZO2pgToIuez/AGboYKiKWGphjLSdXPP4nu1c7qVZodLMX6DZPApCEIVddQhCEkkIQhJJCEISSQhCEkk1icKyowsqNa9jrFr2hzT6tNiub9pO4+hUl+CecPU1DDLqZMG34mbXBI/2ldNQnte5uy4QDuvOnGuxOOws+LQc5o0qUB4jTreB5m6TcWnZaS71B6gzPVewVUcY7KYTFXxGHpVHGPM5ozW08480dJTsdzICS0Ve6gZjtjJLOq8qSiV3zjHcrw8iaYrUiXT9nUkQZsBUDgAuP9tuz7MFi3UaTnuYGtM1C0uv/S0D6Ikydr9ApCKVFKxKwhS2ksysSujdg+7bD47C+NVqV2uzlsU3Ug2B/VTcfqul4Hug4bSv4HiG3+q974jkCYVd+Q1ppdpedMHgqlZ+Six9R+uWm1z3RzytBMX1W99n+5LG1yDiMuGp75/PU30ptMagauFjN9F3zBYCnRbko02U2STlpta0SdTDQBKkKs7Kcf7Qu8q1Lst3Y4LAkOYzxK4/m1oc4GxlgjKzTVoB6rbUIVUuLjZTkIQhcSQhCEkkIQhJJf/Z"/>
          <p:cNvSpPr>
            <a:spLocks noChangeAspect="1" noChangeArrowheads="1"/>
          </p:cNvSpPr>
          <p:nvPr/>
        </p:nvSpPr>
        <p:spPr bwMode="auto">
          <a:xfrm>
            <a:off x="76200" y="-939800"/>
            <a:ext cx="195262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AutoShape 11" descr="data:image/jpg;base64,/9j/4AAQSkZJRgABAQAAAQABAAD/2wCEAAkGBhISERUUExMWFBUWGBkYFxgXGBgXFxccGBgcHBUaFRcbHCYeHxolHBgXHy8gIycqLCwtGR8xNTEqNScrLCkBCQoKDgwOGg8PGiwkHiQsLCwsLCwtKiosLCwsLCwsLCksLywsLCwsLCwsKiwsLCwsLCwsLCwpLCwsLCwsLCwsNP/AABEIALIBGwMBIgACEQEDEQH/xAAbAAACAwEBAQAAAAAAAAAAAAADBAACBQEGB//EAEQQAAIBAgMEBQcJBgUFAAAAAAECEQMhABIxBCJBUQUTMmFxBkJScoGRsRQVI2KSocHR8FNUgpOy0iSis8LxMzRDc+H/xAAaAQACAwEBAAAAAAAAAAAAAAACAwABBAUG/8QAMBEAAgIBBAADBgUFAQAAAAAAAAECEQMEEiExE0FRFCIyYaHwcYGRsfEFUsHR4SP/2gAMAwEAAhEDEQA/ANHo3aHdaadRs6AqoFRqaGBkmWBbXdUcj1licpx6Hadn2bI0JQ7J82lyw10afoaX/rp/0DBNqY5Gv5rfA46cY0jmSlbFTs+y+js/upYnyfZfQ2f3UsPsxnU45mPM4KirYj8n2X0dn91LA9o2fZsp3KHDhS5jGlmPM4W6QrlUMKzTGl4uNTwGJRLYLqNl9HZ/dSxDQ2X0dn91LCVXpgtfrDTKM2ZFhs8HQGbaETprE6YvtFdQTVzvvMFGWYEQCHVrC5iZg25GRtBUyu1VtnWclGi0RJy0474AEkjwA78I169A2y0zBFko01zQ4sCQTb2ffgyVgCWOZiOyy5S0QI6yTw3bxaSDpAHS6wCAM5LLEwBNohpI1EcPuxkyuV0vpx+vD/dGnEo1b+pdqNALohY6D6INPhEe0g4mylOKUAOTrSY9xkBTN9Ii2uH36OanT+ikmZYTlzTE3BzWAsM3E645SZgssrACSTDAa633tOJweLA8fMm2/mW8kcjqkkAilbd2bv8Ao6d+Q1/HC77HQgBhSMtJ7ERJIHh7sLihtwDRVXMY7RLiZWSoNlWC8AckkTmzcqpt5F3pCXtlkQCDo0EysAg8cxnQDDFL5DFjSL1eh9nklUoDloP6Yj78Fo1KVMHOlBoAAtTibzBCFm4cMCdNvKn6SkrEMLDskxkZSQRIuCIIgAi+NN6hFWmBe/nE3jjY9oATJBF/DBRd8UBkglGy+yrQYS1LZ15WpyfFSJHDW/cMWq7Ps0ru0O0eFL0G1t4Y0sx5nA6rGUue0f6HwyjFbFeo2X0dn91LCO00Nnlr7OuYLlhUkZWuRA1IMe4Y2a1IOMrXBj7jI+GM2n0S2UAkBlbMDAgmb2iyxYLwJJ5YF2nVFr8QQ2TZ4Jmgd0AHcEELBm3O863HLHH6PoSsdRAAF8l4aXzHvELOovjXpU4i94gwSFPM5ZInvue/HXO8t/S+AxdFWzHc7KRlC0gQRJamBIWCZbLIBFp4zhYdTDjImYDIu4kkhQC27KCTmYMTMmOF/S5jzPvwCrtqrxJ4WvHcTpPdriNJcstW+jMTY6MAxs43CCp6snMQDJInQiLcJxajsmzqVBFFrNvFafNYnvj75xp0NoLTuso4TafZ+tcRm3xfzW496YlFNsQrDZViadEzay0j4SPx0HGMd2cbI4kJQFyCCtKbfcfEYcq7Qt1JzcCt2N+aifvwg+zZyCFdbXzFsovIjNvE+AAEm9sBKUY90NhjlPhJh/k+y+js/upYH8n2bP2KHZ5UueDUtsZVHWBhcLIIYXMDS8E8SJvfDGY59T2f92Ci1JWqAnGUHUuBX5PsvobP7qWJ8n2X0Nn91LD2Y8zhX52p+mQDMGGgxM3iOB9xwVA8sH8n2X0Nn91LA12fZsx3KGi8KXNu7ww/T2lWnK4Maw0x4ibY4rHOb+avxfEolsV+T7L6Gz+6ljxHlPRo/KnyrSiE0CR2F5Y+jZjzOPB+VR/xVTwT/TXC8i4GY3yek6LY0qFJoIpGmhINzS3RJET9GdSPN10kK/t1ZVpsSQJBA7zlNhzPhjH2fbqlGhRnzkQKrS0koICVB8Gk6WjFK6OiLKZYRUbNmYWRV3SoKgW0zQeMGcFKbUNyXIGyp7bNn5yQk2YX1KmD7p++MEXbKZsHWeUgH3HGaZ7p9sfDHGmRpEr8Rjlx/qMvNI0rTpukzWrVlQSzBRzYgD78ZW2sHJKlGkKE3gCL8RZgZJ0vA4YutAa5VkaHl4Wt7MB252AtTDZtT3yIm2kxcn4YF/1COZqCj9aNK0Txrc39LObNUYnhnFvpKebLHaCuDpNoJMX8AZXqQFNSHLAgWGYASyIQAAQQdRpGlzgY2HtHsFuCtb22xWh0YFUARMEMdZzCGIzAkT44CGtipcydelf5DlpW48RV+v8AwHTUtmzHO2qgQ5fJCvaYJA3gIuTrFiHNEnOqsKgy5gshZtIAz8eMGx4G5zsqIrA7xNxmYZjGgkxoSfffE2SvLqSQGziJJLPvqDpYEBRbXdPjjRjy+O/db77+vn+gmePwl71df8H6fSOUDrLr+0W4IjVlFx4iRppNn1biPEEfcRjE2cCWEEAgnf3S03YxpAkgkc/ABnoypVIjKAqiIad023VIEkRzHKCwM40YM0t7xS5a8/v+BGXFFRU48X5ff8lIyOUggSSnKNYBiOJtwFuGO1OHiPxwXbWIqLOhG7rqJzSBaYIue/C1Zm3QACzNCiYBgEmTFrTjQ1yNxy9y2GdoBN/YJPsAxXo/K1S8lkuJiBm0kDQx38CYF8GpbCxMufYrMI9oAk/rxzelqZLBAOrKS1NlfKJdSjtJEzlZhNzJJ78T4FbE5Mm/3Ub7PH/z9e32YHWcZkEiZNpE9hxp42xj7P0VUcBuuqrBInMzEjejKW1EPEwDu2M7xPtnRLMbVCpZl3hdgUpkAhzcSFEi9yTN8EpNq6EUka2YTE3xStXVbswXxMe77sY209FmmyVOvfMJUAuZcFswTMTOUEDiBCgtO9m6aZJLvdiRkOaItbLpkAknuEyTrhOXULHSa5fSG48LyXzwvM0E6WpFsuYqfrKyTGt2A/UYYcby/wAXwGMhKJOUiFYgzmkqdJkHUEKeVjOuO0q5LqFVVMHMoLgXXjuQDbUXtgvF5phvT8Wn30au0Fspy3PDT2kTacB2RVUSZBkiXlT7JA1FyRqSZ5AFLYmgF2zNETLC0yRmG8b+AwQ0IYQJMGCxZu4zNu7nc9+FS1EL4HR0WSueP3LbTthXMQBCEAg6mYJgzYQwjvJwrU2mtKlkykSCFaM0lBKmDAkixg2wR9hOWFyAmAxOYyBcZQIAMk8P/lqGyhHheyQbcjuAxbjAJ75OFvUcPkdHRpNWv5GKVEKIGkk+JJkn2k4scV3o4T7Y+GK16wQFmKqiqWZiYgAEk8oAE4xvnk6SpKkgXyCTmNRyw0IgBb+asEd15xY0znjO0ZRyntaBom/6jHX2oKwUsoZuyJNxIE6aXAnSSMAHSNOWfOmWmGWo0wEZWAZSTxBIwxZJrpiJYcb5aGRUdSRDOLR2Z45pNh6MA8zfkN6bM4YbkazlOY98GYA4kze0RJPDX07tfvxL2079fuwftE6oX7Hi3bqKiqQxzIDPnIJP8Q1+8+zjErrnaTlsvatxfFr307tfvwLKcxss5V90vMWwyGqkuxWTQwfw2hhtoQaso8SOcc+YPux4Lyrr/wCLqQrGyXABH/TXQzj3C0oJICieIsT44+feVO1UxtVQNkBGWbHXIvNfvwb1G/hIU9H4fLke46K2NRRps2+TSQEsBYZBuqNFXu46mTfFOkdkqbzDKwggLxUBTdZgDvHu5BrownqaVrdUmpHoDhfXFdr2XMjdYc0K26JVNDEiZMd59mNcoqcaZzU9r4M3rTUbJTIDGTc8A0GCJHA8/vw63R9QCzKxEG4KiRBi02nGiFAsBAFgBYAcABjuM8dHiUdtDPGldoyqdY5srIUOoBIOYDUgjkfz8LV+yfZ8RhjbtiNTLECDMkXsDlIPcTpyZsIrtiupizCMymQRvCbED3442r0XgzUoL3f2OtptV4sWpdnamzkSSWa85V3ZOgne004gc+WCF1JUEQ1yAe7XSRN8FOBbQxCllALAW/Hv744xjCpObSf+jZtUeV/sJQK9ZvWI7EkAfWK37Un3RGpwbbKAiQDmlBYwe2ulwJMAT4XjC1F8yiR4iPw9k+GB7SWVdzMdABOhzKVIDWAsR7cdfSa2MKwyVVxfkc3U6VyvLF2UdTkUmX7OZSWadMxUG4OsRB+GG+jnVSaYTILsv1hMEnkRax4Fe+OKoAgafr9TgFVgwBViCNGUEnvynT3yOYOE6XW5FLbTav5tjNRpYON3T/RGltFAOsSRxBGoI0I/VwSOOFV2MqwZiGuAsCCAZJm5vYC3LvwXo7auspq0gm8x3EgSJMEiDHfgtbzfWH447/fJx7aVBccIwP5XT9NOPnLw148IPuOJ8pSCc6wLE5hA7iZscXaKoIcJ09sV2XLoCZkEHsNBE8NR4+BxOkNphSFdQQwDb6KVF5uxsbeP4ZmzOabrqZcDmGkNmZCBvAMxIjmedglOqoOMbGK7lOtzAsztC6AhI3cpOsToLCDMcY4zGqDlWywxubQQL2iSPbzi3XoDaAXqHIqkiB2oH7S5GhNotmOuB1JjKzFYvlgKJ53E98ye+cc6U8UMryK2+fL1NaWTw1FqlwV2DZ3di2aVtIMjVRdbROUxNrjkILuzggqhk5BAY+cMq39mnswuA0hgsMSOSjhaAeVo5nDa1gzLGu9I4iw1H44CWXe+0+PLyOhhhtXzGJwClVzFWiAQ0aTqPwE/q4a1QZ2zZmELCg2EXJNwJMi19O/Ha21Sd2Z7xpJubjkI8TxwpuK8xzyL16HMDbtj1W+KYUFZgZzT46e4RHs+/HU2uGGbk1wOZW0D9XGAjOMugVnjIewDbdkWqhRpytGYCN4TJU2Njoe7F/lK+kL8r/DA22wXsSBxEHhPPDVGT6Q1zj5sU+YKX0ElmOzhRTLFS27ABLZc0kAAwQGFjOBVfJ2ky1aTFylY1KlQStzVO8Jy2UGGHGVFyJBe2etqzMBMALPZidZ84ze3LXFkfM+6VO5c6jtW0P6tzxH7vYDcasLRp5VAktAAloLGBqxAAk8bYhe8ASePCOUn8NfjjlGbyZMm1t3hAgad5udcLGo1JkXMCpa5IAIkjUzcwTJ+qNMMwxjOVNi9RknDHughh2qcKcnhvjXhOlvCfxwnVUl4VyQcgJMqGILmxAstjp4X1Gqe+w4/jhHY6UsCwjKqZR9oZiCJB1juPfA3eDGLqKOX7TKablLroKyMBLuqqBLFd3TWWJML3iD4cfn/AJS0wdpcrRsQkZnysRkWCVNxOt7840x7rbVIZGfepLcz5rC4dwBvKLdy9ozqvkfKo/4qp4Jy/Zr34OUI44qkKWWeSXvM2+jPKYMqUqdJndRTS5VQT1OcGTcCFaZFt2e1bf2objeq3wOFejdlTqaRyierT70Wfw92CbTsy5GsOyfhhkboTKrAdO19oRQaCh2GYlSpOYCLKdA9yRNmK5eMjI2zpXpAA5Nnk5iOwxj6aoqgHzgaS06mfQFoOsA3SnTyUqlRBRzlOrIvBcF2WsKdrvTgbvEmLYzqHlgGVydnQFKaPHW9osXBRTluRknlE8hK5P5hxTro0K3SG2i6pmE7PbqKi2q3rGcxjqwIOsE35Hq5qlOlUrJlqtQpmoCpXKzHeXKbiDIvyGFNn8qVcgdSizllmqHIhK12PWtk3b7Pl43fu3m/lVOuavVrei6qQDOdHAKVF7s2cDnkbmBhWVOUGkw1w+UNdWOQ9wxOrHIe7FFRToB+uY4Y71K8sefaSdO/0NlnKmzg93PLAm0QbXwqm0MmUG+YqQqgaBgCFjjIB0AMnDfUryxSsigacV5+kOAuTh+LIq2NXZXKe5Oi1Zy4CEQWIGXMJOtjwi19eV5jDGzdH1N5WyBC0soklt2CJmymAeY00xfo3o8Km8pzEkmdYk5QY5CLeOKvtVOKpCg9WAbmAwvcHxVhxkjvx19Npo4Vx2Zc2eWR8jdDYQjMwzEtEyxbSYifWOL1h2fWH44WGUOEZVByyd7QzCgWEyAxnhlwvV2mmVLBJy1AI4suUPmUcdwlgOMa3xrXCpCOWJp5HAEHrSYqVnG5P/XWqtQXc2itaIAKklSWaar5FAMzdaZZ2fsWBc7TIjN2Y2p4EiCobiwOpllkXIu8uYwxkCVBgFYPaGvfyxWnVUhYRd4MQcxAIDhVi12IYNHDAbUFvkZG1eRdJad2aVqU2DwxcKgpqEkVF1NNGLgqZHcI0AVU02ggRDNlABhIBUKTlBg2FojkMO7VsiMhuFFt7XiIsDedI78Zr0oKBkHExMeaRMgkg6cBB42nGbO3FpcV5/dmnA+HPm19+gXay+YmXXMtuFgL5o80FheR2uUwqlhfvNgQDlAMCLAwdDcQZsZwyWGcSEXzc29YNN7tGoGvOON7VeiKfVHeQM1w+6F5AKNMscOcnEjjxZIe4/zJLNNSua7BClnLDOqjLckq0kmFFyZFr8RaIJxZUylTUcODK7psDIN1sdQJ10vrg9Ho3LLCkpMCxCh7CCFZN2DAPAAk84ARVDMN1M0sCN5rCxm4tqOXswnJFYV8PC8+BmKcpyVP8ju0EHO6nTLMcBxdhEkzuxbQG+KLmYgrpw9E6yM0a6GFnjJxWlsawbA2ZTmk8bkXsTY+EYPYQGUODaOzoJsRoLePfhebEnBTjXX2w0m5ty+/kDZjOXzrgDWbWMWtjtLYyzhWnQkyADZkNssRJ492AHY5I0Op0JgAX484jQknDuxqhZVyAbhNrAyVAaBpN/1E5NsYw3J8/gM23zQy+waZBB4zO93mOPfGAMjDVWHOxj36R34c+Sp6PxxPkqej8cVi1csartfh/wBDcBRKbMRA9pBAA8Yv7MHoUMjRmY7vHQQR2RwEcJOmCfJU9H44RrdHqaw5ZSb5p9EhIYcwTPPj5rVN6qey6/ICb8NbqDbXUVmCgZjcMVklR35bSTYAm2uA7ZZkkEuTnygTugFcosRq4nSZNxbAKTJREOjMxsoAlmgkTbzYAieJb2H2XZi752p5QAY4amwic2kzIHC1sdHBgWJJLsx5M0ppryH0VjOaI4LE/aJ49w05nEA3z6q/F8c+TJ6IwMbMuc2HZX4vjaZBmMfO/KfYAu1VArOo3IVWhRuLYCLDu0HDHv8A5MnojHhfKiio2qpbgn+muAm3QzH2eiapVFHZ3pNICDMoNNVaKBKKxe96gpoYIgMxtqK7V0ntMvT6lZCZpDi65iGiZiw0gmG4QJ1ujT9BS/8AVT/oGCbUdxvVb4HFpAtmbtW3bQVTKqKGKdY4qJ9H9J9IACSCcnj2j6IDSptm0qYFPOzM9i9NVC5m6o0xmzGVyZp5eONUKQTvEgmwPDnB19+mLYm0lmN857TE9TTETP0qwCMsTDcSSdbZYvYnR2mouXUXiL67w0wxOBbSd0+z+oYtKimzL6QohahcZWUwG0s1+0fNBNpJgE3sTiDLYqQJ0FgDzEc+HjjYM88K19lbMWUgzBINrgAWPgBYj24DJijNcodiybeH0L7NsisoLOZgMQCAFBgweIHfM+GKbXTVGpshkZhYtOhEZZJMagxJmO/HNprVESIhRMTaygkLmDxrAixI5wcERKbpGXMR1almAJYZgJzSZGvHARhji9qSsGSlV9oep11PG41HEeI1GuO9asTmEc5Ee/ClDYaq5Yq2AAIK5r9xJmO778Nq7CM0SZuJHgIM8J48MPFFs4mJE8pv7sBrVlhTmEZheRHHjhicDrns+sPxxCFs4mJEnhN/djgrLE5hA1MiB4+/F8cD6zNvH7uPuxCGdtO0sSACvNdJMWmSdLtFjMTphPrlJBm8yZ17La/qMH2aoAF1NhcEMLRqQdROnD2iRtG4pmZi3aG60R7tOOON72olJy4S69H2dZ41GCUWG2esodSSBqAZ5i0fnh6maclgVtMw1hOpIBiTe5vrhfZggGYsM0XJIta4EacfzOBK4jOCRqwIN4JJHx0vc4xZI7Ev0NEcTrmvUv8AJkKWygtmCm2smCOBOmmBbDSp2Uxmg5r3EC0RpGniDc2x1adri/Hx1P34EtcI9oESQNJ3VzKOFwARxlTwOOnPC/Dpvny/GujPOStNL8Qu0qqQ+eQxAkkZRAOsDQ+kASCI0MYEtXPYCSDoCNAYJM3i5vHLww/V2smQgluOjceJFh4ty0OLbJsxWWYyx5aAawLDU3JgaDli9KskobJx4E557G2nz6CZ2lBZSBM5iYzd1xbSb8PhVxDrkbKQpsDwlYty11B44e27ZwwmJZRI1mxDR33AtzwrcsoW8q1zoBKXPE+A+7XGTVYZwyxUPO6NWHPHJjbnxVFT0q/HIF0zTImJtfWx1wzsO15pDETw0kgibj8QI92JW2FMp9LXMYmR2e7WBHswiaGaQ8KwixINiN0iOM8b+3BZNG1X1+TE48++VRNcV1gnMsDUyIHidMJPXRq6GZhWykXDE2IBFjA5cSBzwPo6iG7XmiCpEqSTIaCe7SLX7iT7TtIStTBKjMpEm3EWUzzy27xjTptGsclkuzPm1DktlB86kzu7sibSsxMmZEwLd2FCamUw4moWyyVIQZmylTO8YKiBa3jOjhXaazggKLEC97ywDX0ELmYk93fjpMxnEqEtLGAFUkBhYwc4Ya6le6BwvK1ENnQtUgZBmOaczFiQoM3AII42JHgY7XUyMwFxIVSra5oUk2sRvGAIB7sRNqfrF3ScwXMYIyg9ZlkG+uUGdLzEjFEIFcwC3plgGAKywNP+FVkR6uuPIeVFVTtVQggiE0I/Zrj2myVnYnMIA7NiMwJsbmxABBEcjaYx4zyq/wC6qeCf6a4CfQzH2ep6F6TpvTpohJIpIScrZbKo7REXm0WMHDm2NCN4H4HCPQ+xLTo08mYZ0pkwRxQXupt3WF8ObVSORt9uyfR5H6uDj0BLsaOuM8muKbHVzJUbu5qQCdCdF43iTEkNdTc77/5f7cd6k+m3+X+3FlA5fOTByi6gZYIy3BMzmzHwhRzMrutWFzEgBUL9nebMJAjlHd2raYb6n67f5f7cD2mjunfbh6PpD6uJRClMVTkzSJEtGSQxYGDwgLItM68sOYGaP12/y/24nUn02/y/24hAk4za+wspmmwAZkkETBzjKU5CTp3nuGHGoG0VHHPsGe7s/qMK9KoQg3nMsoI3dCfARp+pxUnStlrl0BfZTUCOSW3ZIBIG8BGUToPHhxxw7SwKsGZo1BO7DC0wLGSsHvGuLpTdoUsWkiYKjKJvfLewjmb8NGl6PUDLLQYkbp00vl4cOWOP7dS4dnWngi+Ei9HbFYxcHgCNbAmIJGhGLV/N9Yfjher0cbdW+SDPZTkRwUczrOOVabiJYtvCIKhvdkifaB4Y1YdbCSqbpmLLppRfurgq3TdJXqIxK9WVUkixLUxUAWJJ3CTYWytMWJjdP7OI+lW9xZtL300tHjA4jErdE0qoOYE5rMYVWtAu2QNMAD+Echi/zNSnsLJn/wAdLjr/AOPG1WZ+DPeijS9CGSTOUGVYHey2k35GAQRpcW2zZGLKqBipPn5heGOpgEc5va3LAl8oKC5RT6xgzVgMi0gJoOBVkEC5zBxzBnUgESeVVB+qINbfaFkUxJJSmF8c1emOQ3pjLjO8UHLc3+Xl+I5ZJpUkbL7SFAUA5oIEiIiBM6G0Gx4YQSSuQaCRYEtqYmNMc2vaFdmTM2ekiVHRsoKrUkAmAQSuUyPrDmMOdHbOAvbIndjdGg711Mk+3HN1OGGJVFed2bMOSU0CzEDeGU8yCAeX/HjhQlWABNrg66/jvfrhh/bqbZqaqx85t4gDdjkuu9yPPhijbMZp085ESZGW4AANosxkXk6zwjBxcs+2/p+5c1UXLyRzYabM29JCTqTFxAGUnKLEmI9HScagGAps4UQGYAer7fNx1ac+e/8AlH+3HYiqVHMk7dl6hiDy5d5j8cKps5WqIO6Q9o7IlT8YAjgPbiGuhyjrH3wCthcEiD2O8Hu1xXrlzdt7AjQTeoqCNy4LAie7FSim035FKTVpDrrI9xvpIMj7wMZlZ0apJGYMAhkQyFGJBg8CWOnLxlt6qjNNRtyM3ZtOnmd+FNr6MDjMCxnhAm1pFu4boiROsgYqbpWXCm6Y5RorSUkkk+cx1J/RMAc+Jxn1Aa+YrPCA26MoMkCNcwJDAkdqDEDECdbkbOGaCCocD7Iy8iZB9+uKtsFTrVGaoARLlWiLkRaBoFFu8jhgYy97alwG4rbbfJq7OSKayL5RbwFr6e3BDPjjLq0qyBiCRfMZZTNgDAKHLYTbv7pLQqVCYJYkTIlVIiOawbMDMgYueWOP4mDGDl0Pk/r9fr4YGvbPgvxe+ADaVJgPUmCTu9mJnNuWNojWbYvSWWJDsQVUggqQbvxy4Z2AHEz+vz8ceG8qh/iqngn+muPbdQfTb/L/AG48P5T0z8qfebROX7Nfq4CfQzH2eo6H+jSikHI1NWSLZSEBdDfS+YD1hwGNDahuN6p+GMZtvFNdjzK0FNQVgAUJJZiwgBQzHkFPcMO7V0vRKsBUQ7puHWd6wtM/8HkcMbTSFU+TQYd8Xxx2BkX9lj7LzhHaul0VAZDFioVQysXzOEGW8GWJFyIgngcX+dKepOUSwDsVAYoWD5byYKGTHI3BwO5F0x0YHtPZPs/qGFF6apXGdLRo6ce/NrqfDEqdJ03GVWUkxoyzwbSb2vbF2iUaGKPUAiSBJAEkCSbADmZIHtHPELG+7ppcX/L24zulej6dY0usOUoxiHVWBIViobMDdVuBMqSY7JWN0Rcjo2+l+0p3mN9b5RLRfgCCeQIPHC+1dIUCsGtSiVn6RNM4nzraH3YyNk6C2dCCtYSqKgPWUiGQUFoqIzWOQIc/EsDEFQBdM+TVKshBqhM9WoWylBl+UhVyyHFgslReZ0jC9zD2qzWesUBOaGETya8AxxUzMjScHobbFn59okW8dBHC3uxbb7rBGhmbWIDEwNQbHCb7M4WSIsZCm695M3Avp/xxcukUZ7Yvj5+XyOljyzyrdXRs4X2xiACInOoE6STAnuvitDa5BkQF1MyNJFu1p3YrWdzkJSAGBgkZjyngIN9ToMJwaacslNcLsLLljGPzO19oFJby1nYmwnKMzE8JuAAOJAsLizbUJYEWWQxJAiEDG3KGF+/BGEkWtrNrEdxv7RzxwjU5L6ebcePLuOPRpVwjkNmbSTZwoqdSiF9ywEw+RHzWECAqkckXW2KrsGz9aqrQQEE3AAlcguscmSmOYKIeAjUyCwyCP4bTciPHlilQmV3fOPEX3Hk/84lF2BfYaNMF1pqCFZRFjDESoPAEhfcOWF2sJsSMt/AiPvGNGqmYZStjrcbv/B5csZtjGdViTrlgwDI7rjjjJqsmylVpm3SRUr55KbTtDEiblRbLIIJsG5AG4kx8cE2OuzNSkjNlcG31bk30zKtxHDHH2oKCFUBGsdBE2JEaiDp48MMUkYAbkMQ5vG8eGYai0WOmlsJ0cFy/QvPPanG7sLQ2wM8C4gnNeCZExI0uL6XthjLIPf8Aj9+E9hBicraBRMAwNTf2e7DTAmQZgjUEDUcOI8cbcMpSgpSVMyZIxjKo9A1SmIaVhYAOay5QQIMwDDH34Gmz0w4AiQJjMSd1kKzeYEzBtfvxxdigAgGQZ1T9n1fqxkt/yZnyT6Une31MmVtBQQOOgj26zcMFhBSpC9hmg9rtQ0g63Ev/AJgOWD06YUADQAAcoFhhRNiACWb6OAoldB38ogR9VeInDcmRb2yLfjiyA6mxo3aRW5yBfxwpX2SkrFiSgya5jYyACJJ3tAI7uMYZ2naCiM0dnSSIN4ExoPvxm1KjM4zXt3AC/L2nnhGfURwrnsZCDmGTagMopplC+mDN5spB14kzxjnHKlRCEcopZjNQC+gEgi0kbtm5RxxSTe3hcX/XfjnIxfjpbHLWum7tI0eCvI06GzhbqTBvE7viOP38uWKU9mAqki26JA0MsxkjnPH2aYX2LaCDkIt5l+MdnwtYnw5YYYsS0CCVX0Tlu97mD4Y6+LJHJDdEyyi4umFoPKg++0GRrIx4LyrrINrqAsoO5aR+zXvx7ylmvmF9ZHZnuBMj248D5T0R8qqfRgdk+bqUUn774vJ0Fj7PRtXoGnsoqMhCoQwJBInZgGBUXkrUAjk/fh7auhqEO3VrJUz6JgswMaTJN+VtMZWwdAorbNUBlmGa5ZlBGzxoW5E+1jM2A3tqD5GuvZbzTyP1sHXCv0/yxd8uiVOjKJKzTU5IyyJK5TKwdbGSPE8zKu27Bs7MVanJaAWUQV61iogzYsxbTvY8y+VedV+yf78UNAkgnJI0OQzx+t3n3nmcU0S2JPQ2YKX6kZRMHKIIZirZQToSTIMSG4zjtShRXIBTCsd5RxBgBjExJWR33w38k9TWewdQZB7fO/jgW0bLCzuWyxCERBhY3uAJHgTzxKLsNQ2kOWABsYMxrJjjxADDuZTxjGTtnkmlRnZqrRUqU6rCB26WYIVMyNwimRxVRpjXSgV0yDTRCNBA8/gLYtlf0l+yf78Sr7JddHnafkOioUFVoPUTugH/AA4ohIIbdkUBJAB3td1QO0PJFaMMKmYjq0vTXLlCUKPYzZc0UEM6CWEEG3ocr+kv2T/fgddWgXXtJ5p9NfrYrYi98jP2Xozqd3Oageq1UgiILBesi5szlnjhnbXGhVMKTE2NombaRxws7N12W05QZymDBYQDm13rx3YugqMzDMFCmJC6mAbTyuLYwZMbnkpHV0+WOLDul5spsiFgFAATVjBHWTcCOHMkWiAIkgO1/N9YfjjiU2AABUACBunhp5+KVlfduvaHmnv+tjZixLFGkczJkeSVsPjuB5X5r9k/34mV+a/ZP9+HCgmBVdU9Y/0PiZXntL9k/dvYpVV5S69o+afQb62IWMYzdroEPZWIN7BiM3nWFhwPDU4eyv6S/ZP9+Jlfmv2T/fhWXFHLHbIKE3F2hChsZZpYELyNpI0trHefDwfftL/F8BiZX5r9k/34G6vmW6+d5p5D62JixRxR2xJKbk7YxiYHlf0l+yf78TK/Nfsn+/DQC+KN2x6rfFMTK/Nfsn+/Ayr5xvL2W8080+tiEGMTA8r81+yf78L7ftgo03q1HVUQZmORjAHdmxCxp0BBB0Ig+3XGNSDEjdYnKJtEGbzMf/Md2nylp082doCVGpFur3cyFA1+ssN9YJgE21IBCPKin1qqc4LM1ITS89aiIyx1kyGqJIEm5MQDjLmxY8tbmNg5R6Q82xVAJ3T3AmT4GAJ7vvwvSrBpibGDIg+43GCfP1Pehw2Va7GENhszAVvPFwWWOYIItjq11rl8jguipIgqYqJnpg7xFwTcaHNyxmy6LHJf+fDDjlkviO7Osuo5HMfAG3vMD38sPr229Vfi+FejabZc2hNt4MSQNOIjU2AH44OqvnN17K+aeb/Wxq02Hwse0XklulYVqgWJMSYHidB+A9gx4byq/wC6qeCf6a49V0hVZvohkctYiCAOJBMm/wAB35Z8d5RUWXaHBbMYSSc3FFPpacMMyPgvGuT1/RR6xaLDs06agH0nKANH1VEjvYn0bv7V2G9VvgcB6KQChRAAAFKnAGg3Bg21dhvVb4HDb4Qmuwra4mI2uJiFkwLaeyfZ/UMFwLaeyfZ/UMQgXExMTEITAq+g9ZP61wXAq+g9ZP61xGQSqbQEqtmiwDLJEkHKIBOm9mEaXnDKutGmM7BQLToJJNu89+piTrgfSHRSVoJkMBAYXgciDYjDNGmVEFmbvMT9wH3zhccajJteY2WRygo+gTAq/m+sPxwXAtoHZ9Yd3A4YKC4mKosACSY4m59px2f1+vHEIdwKrqnrH+h8EwOrqnrH+h8QgXExwY7iEJgbDfX+L4DBMDftL/F8BiELsJ/+Y7iYmIQoSc2gywZM3ngIjTvnHG7Y9VvimL4oRvD1W+KYhAmBbRsyVFyuoZeR0NiLjwJwXExCCS9DUACBSUA6i993IZvxUBT6QABnFH6HoGpJpqTvPN+09RWdte0WRGnmoPDGhgfn/wAP+7A7UXbEz0Bsxn6Fb69oTIQGYN5FOn9heQwfZujqVM5kQKSoUkTJUEkAybgFmI8ThnExdIlsmBr2z6q/F8WCCSeeuvDu0xQds+qvxfFlHKGzKslRr3kxN4vpcz+hjwnlaH+V1I0hOX7Ne7H0HHg/Kr/uqngn+muFZOhuPs9n0Z/0aX/rp/0DBNq7Deq3wwDo2ivUUhlEdXTMQInILxzwXakGVjAnK14E6Hjhi6FPsYbXHMUaitxlWJ0gR7sdyCZgSNDFx4HFkLYFtPZPs/qGLdSsEZRB1ECD488D2qmMugtEWFt4acsQgfExXqlvYX1sL+PPFWRQASFAXSQAB4csQgTA64sPWT+tcRApmMpnWIM+MfjileksAQIDJAgW3105YogYYFV2iDABZjoBbvMsbCAQeJuLXGAVqoPWAJLBWLAHKxRQCTmAm8x7DeRGDt0YtPJOR1cAqcvELLazY9oHxm9yDmlJRDUG02FH6/5wOqsZfXB984vkEzAnnF/fgNaisKMojMLQI48MMAGMJ9I9JCjkkEhmAMeaNM0cszIvDta82sgmYE6TAn3451SxGUQdRAg+IxRDJPlVREStSSYAhSSbcM1rnLPMHFanlJT6ymMrwd4WF5VgOMDW+YiDbWQNh2AItfhAJMSBaBYSQPbgboSUHVvvMZBpsJ3G1kQTgW67YSV9IR2np1abEMLBykAzUsshspAAU8DPLnA7s/TqtVCZW3gpUxzzTng7sZRaZuZAynGsNgqW+isNJKCPAZrfr29PR1S/0Wut0k+N4PvOF+LD+5B+HL+1lMDftL/F8Bg46LqECKarGmYrY9wUNH3Yh6HbrVBygHNvgDMwgWKnQ+Mi3fAj1GNeZFhm/IGxjW3jiAzcY06HQdFSDlzRpm3gDe6r2QbnQYtU6HpFi2WGOpUlZ8YMcMI9thfQ72SVdmXGBt2x6rfFMW23ZUR+rVSRAMEKQWZoQLbtWbXmO8g9Lokmqpqbu60ZSJgFNWieOg5a3w56iCipMSsMnLagUYhxpjoOhEdWDzmTPjJxdOiaIMimsxEkTb24S9bDyTHrSS9TJjA/P/h/3Y2h0RQmeqTvGUQe8roT3xhb5mo9aBksEsJaBvRYTiLWxfkynpJeog7gakDlPHwHHHVuARcG4xtUejqSTlpqM3atrHP3n34G/Q9A60ktpAiPCIxXt0fQv2SVdmVgY7beqvxfD1XoOJKEGdQ4uR3uBJ46g/jhF9gZWIamCAFjIMwF3vESPd7caIaiE+mIlhnHtBMeD8qh/iqngn+muPcU8pJIgki5i8cJ4xjwvlRSUbU4CgWTgP2a4OfRWPs9r0YPoaX/AK6f9AwTauw3qt8DjyuxdDuqUmrVS1J+qBTMQPpFCqtjYF2pzOmRbmSRq7T5QIygU97MPN3rNobWA3g1yLEHje4y45BcTaY3jjy4+7HKCs5IVCcpgyVWOWpmDwMXwktXLIIp8yrlWUEkmRJBB148cbvRu1Epu7OUE6A01UniVgiR3kCYwjNlnBcIdixRm+WBHRVXmg7t4/fA+GFdt6FrBWIqqAStspMXAtPfB9mNTaulOryl0IzHKLg3ys3CeCt7vDGdV8padQBUVmLEC3CGXNm5RmUHlmHjjEtRlb7/AGNTwY0ug7dEVRo6NzlSn3hm7+Fp46YW23oCq6wch8GdY0kG1+N/bHDG117/ALM/aT88c69/2R+0n54panL6/sX4GP0AJ0HRFgluWZoPiJg+3C+29DoFGVnUZqYs0+eo1YEz7cOV9uKKztTIVQWJzKYAEkwDOmMLpHpentOWmhYksoKrdSCy3a40IidJJ8QOOc3JXL6hThDbwjuy7Ns+WS9ViJhYKkCIy2FgQBYt4xfDO07RnCqq5ESCJ7VgRAgkBbxxJvzwm+x1kW9IgwAXVg4jkJbNykxqMcTamJyhCYMGSJjmbanX9RjoQhFvc3f5mGUpJVVDWBVvN9YfjgO07aKYL1QVpqMztM7ouQMvhr32k6IN0tSrVclIVGEghRvZYLIb3GUkQoa2ZXFow5zp0LULVmwzganwHE+A1PswUbLVOlM/xFQPbvTHsnuwGhT2pARSpBSfOcUyR4tnDEeIbQa43BXf9mftJ+eMmXUyj8NfqaMeBP4rFKL09m6qmzS9ZioaLuyoz7xGkKpAnuHHAG6epvWNNQ5ei5zrlvGR1VlvdSc0HTcfQqRhvaNnWoVL7OGKkFSShgqcykXsQb4W2zJTZKhohd4qTKlj1gfdtJMu0xzPfjCrbtm3pUg1DygotSo1JZVrsi0sykZjUXNT8Aw0J4kDUxig8paHWVqZYg0FZqpKkKqqqsxzadl1PfeNDAdmpUK1JAuzBqdPKtMHKFULkZOrB4DLTII9EYYXo+mHap8mXO4YO0pLB8ocNe4IRLfVGAr7sKztbp+mlNKjLUC1GVV+jMkuQEt9YsAPbyOBbT09RWpBYjq2Wm26bvWFPqlW1yc6juJvEGC/IUyqnycZVZXUZlgMhBRhvaiBHgMKdIUqSsXqUAA5Bc5hLMmQUmsZzKVSCLiAeGLjHkps0j0nTDUkJKvWDFFYFWORQzAgixAMwe/lhvGBslfZ6zIadHOaOVkYNZIUhcrExJSqT3q4Nxpr9e/7M/aT88C4hKQQ7MmbPlGaIzQJjx9pxR/+qvqP/VTxzr3/AGZ+0n54S6Q6UFJkaopUQy6g3JQjSeRxaT+2U2jVxMZmxdOrWJFNGaACTIC7wBW55qVbvDAieDfXv+yP2k/PA7WXuQxgH/l/g/3Y517/ALI/aT88KbR0jkqAshEqQLqdMznT6qMfZglFlNmniYx9l8pqdRlWmGYtyi1pOaYjl42w5tHSBRczplHMun54ray9yHMZ+3bX1bMQAWK0woMxOaoTMcAAW9mO/O4zZYGawjPTm5UC2biWX3jCHTHTNOkT1yQGVYBIjcZyTmGhEyONrYZjhzygMkuOChJJliWYxJPdpA4DW3f448H5Vf8AdVPBP9Ncel6O6UQsaaLN2MKSwUCQQzkAao6yBqjC5BJ8v5UMflVTd4JxH7NcdeVbVRzYXudmFt3S9fqKI66pGfZxGdojMsCJ7hhDoLpGqLiq4Jokkhmk7wW9/RVV8FA4YmJjO+zRXB6Ol03tIrCK9USp/wDI/pL3959+NP582n94rfzH/PExMZs3xD8fwmT5SdO7SKakbRWkMxB6x5BFCrBBmxxn+TXTFcpmNaqTkS+dpvlBvPJEH8K8hiYmBRbPT/Pm0/vFb+Y/5458+bT+8Vv5j/niYmADF+kumdoNGoDXqkFGkGoxB3TwnGR0N0pWBeKtQb1PR24vmPHi1/G+JiYJAs3/AJ82n94rfzH/ADwr0l0xXKSa1UkMsHO0iWEwZxzExUeyT+ETfb6rbJXZqjk5atyxJsGi84p0T0nWUHLVqD6QCzsNGYjjzZj7TzxMTBy+IGHwm18+bT+8Vv5j/nifPm0/vFb+Y/54mJhYwnz5tP7xW/mP+eEOm+m9o6sfT1bOpH0j6gyDrqDfExMWimMdH9NbQKVMCvVACIABUaBujS+D/Pm0/vFb+Y/54mJiMtE+fNp/eK38x/zxm9P9LV2pQ1aowtq7Hz0HE8iR7cTExF2UydA9K11pkLWqKJGjsNEQDQ8AAPADGl8+bT+8Vv5j/niYmIy0T582n94rfzH/ADxj+UvS9dlQNWqES2rsdabA8eVsTExEUMdA9L11pbtaqL8HYaAKOPAADwAxofPm0/vFb+Y/54mJiMtE+fNp/eK38x/zxi+UnTu0hZG0VgQlUg9Y8gihVggzrfExMWimLeR/TW0ZS3X1c2VL9Y86c57hjT6f6b2jqT9PVsQR9I9iNCL645iYrzIhPbemK4aRWqjeOjsOyaeXjwgR4DF/KDpnaDrXqmEYiXaxUMVIvqDccjjmJi12DLoz/JvpKsqvlquvZFmYcXbgfSZj4sTxwp0z0jVNZiajk7tyzHzR34mJjX5CK5P/2Q=="/>
          <p:cNvSpPr>
            <a:spLocks noChangeAspect="1" noChangeArrowheads="1"/>
          </p:cNvSpPr>
          <p:nvPr/>
        </p:nvSpPr>
        <p:spPr bwMode="auto">
          <a:xfrm>
            <a:off x="76200" y="-819150"/>
            <a:ext cx="2695575" cy="1695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426978" y="1752600"/>
            <a:ext cx="2717022" cy="1133476"/>
            <a:chOff x="6248400" y="1524000"/>
            <a:chExt cx="2717022" cy="1133476"/>
          </a:xfrm>
        </p:grpSpPr>
        <p:sp>
          <p:nvSpPr>
            <p:cNvPr id="21" name="Down Arrow 20"/>
            <p:cNvSpPr/>
            <p:nvPr/>
          </p:nvSpPr>
          <p:spPr>
            <a:xfrm rot="16200000">
              <a:off x="6248400" y="1828800"/>
              <a:ext cx="381000" cy="381000"/>
            </a:xfrm>
            <a:prstGeom prst="downArrow">
              <a:avLst>
                <a:gd name="adj1" fmla="val 50000"/>
                <a:gd name="adj2" fmla="val 4785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57" name="Picture 13" descr="http://t3.gstatic.com/images?q=tbn:ANd9GcTAT8_SSMp-oGdQ6sSAjssuwGWOh0vEY_sUEk1VNkDRaPaZOkYk_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1524000"/>
              <a:ext cx="2259822" cy="1133476"/>
            </a:xfrm>
            <a:prstGeom prst="rect">
              <a:avLst/>
            </a:prstGeom>
            <a:noFill/>
          </p:spPr>
        </p:pic>
      </p:grpSp>
      <p:pic>
        <p:nvPicPr>
          <p:cNvPr id="23" name="Picture 5" descr="C:\Users\Hannah\AppData\Local\Microsoft\Windows\Temporary Internet Files\Content.IE5\N02VTYY2\MC90023211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495800"/>
            <a:ext cx="1371600" cy="1808218"/>
          </a:xfrm>
          <a:prstGeom prst="rect">
            <a:avLst/>
          </a:prstGeom>
          <a:noFill/>
        </p:spPr>
      </p:pic>
      <p:sp>
        <p:nvSpPr>
          <p:cNvPr id="24" name="Rounded Rectangular Callout 23"/>
          <p:cNvSpPr/>
          <p:nvPr/>
        </p:nvSpPr>
        <p:spPr>
          <a:xfrm>
            <a:off x="4114800" y="4953000"/>
            <a:ext cx="4572000" cy="685800"/>
          </a:xfrm>
          <a:prstGeom prst="wedgeRoundRectCallout">
            <a:avLst>
              <a:gd name="adj1" fmla="val -57657"/>
              <a:gd name="adj2" fmla="val 8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There are 2 methods to calculate this scale: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9800" y="609600"/>
            <a:ext cx="7467599" cy="4353871"/>
            <a:chOff x="1581019" y="3570026"/>
            <a:chExt cx="4432281" cy="3427851"/>
          </a:xfrm>
        </p:grpSpPr>
        <p:pic>
          <p:nvPicPr>
            <p:cNvPr id="5" name="Picture 2" descr="Graphic Map Sca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1019" y="5189842"/>
              <a:ext cx="3733800" cy="180803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626246" y="4289943"/>
              <a:ext cx="4387054" cy="94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is easy to use and still counts if the map is enlarged or reduced.</a:t>
              </a:r>
            </a:p>
            <a:p>
              <a:r>
                <a:rPr lang="en-US" dirty="0" smtClean="0"/>
                <a:t> There is a measurement drawn at the bottom of the map which </a:t>
              </a:r>
            </a:p>
            <a:p>
              <a:r>
                <a:rPr lang="en-US" dirty="0" smtClean="0"/>
                <a:t>represents a certain distance, all other distances can be worked out</a:t>
              </a:r>
            </a:p>
            <a:p>
              <a:r>
                <a:rPr lang="en-US" dirty="0" smtClean="0"/>
                <a:t> using this.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78520" y="3570026"/>
              <a:ext cx="3482507" cy="55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rPr>
                <a:t>The Graphical Method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66800" y="4953001"/>
            <a:ext cx="7848600" cy="1429058"/>
            <a:chOff x="1295400" y="5410200"/>
            <a:chExt cx="7813293" cy="1203758"/>
          </a:xfrm>
        </p:grpSpPr>
        <p:sp>
          <p:nvSpPr>
            <p:cNvPr id="9" name="TextBox 8"/>
            <p:cNvSpPr txBox="1"/>
            <p:nvPr/>
          </p:nvSpPr>
          <p:spPr>
            <a:xfrm>
              <a:off x="1295400" y="5715000"/>
              <a:ext cx="78132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This is when the real distance is reduced to a smaller one using a fixed calculation:</a:t>
              </a:r>
            </a:p>
            <a:p>
              <a:r>
                <a:rPr lang="en-US" dirty="0" smtClean="0"/>
                <a:t>1:25,000 = 1cm to 25,000cm  or 1cm to 250m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257" y="6244626"/>
              <a:ext cx="4769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1,10,000=1cm to 10,000cm or 1cm to 100m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1600" y="5410200"/>
              <a:ext cx="2677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The Fractional method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75536"/>
            <a:ext cx="7086600" cy="474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480720" cy="1143000"/>
          </a:xfrm>
        </p:spPr>
        <p:txBody>
          <a:bodyPr/>
          <a:lstStyle/>
          <a:p>
            <a:r>
              <a:rPr lang="en-US" dirty="0" smtClean="0"/>
              <a:t>Legend/Key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85872"/>
            <a:ext cx="3293342" cy="31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6400800" y="609600"/>
            <a:ext cx="2362200" cy="1524000"/>
            <a:chOff x="6400800" y="609600"/>
            <a:chExt cx="2362200" cy="1524000"/>
          </a:xfrm>
        </p:grpSpPr>
        <p:sp>
          <p:nvSpPr>
            <p:cNvPr id="4" name="TextBox 3"/>
            <p:cNvSpPr txBox="1"/>
            <p:nvPr/>
          </p:nvSpPr>
          <p:spPr>
            <a:xfrm>
              <a:off x="6400800" y="6096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Direction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696200" y="609600"/>
              <a:ext cx="1066800" cy="1524000"/>
              <a:chOff x="9601200" y="1143000"/>
              <a:chExt cx="1066800" cy="1524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9601200" y="1143000"/>
                <a:ext cx="990600" cy="15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9906000" y="1143001"/>
                <a:ext cx="762000" cy="1504606"/>
                <a:chOff x="7391400" y="1608092"/>
                <a:chExt cx="762000" cy="1836691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rot="5400000" flipH="1" flipV="1">
                  <a:off x="6858794" y="2758189"/>
                  <a:ext cx="137160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7391400" y="1608092"/>
                  <a:ext cx="762000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N</a:t>
                  </a:r>
                  <a:endParaRPr lang="en-US" dirty="0"/>
                </a:p>
              </p:txBody>
            </p:sp>
          </p:grp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3886200" cy="29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:\Users\Hannah\AppData\Local\Microsoft\Windows\Temporary Internet Files\Content.IE5\N02VTYY2\MC90023211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0"/>
            <a:ext cx="1371600" cy="1808218"/>
          </a:xfrm>
          <a:prstGeom prst="rect">
            <a:avLst/>
          </a:prstGeom>
          <a:noFill/>
        </p:spPr>
      </p:pic>
      <p:sp>
        <p:nvSpPr>
          <p:cNvPr id="16" name="Rounded Rectangular Callout 15"/>
          <p:cNvSpPr/>
          <p:nvPr/>
        </p:nvSpPr>
        <p:spPr>
          <a:xfrm>
            <a:off x="1828800" y="4876800"/>
            <a:ext cx="4572000" cy="685800"/>
          </a:xfrm>
          <a:prstGeom prst="wedgeRoundRectCallout">
            <a:avLst>
              <a:gd name="adj1" fmla="val -57657"/>
              <a:gd name="adj2" fmla="val 8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All maps need a Key  to explain  what all the symbols used  mean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LW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Bamboo preservation</Template>
  <TotalTime>1662</TotalTime>
  <Words>288</Words>
  <Application>Microsoft Office PowerPoint</Application>
  <PresentationFormat>On-screen Show (4:3)</PresentationFormat>
  <Paragraphs>56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LWD</vt:lpstr>
      <vt:lpstr>Maps &amp; Plane Table Surveying</vt:lpstr>
      <vt:lpstr>Maps</vt:lpstr>
      <vt:lpstr>Slide 3</vt:lpstr>
      <vt:lpstr>Maps</vt:lpstr>
      <vt:lpstr>Scale</vt:lpstr>
      <vt:lpstr>Slide 6</vt:lpstr>
      <vt:lpstr>Legend/Key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&amp; Plane Table Surveying</dc:title>
  <dc:creator>MWH</dc:creator>
  <cp:lastModifiedBy>Mandar</cp:lastModifiedBy>
  <cp:revision>159</cp:revision>
  <dcterms:created xsi:type="dcterms:W3CDTF">2011-07-27T04:30:10Z</dcterms:created>
  <dcterms:modified xsi:type="dcterms:W3CDTF">2014-10-11T11:03:24Z</dcterms:modified>
</cp:coreProperties>
</file>