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311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000" autoAdjust="0"/>
  </p:normalViewPr>
  <p:slideViewPr>
    <p:cSldViewPr>
      <p:cViewPr>
        <p:scale>
          <a:sx n="50" d="100"/>
          <a:sy n="50" d="100"/>
        </p:scale>
        <p:origin x="-114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21F62-B0EF-44E9-9BFD-C6A52CD819B0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B5FAB-6901-4D1C-B0DB-98CD60D2E4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http://www.slideshare.net/Azil14/plane-table-in-surveying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Radiation: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appoint p so that all point to be located are visible from it.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up the table at p and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leveled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Marked the direction of magnetic meridian with through compass in top corner of sheet.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point p on the sheet so that it is exactly over station p on the ground.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Centering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Alidades on p, sight the various points A, B, C etc. and draw the rays along edge of Alidades.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the distance PA, PB, PC etc. from p to various point with chain or tape and plot them to scale along the co responding rays. Join the points a, b, c, etc. to give outline of survey.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Radiation: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appoint p so that all point to be located are visible from it.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Set up the table at p and </a:t>
            </a:r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leveled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Marked the direction of magnetic meridian with through compass in top corner of sheet.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point p on the sheet so that it is exactly over station p on the ground.</a:t>
            </a:r>
          </a:p>
          <a:p>
            <a:r>
              <a:rPr lang="en-GB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Centering</a:t>
            </a:r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Alidades on p, sight the various points A, B, C etc. and draw the rays along edge of Alidades.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Measure the distance PA, PB, PC etc. from p to various point with chain or tape and plot them to scale along the co responding rays. Join the points a, b, c, etc. to give outline of survey.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n-GB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CB5FAB-6901-4D1C-B0DB-98CD60D2E4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4D42-8D45-4674-ABFD-07B03B1D7F79}" type="datetimeFigureOut">
              <a:rPr lang="en-US" smtClean="0"/>
              <a:pPr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62AFB17E-2BE3-4471-B52C-2880C52DCD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0"/>
            <a:ext cx="7272808" cy="1470025"/>
          </a:xfrm>
        </p:spPr>
        <p:txBody>
          <a:bodyPr/>
          <a:lstStyle/>
          <a:p>
            <a:r>
              <a:rPr lang="en-GB" dirty="0" smtClean="0"/>
              <a:t>Plane Table </a:t>
            </a:r>
            <a:r>
              <a:rPr lang="en-GB" dirty="0" smtClean="0"/>
              <a:t>Surveying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could we use this map for?</a:t>
            </a:r>
            <a:endParaRPr lang="en-US" sz="4400" dirty="0"/>
          </a:p>
        </p:txBody>
      </p:sp>
      <p:grpSp>
        <p:nvGrpSpPr>
          <p:cNvPr id="3" name="Group 9"/>
          <p:cNvGrpSpPr/>
          <p:nvPr/>
        </p:nvGrpSpPr>
        <p:grpSpPr>
          <a:xfrm>
            <a:off x="1447800" y="1558833"/>
            <a:ext cx="7259821" cy="2038748"/>
            <a:chOff x="1447800" y="1558833"/>
            <a:chExt cx="7259821" cy="2038748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1828800"/>
              <a:ext cx="5029200" cy="64633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A farmer wants to know how big his field is so he knows how much seed to buy.</a:t>
              </a:r>
              <a:endParaRPr lang="en-US" dirty="0"/>
            </a:p>
          </p:txBody>
        </p:sp>
        <p:pic>
          <p:nvPicPr>
            <p:cNvPr id="5" name="Picture 4" descr="F:\EWB\Biogas\fertiliser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78041" y="1558833"/>
              <a:ext cx="1529580" cy="2038748"/>
            </a:xfrm>
            <a:prstGeom prst="rect">
              <a:avLst/>
            </a:prstGeom>
            <a:noFill/>
          </p:spPr>
        </p:pic>
      </p:grpSp>
      <p:sp>
        <p:nvSpPr>
          <p:cNvPr id="7" name="TextBox 6"/>
          <p:cNvSpPr txBox="1"/>
          <p:nvPr/>
        </p:nvSpPr>
        <p:spPr>
          <a:xfrm>
            <a:off x="1524000" y="3276600"/>
            <a:ext cx="502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How will he work out how many bags of seed he will need?</a:t>
            </a:r>
            <a:endParaRPr lang="en-US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0" y="4495800"/>
            <a:ext cx="5998437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You must find the area of the field from the scale drawing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6178" y="4964668"/>
            <a:ext cx="4929555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Convert it using the scale into the real life area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6178" y="5410983"/>
            <a:ext cx="5468164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Divide this area by the area 1 bag of seed will cover</a:t>
            </a:r>
            <a:endParaRPr lang="en-US" dirty="0"/>
          </a:p>
        </p:txBody>
      </p:sp>
      <p:grpSp>
        <p:nvGrpSpPr>
          <p:cNvPr id="8" name="Group 16"/>
          <p:cNvGrpSpPr/>
          <p:nvPr/>
        </p:nvGrpSpPr>
        <p:grpSpPr>
          <a:xfrm>
            <a:off x="1447800" y="2286000"/>
            <a:ext cx="5677989" cy="895350"/>
            <a:chOff x="1447800" y="2286000"/>
            <a:chExt cx="5677989" cy="895350"/>
          </a:xfrm>
        </p:grpSpPr>
        <p:sp>
          <p:nvSpPr>
            <p:cNvPr id="6" name="TextBox 5"/>
            <p:cNvSpPr txBox="1"/>
            <p:nvPr/>
          </p:nvSpPr>
          <p:spPr>
            <a:xfrm>
              <a:off x="1447800" y="2590800"/>
              <a:ext cx="5029200" cy="369332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 bag of seed will cover 0.5m</a:t>
              </a:r>
              <a:r>
                <a:rPr lang="en-US" baseline="30000" dirty="0" smtClean="0"/>
                <a:t>2</a:t>
              </a:r>
              <a:endParaRPr lang="en-US" baseline="30000" dirty="0"/>
            </a:p>
          </p:txBody>
        </p:sp>
        <p:pic>
          <p:nvPicPr>
            <p:cNvPr id="16" name="Picture 2" descr="http://ts2.mm.bing.net/images/thumbnail.aspx?q=1024118301081&amp;id=a4ff5457035e2b1bf36473f5469b040f&amp;url=http%3a%2f%2fwww.acclaimimages.com%2f_gallery%2f_images_n300%2fseed_bag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02791" y="2286000"/>
              <a:ext cx="822998" cy="8953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6934200" cy="1143000"/>
          </a:xfrm>
        </p:spPr>
        <p:txBody>
          <a:bodyPr>
            <a:noAutofit/>
          </a:bodyPr>
          <a:lstStyle/>
          <a:p>
            <a:r>
              <a:rPr lang="en-US" sz="4400" dirty="0" smtClean="0"/>
              <a:t>What could we use this map for?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677886" y="3249618"/>
            <a:ext cx="1766051" cy="568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032171" y="583189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>
          <a:xfrm>
            <a:off x="1447800" y="1676400"/>
            <a:ext cx="6705600" cy="45076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05600" y="232161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3" name="Group 97"/>
          <p:cNvGrpSpPr/>
          <p:nvPr/>
        </p:nvGrpSpPr>
        <p:grpSpPr>
          <a:xfrm>
            <a:off x="7315200" y="1676400"/>
            <a:ext cx="762000" cy="1408513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2"/>
          <p:cNvGrpSpPr/>
          <p:nvPr/>
        </p:nvGrpSpPr>
        <p:grpSpPr>
          <a:xfrm>
            <a:off x="6270173" y="4892882"/>
            <a:ext cx="762000" cy="657306"/>
            <a:chOff x="3886200" y="2286000"/>
            <a:chExt cx="533400" cy="426720"/>
          </a:xfrm>
        </p:grpSpPr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209800" y="3657600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4196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6172200" y="53340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05600" y="20574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812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958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86600" y="563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1:1000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4991100" y="3467100"/>
            <a:ext cx="3276600" cy="6096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7" idx="7"/>
          </p:cNvCxnSpPr>
          <p:nvPr/>
        </p:nvCxnSpPr>
        <p:spPr>
          <a:xfrm flipV="1">
            <a:off x="2209800" y="2102037"/>
            <a:ext cx="4821004" cy="193656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4038600"/>
            <a:ext cx="4114800" cy="1447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600200" y="2133600"/>
            <a:ext cx="3048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area of a triangle can be found by 0.5xhxb</a:t>
            </a:r>
            <a:endParaRPr lang="en-US" dirty="0"/>
          </a:p>
        </p:txBody>
      </p:sp>
      <p:grpSp>
        <p:nvGrpSpPr>
          <p:cNvPr id="6" name="Group 38"/>
          <p:cNvGrpSpPr/>
          <p:nvPr/>
        </p:nvGrpSpPr>
        <p:grpSpPr>
          <a:xfrm>
            <a:off x="2144486" y="2057400"/>
            <a:ext cx="4751614" cy="3546566"/>
            <a:chOff x="2144486" y="2057400"/>
            <a:chExt cx="4751614" cy="3546566"/>
          </a:xfrm>
        </p:grpSpPr>
        <p:cxnSp>
          <p:nvCxnSpPr>
            <p:cNvPr id="35" name="Straight Connector 34"/>
            <p:cNvCxnSpPr>
              <a:endCxn id="27" idx="0"/>
            </p:cNvCxnSpPr>
            <p:nvPr/>
          </p:nvCxnSpPr>
          <p:spPr>
            <a:xfrm rot="5400000" flipH="1" flipV="1">
              <a:off x="4552950" y="2762250"/>
              <a:ext cx="3048000" cy="1638300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arrow" w="sm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 rot="1078838">
              <a:off x="5363423" y="4924561"/>
              <a:ext cx="232358" cy="23084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 rot="1474115">
              <a:off x="5207607" y="3340659"/>
              <a:ext cx="11216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h=9cm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 rot="1474115">
              <a:off x="3537194" y="4898120"/>
              <a:ext cx="9893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b=8cm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2144486" y="4232366"/>
              <a:ext cx="3962400" cy="1371600"/>
            </a:xfrm>
            <a:prstGeom prst="line">
              <a:avLst/>
            </a:prstGeom>
            <a:ln w="38100">
              <a:solidFill>
                <a:srgbClr val="FF0000"/>
              </a:solidFill>
              <a:prstDash val="sysDot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1600200" y="1676400"/>
            <a:ext cx="3048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area of a square is </a:t>
            </a:r>
            <a:r>
              <a:rPr lang="en-US" dirty="0" err="1" smtClean="0"/>
              <a:t>hxb</a:t>
            </a:r>
            <a:endParaRPr lang="en-US" dirty="0"/>
          </a:p>
        </p:txBody>
      </p:sp>
      <p:sp>
        <p:nvSpPr>
          <p:cNvPr id="6146" name="AutoShape 2" descr="data:image/jpg;base64,/9j/4AAQSkZJRgABAQAAAQABAAD/2wBDAAkGBwgHBgkIBwgKCgkLDRYPDQwMDRsUFRAWIB0iIiAdHx8kKDQsJCYxJx8fLT0tMTU3Ojo6Iys/RD84QzQ5Ojf/2wBDAQoKCg0MDRoPDxo3JR8lNzc3Nzc3Nzc3Nzc3Nzc3Nzc3Nzc3Nzc3Nzc3Nzc3Nzc3Nzc3Nzc3Nzc3Nzc3Nzc3Nzf/wAARCABPAKcDASIAAhEBAxEB/8QAGwABAAIDAQEAAAAAAAAAAAAAAAQFAgYHAwH/xAA5EAACAQMDAQUGBAUDBQAAAAABAgMABBEFEiExBhMiQZEVMlFhcYEUI5KhQkNSU2IkgqI0csHC0f/EABkBAAMBAQEAAAAAAAAAAAAAAAADBAIBBf/EACERAAMAAwEAAQUBAAAAAAAAAAABAgQRMQMhEhQyQUJS/9oADAMBAAIRAxEAPwDr2v6kulaVc3hGTDGWVf6mxwPucD71zCQrbCAadJL7R8bXNxbXDd5I6r49xBwcuyjBHANbX27vN81jYIchpe/kH+EeCPVyla5p1jb2vjiVmcjbvdsnbxgfTgenOagyvTVaX6Lsbz3O2SbHthrFm5jlmhvUQ8i5jMT48XO5RjojN7vTHxrYrLt5p7YXUYZ7B84JkXfHngY3rnzOOQOaoHiSRSsqK6kYIYZ61SQp7UnD2gkhhBkIuFYsrMMhSMgHO6R2x8VHJGKXGTaXybvGh8Ov2WoWl9CJbO4injP8cThh6ipIIPSuOvps9vMbiGLxjJD2rmKTA3ELkEHosaD6sasLbtNrmmOkT3a3a7gm28jwcZIzvXBxhJG5B4A+NUxlS+k1Y1Tw6nStNsO3luwVdSsri0Y4y6DvkB8PmviHLqOV68VsmnatYalH3lhdwXCeZicNj646feqJua4xLlrqJ1K+Ag9K+1oyKUpQApSlAClKUAKUpQApSlAClKUAct1W5N7rt/PnKREWsfP9HL/8mx/trGIlSMcivC5M2m4h1W2mhZMg3ESd5HIck7uPEuc+Yr1tXjuk32k0Vwo6mFw2PqOo+4ryPZU7bZ6nk5+lJMlKw+mfKvQVHViD09a9Vak6HnqKrrXT7mS7km1OdJ0WSTuYlXwhGCgcfHAYY59481YqQa9AKE9HGtkOfTY5MtC7wyHJDKc4bxEHB/yfd9QPhVFcWyveRfhHiuXEjBTDlJAI+SocY8kjjyD1ZulbWuQQRUez0+1s8/hoVTLM2eSRnGcE9B4Rx8hW5rRmpTINjr2u6a6QyXrtghdt9HvU9BkOMMB4ZW5J8Kj41sFj28UIntTT5od2PzLc98uSE4xww5kUdDycVHZFdCjqrKQQVYZBHnVDBBNqF82LJrOGG5f83oW25KnafizBsjjw48hl8ZNpCLx4fDpOma7pmqD/AEF7DOw6or+IfVTyPuKsgwPQ1yq50RiyMVhuI4yMBhtdVG0YDfHagUcj3mPFfYdR1zSO5jivp/EyII7sd7GSdgOGPiAyZG4b3U+dUxlS+k9Y1Lh1WlaNYduZgqe0dOYqQD3lo2/qFPuHDDh04G7lgK2LTe0mk6k/d2t7E03nCx2SfpbB/aqJua4xDml1FvSvgYGvtaMilKUAKUpQApSlAEC80yG5B3qK1fVOw9ncP3qxBZR0kTwsPoRzW718xXGk+gnrhzG40TXLA5huRdRj+Xdrv/5DDfvUX2iYDt1LTrm3PnJB+cnpww9DXVXiRxhgDUK50q3mB3ID9qTeN51+h05Fz+zRbK4tb3P4K5huD5rG3jH1U4P7VKCkcHr8D1qfqvYqyu/EYV3DkNjBH0NU8uh63p3/AEWoSSxr0iul75cfU+IfY1LeHS/FlM5a/pEsA1kBVV7VurU7dT0uVAOslq3eL+k4b0JqbZalYXzbLS7ieT+0x2SD/a2DU9eVz1FE+sVxkoVkKFSrYYEH4EYr6KwbPG9tzd2U9sJO771GTftDYBGOh61Ds9GMV139xcGVUdmjiAOwZDKMgk8hWK8YGAKtAKyFdTaWjjS3sgalbWkVvLeSKYzCplLRsFyVIbz4Jyq9euBVJeWdvLPb6bkyyF41MU0eGRNqknJ49yJ1yPNzW1PGkqFJUV0bgqygg/UGsLWxtbQu1tAkRdy7bRgbj1Pyz5461qa0jLnZS27azpexbe7uYM7QI5D30O47BxuzgbnPQjCofrVpa9uLq3iEmo2KTQ4B720fBwQGBKN8mQ4DHlwOalXRlW1mNuhebYdiggEnHHJ49aoY7K9vb+OO6sUhit5Ime44VpsLvJwDjl0i4A42kZp8e9pCL8IZu1h2p0i9lEK3axT5x3M4MT5yRwGxnkEcZ6Vchwelc0uuzarFtW5DW6qA63IyAgCKTnpkIJece9ITxUJW1TSraOSxmntml2iNIpO8t3dsYAByApaQAYx4YyfnVEZUvqEVjNcOtUrnun9uL5U3XNtDdxY3b4G7p9uGYHYxIJ2BW4Ye+orYrPtfpFxIIZpzaT5291dqYiTkjAJ8J5BHBPQ0+bmuMRUVPUbBSsVkVwCpBB5BHnStmTKlKUAKUpQArBo1bqKzpQBBuNNgnB3IvpVDqnY6yvVPeQo3wytbZSgDm8vZzVtOGNM1GcRjpDN+ano3T7EV4e1NRszt1LSi6/3bNv8A0b/w1dNZFbqKjTWEMoIZB6UqvCK6hs+1zxmjWetaZduEivESU/yZ8xP6NjP2zVmVZThgQfnUvUuydleIVeFGB8iuRWvydldQ03Psi/uLdf7W7fH+hsj0xU1Yf+WPnLf9IthX0VRe0tZsTjUdNjuUHWW1bu2/S2QfsRUu07Q6VcOI2ufw0p/lXa902fqfCfsanrxueoon3iuMtQKyHFNuAGx4TyD5H6GlKfwN2edzD39vJD3kkfeKVLxnDLnzB+NVdl2fgtbprgzSSHvhKisANpCsoHzADcAYAwOOubildVNLRlpN7IV9aWJje4uoogIxvaRvDjBVuSPLwLn5KPKtSJt9QEVjay3O+UQxvHJh1Akj8WHHUqnfEnHvMfhxvXSsEhijd3jijV3xvZVALY4GT512a0jjnZQR2l1pNvLLZyNZ3byKsENvJmKRm3O4MZ8OAOBwD4KVLuibvtDDAvKWkJZv+9//AIqj9VK9LxVOE2zzvXX1vR0GlKU8UKUpQApSlAClKUAKUpQArFlB6isqUARprKGUYZB6VT3/AGZtLtCrRKQeoI4rYaUAc8k7IXOnsX0e8uLP/GJ/Afqhyp9K8fx+v6ecXtlBfIOrxHuZPTlT+1dIKg9RXhLaRSAhlHpS68orqNz6VPGaNb9ptLkYJcSSWUp/gvI9g+zjK/vVwpDxiRSGjbo6nKn6EcVMvuz1pcqQ8anPyrWp+x34ORpdKuZrKQ9TbyFAfqOh+4qesSX+I+cql1Fz1px/EcDzPwrXTea/pzbblLTUIx5n8mT1Xwn0pNr1vqdrPpsMdxb6hMvd93LtIVTwzBlJB8OcdOcUj7W0x33MNFj2PiN60+oMMG6kaUZ8lPCD7KFFK2LQLNba1RQAABjjypXpJaWjz29/J//Z"/>
          <p:cNvSpPr>
            <a:spLocks noChangeAspect="1" noChangeArrowheads="1"/>
          </p:cNvSpPr>
          <p:nvPr/>
        </p:nvSpPr>
        <p:spPr bwMode="auto">
          <a:xfrm>
            <a:off x="76200" y="-284163"/>
            <a:ext cx="1085850" cy="523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48" name="Picture 4" descr="Ruler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54475" y="-26046113"/>
            <a:ext cx="2857500" cy="1362075"/>
          </a:xfrm>
          <a:prstGeom prst="rect">
            <a:avLst/>
          </a:prstGeom>
          <a:noFill/>
        </p:spPr>
      </p:pic>
      <p:pic>
        <p:nvPicPr>
          <p:cNvPr id="6150" name="Picture 6" descr="Ruler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354475" y="-26046113"/>
            <a:ext cx="2857500" cy="1362075"/>
          </a:xfrm>
          <a:prstGeom prst="rect">
            <a:avLst/>
          </a:prstGeom>
          <a:noFill/>
        </p:spPr>
      </p:pic>
      <p:pic>
        <p:nvPicPr>
          <p:cNvPr id="6151" name="Picture 7" descr="C:\Documents and Settings\MWHRecovery\Local Settings\Temporary Internet Files\Content.IE5\LGZDUBEX\MC90029092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572000"/>
            <a:ext cx="1447800" cy="1424574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6858000" y="4191000"/>
            <a:ext cx="2057400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9x8 </a:t>
            </a:r>
            <a:r>
              <a:rPr lang="en-US" b="1" dirty="0" smtClean="0"/>
              <a:t>= </a:t>
            </a:r>
            <a:r>
              <a:rPr lang="en-US" b="1" u="sng" dirty="0" smtClean="0"/>
              <a:t>72 </a:t>
            </a:r>
            <a:r>
              <a:rPr lang="en-US" b="1" dirty="0" smtClean="0"/>
              <a:t>=36 cm</a:t>
            </a:r>
            <a:r>
              <a:rPr lang="en-US" b="1" baseline="30000" dirty="0" smtClean="0"/>
              <a:t>2</a:t>
            </a:r>
            <a:endParaRPr lang="en-US" b="1" u="sng" baseline="30000" dirty="0" smtClean="0"/>
          </a:p>
          <a:p>
            <a:r>
              <a:rPr lang="en-US" b="1" dirty="0" smtClean="0"/>
              <a:t>  2       2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6" grpId="0" animBg="1"/>
      <p:bldP spid="3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could we use this map for?</a:t>
            </a:r>
            <a:endParaRPr lang="en-US" sz="4400" dirty="0"/>
          </a:p>
        </p:txBody>
      </p:sp>
      <p:grpSp>
        <p:nvGrpSpPr>
          <p:cNvPr id="3" name="Group 46"/>
          <p:cNvGrpSpPr/>
          <p:nvPr/>
        </p:nvGrpSpPr>
        <p:grpSpPr>
          <a:xfrm>
            <a:off x="1905000" y="1524000"/>
            <a:ext cx="6629400" cy="4736221"/>
            <a:chOff x="1752600" y="2743200"/>
            <a:chExt cx="6858000" cy="4812421"/>
          </a:xfrm>
        </p:grpSpPr>
        <p:sp>
          <p:nvSpPr>
            <p:cNvPr id="28" name="TextBox 27"/>
            <p:cNvSpPr txBox="1"/>
            <p:nvPr/>
          </p:nvSpPr>
          <p:spPr>
            <a:xfrm>
              <a:off x="3058886" y="4621218"/>
              <a:ext cx="1766051" cy="5689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Radiation</a:t>
              </a:r>
              <a:endParaRPr lang="en-US" b="1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752600" y="2743200"/>
              <a:ext cx="6858000" cy="4812421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86600" y="3693212"/>
              <a:ext cx="762000" cy="568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grpSp>
          <p:nvGrpSpPr>
            <p:cNvPr id="5" name="Group 97"/>
            <p:cNvGrpSpPr/>
            <p:nvPr/>
          </p:nvGrpSpPr>
          <p:grpSpPr>
            <a:xfrm>
              <a:off x="7696200" y="3048000"/>
              <a:ext cx="762000" cy="1408513"/>
              <a:chOff x="8425543" y="762000"/>
              <a:chExt cx="304800" cy="1066800"/>
            </a:xfrm>
          </p:grpSpPr>
          <p:sp>
            <p:nvSpPr>
              <p:cNvPr id="32" name="TextBox 31"/>
              <p:cNvSpPr txBox="1"/>
              <p:nvPr/>
            </p:nvSpPr>
            <p:spPr>
              <a:xfrm>
                <a:off x="8425543" y="762000"/>
                <a:ext cx="3048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</a:t>
                </a:r>
                <a:endParaRPr lang="en-US" b="1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rot="5400000" flipH="1" flipV="1">
                <a:off x="8192294" y="1485106"/>
                <a:ext cx="685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72"/>
            <p:cNvGrpSpPr/>
            <p:nvPr/>
          </p:nvGrpSpPr>
          <p:grpSpPr>
            <a:xfrm>
              <a:off x="6651173" y="6264482"/>
              <a:ext cx="762000" cy="657306"/>
              <a:chOff x="3886200" y="2286000"/>
              <a:chExt cx="533400" cy="426720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3886200" y="2286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 rot="5400000" flipH="1" flipV="1">
                <a:off x="3848100" y="2598420"/>
                <a:ext cx="1524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7" name="TextBox 36"/>
            <p:cNvSpPr txBox="1"/>
            <p:nvPr/>
          </p:nvSpPr>
          <p:spPr>
            <a:xfrm>
              <a:off x="2590800" y="5029200"/>
              <a:ext cx="762000" cy="568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</a:t>
              </a:r>
              <a:endParaRPr lang="en-US" b="1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800600" y="49530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P</a:t>
              </a:r>
              <a:endParaRPr lang="en-US" b="1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6553200" y="67056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7086600" y="34290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362200" y="52578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4876800" y="5257800"/>
              <a:ext cx="381000" cy="304800"/>
            </a:xfrm>
            <a:prstGeom prst="ellipse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467600" y="7010400"/>
              <a:ext cx="990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1:1000</a:t>
              </a:r>
              <a:endParaRPr lang="en-US" dirty="0"/>
            </a:p>
          </p:txBody>
        </p: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372100" y="4838700"/>
              <a:ext cx="3276600" cy="609600"/>
            </a:xfrm>
            <a:prstGeom prst="line">
              <a:avLst/>
            </a:prstGeom>
            <a:ln w="25400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endCxn id="40" idx="7"/>
            </p:cNvCxnSpPr>
            <p:nvPr/>
          </p:nvCxnSpPr>
          <p:spPr>
            <a:xfrm flipV="1">
              <a:off x="2590800" y="3473637"/>
              <a:ext cx="4821004" cy="1936563"/>
            </a:xfrm>
            <a:prstGeom prst="line">
              <a:avLst/>
            </a:prstGeom>
            <a:ln w="25400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590800" y="5410200"/>
              <a:ext cx="4114800" cy="1447800"/>
            </a:xfrm>
            <a:prstGeom prst="line">
              <a:avLst/>
            </a:prstGeom>
            <a:ln w="25400">
              <a:solidFill>
                <a:schemeClr val="accent4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1219200" y="1524000"/>
            <a:ext cx="4876800" cy="175432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As the scale is 1:1000</a:t>
            </a:r>
          </a:p>
          <a:p>
            <a:r>
              <a:rPr lang="en-US" b="1" dirty="0" smtClean="0"/>
              <a:t>36 cm</a:t>
            </a:r>
            <a:r>
              <a:rPr lang="en-US" b="1" baseline="30000" dirty="0" smtClean="0"/>
              <a:t>2 </a:t>
            </a:r>
            <a:r>
              <a:rPr lang="en-US" b="1" dirty="0" smtClean="0"/>
              <a:t>on the map=36cm</a:t>
            </a:r>
            <a:r>
              <a:rPr lang="en-US" b="1" baseline="30000" dirty="0" smtClean="0"/>
              <a:t>2</a:t>
            </a:r>
            <a:r>
              <a:rPr lang="en-US" b="1" dirty="0" smtClean="0"/>
              <a:t> x 1000 in real life</a:t>
            </a:r>
          </a:p>
          <a:p>
            <a:r>
              <a:rPr lang="en-US" b="1" dirty="0" smtClean="0"/>
              <a:t>So in real life the area is 36000cm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Or 3.6m</a:t>
            </a:r>
            <a:r>
              <a:rPr lang="en-US" b="1" baseline="30000" dirty="0" smtClean="0"/>
              <a:t>2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  </a:t>
            </a:r>
          </a:p>
          <a:p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066800" y="3429000"/>
            <a:ext cx="5029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So as 1 bag of seed will cover 0.5m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grpSp>
        <p:nvGrpSpPr>
          <p:cNvPr id="7" name="Group 62"/>
          <p:cNvGrpSpPr/>
          <p:nvPr/>
        </p:nvGrpSpPr>
        <p:grpSpPr>
          <a:xfrm>
            <a:off x="1295400" y="3962401"/>
            <a:ext cx="7848600" cy="1885949"/>
            <a:chOff x="1295400" y="3962401"/>
            <a:chExt cx="7848600" cy="1885949"/>
          </a:xfrm>
        </p:grpSpPr>
        <p:sp>
          <p:nvSpPr>
            <p:cNvPr id="49" name="TextBox 48"/>
            <p:cNvSpPr txBox="1"/>
            <p:nvPr/>
          </p:nvSpPr>
          <p:spPr>
            <a:xfrm>
              <a:off x="1295400" y="3962401"/>
              <a:ext cx="4876800" cy="1754326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We will need</a:t>
              </a:r>
            </a:p>
            <a:p>
              <a:r>
                <a:rPr lang="en-US" b="1" u="sng" dirty="0" smtClean="0"/>
                <a:t>3.6m</a:t>
              </a:r>
              <a:r>
                <a:rPr lang="en-US" b="1" u="sng" baseline="30000" dirty="0" smtClean="0"/>
                <a:t>2</a:t>
              </a:r>
              <a:r>
                <a:rPr lang="en-US" b="1" u="sng" dirty="0" smtClean="0"/>
                <a:t> </a:t>
              </a:r>
              <a:r>
                <a:rPr lang="en-US" b="1" dirty="0" smtClean="0"/>
                <a:t> = 7.2 bags of seed </a:t>
              </a:r>
            </a:p>
            <a:p>
              <a:r>
                <a:rPr lang="en-US" b="1" dirty="0" smtClean="0"/>
                <a:t>0.5m</a:t>
              </a:r>
              <a:r>
                <a:rPr lang="en-US" b="1" baseline="30000" dirty="0" smtClean="0"/>
                <a:t>2</a:t>
              </a:r>
            </a:p>
            <a:p>
              <a:endParaRPr lang="en-US" b="1" dirty="0" smtClean="0"/>
            </a:p>
            <a:p>
              <a:r>
                <a:rPr lang="en-US" b="1" dirty="0" smtClean="0"/>
                <a:t>So the farmer will need to buy 8 bags of seed to cover his field.</a:t>
              </a:r>
              <a:endParaRPr lang="en-US" dirty="0"/>
            </a:p>
          </p:txBody>
        </p:sp>
        <p:grpSp>
          <p:nvGrpSpPr>
            <p:cNvPr id="8" name="Group 61"/>
            <p:cNvGrpSpPr/>
            <p:nvPr/>
          </p:nvGrpSpPr>
          <p:grpSpPr>
            <a:xfrm>
              <a:off x="5882602" y="4038600"/>
              <a:ext cx="3261398" cy="1809750"/>
              <a:chOff x="5334000" y="3810000"/>
              <a:chExt cx="3261398" cy="1809750"/>
            </a:xfrm>
          </p:grpSpPr>
          <p:pic>
            <p:nvPicPr>
              <p:cNvPr id="60418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1722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2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104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3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724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5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010400" y="47244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6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772400" y="47244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59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233198" y="47244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60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334000" y="3810000"/>
                <a:ext cx="822998" cy="895350"/>
              </a:xfrm>
              <a:prstGeom prst="rect">
                <a:avLst/>
              </a:prstGeom>
              <a:noFill/>
            </p:spPr>
          </p:pic>
          <p:pic>
            <p:nvPicPr>
              <p:cNvPr id="61" name="Picture 2" descr="http://ts2.mm.bing.net/images/thumbnail.aspx?q=1024118301081&amp;id=a4ff5457035e2b1bf36473f5469b040f&amp;url=http%3a%2f%2fwww.acclaimimages.com%2f_gallery%2f_images_n300%2fseed_bag.jp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10200" y="4724400"/>
                <a:ext cx="822998" cy="895350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Other examples of Radial Plotting</a:t>
            </a:r>
            <a:endParaRPr lang="en-US" sz="4400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630520"/>
            <a:ext cx="3833625" cy="4596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1676400"/>
            <a:ext cx="3019425" cy="45357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498080" cy="4343400"/>
          </a:xfrm>
        </p:spPr>
        <p:txBody>
          <a:bodyPr>
            <a:normAutofit fontScale="5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Chose a location where you can see all other points of interest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Pace out the area so that you get a feel for what kind of scale you may use.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Set up tripod over this location and get as level as possible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Put on drawing board and ensure level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Secure drawing sheet to the drawing board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Pivot drawing board so that the top of the sheet is aligned with and north and mark on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Mark central point of drawing sheet and apply the plumb line.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Place the alidade on the drawing board with the end with the narrow slit towards your eye and align it so that the rule touches the central point.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Draw a line along the rule in the direction of this point.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Measure the distance from the plumb line to the point of interest.  Use a suitable scale to mark on this distance on your drawing sheet.</a:t>
            </a:r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  <a:p>
            <a:pPr marL="596646" indent="-514350">
              <a:buFont typeface="+mj-lt"/>
              <a:buAutoNum type="arabicPeriod"/>
            </a:pPr>
            <a:endParaRPr lang="en-US" dirty="0" smtClean="0"/>
          </a:p>
        </p:txBody>
      </p:sp>
      <p:pic>
        <p:nvPicPr>
          <p:cNvPr id="1026" name="Picture 1" descr="C:\Users\Hannah\AppData\Local\Microsoft\Windows\Temporary Internet Files\Content.IE5\N02VTYY2\MC9002321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1162050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ular Callout 4"/>
          <p:cNvSpPr/>
          <p:nvPr/>
        </p:nvSpPr>
        <p:spPr>
          <a:xfrm>
            <a:off x="3581400" y="381000"/>
            <a:ext cx="5562600" cy="762000"/>
          </a:xfrm>
          <a:prstGeom prst="wedgeRoundRectCallout">
            <a:avLst>
              <a:gd name="adj1" fmla="val -58633"/>
              <a:gd name="adj2" fmla="val -11080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These are the steps you must follow in order to carry out an accurate plane table survey: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19200" y="18288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209800" y="14478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8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9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10" name="Group 89"/>
          <p:cNvGrpSpPr/>
          <p:nvPr/>
        </p:nvGrpSpPr>
        <p:grpSpPr>
          <a:xfrm>
            <a:off x="2362200" y="3657600"/>
            <a:ext cx="2929007" cy="2246531"/>
            <a:chOff x="2362200" y="3657600"/>
            <a:chExt cx="2929007" cy="2246531"/>
          </a:xfrm>
        </p:grpSpPr>
        <p:grpSp>
          <p:nvGrpSpPr>
            <p:cNvPr id="13" name="Group 8"/>
            <p:cNvGrpSpPr/>
            <p:nvPr/>
          </p:nvGrpSpPr>
          <p:grpSpPr>
            <a:xfrm>
              <a:off x="4495800" y="3657600"/>
              <a:ext cx="612230" cy="533400"/>
              <a:chOff x="3581400" y="4495800"/>
              <a:chExt cx="612230" cy="5334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P</a:t>
                </a:r>
                <a:endParaRPr lang="en-US" b="1" dirty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2362200" y="5257800"/>
              <a:ext cx="29290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Chose a point that you can</a:t>
              </a:r>
            </a:p>
            <a:p>
              <a:r>
                <a:rPr lang="en-US" dirty="0" smtClean="0"/>
                <a:t> see all required positions</a:t>
              </a:r>
              <a:endParaRPr lang="en-US" dirty="0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rot="5400000" flipH="1" flipV="1">
              <a:off x="3733800" y="4419600"/>
              <a:ext cx="914400" cy="6096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" name="Picture 7" descr="http://ts1.mm.bing.net/images/thumbnail.aspx?q=988122590468&amp;id=20f9d943e0bfa6f758387f2a98174c71&amp;url=http%3a%2f%2fimages1.opticsplanet.com%2f640-640%2fopplanet-meade-telescope-tripod-07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200400"/>
            <a:ext cx="1343152" cy="1736835"/>
          </a:xfrm>
          <a:prstGeom prst="rect">
            <a:avLst/>
          </a:prstGeom>
          <a:noFill/>
        </p:spPr>
      </p:pic>
      <p:pic>
        <p:nvPicPr>
          <p:cNvPr id="93" name="Picture 2" descr="Plane 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124200"/>
            <a:ext cx="1847850" cy="1847850"/>
          </a:xfrm>
          <a:prstGeom prst="rect">
            <a:avLst/>
          </a:prstGeom>
          <a:noFill/>
        </p:spPr>
      </p:pic>
      <p:pic>
        <p:nvPicPr>
          <p:cNvPr id="9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429000"/>
            <a:ext cx="3124201" cy="873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0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05189" y="3599038"/>
            <a:ext cx="1721860" cy="1176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13716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8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9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10" name="Group 89"/>
          <p:cNvGrpSpPr/>
          <p:nvPr/>
        </p:nvGrpSpPr>
        <p:grpSpPr>
          <a:xfrm>
            <a:off x="2362200" y="3657600"/>
            <a:ext cx="2929007" cy="2246531"/>
            <a:chOff x="2362200" y="3657600"/>
            <a:chExt cx="2929007" cy="2246531"/>
          </a:xfrm>
        </p:grpSpPr>
        <p:grpSp>
          <p:nvGrpSpPr>
            <p:cNvPr id="13" name="Group 8"/>
            <p:cNvGrpSpPr/>
            <p:nvPr/>
          </p:nvGrpSpPr>
          <p:grpSpPr>
            <a:xfrm>
              <a:off x="4495800" y="3657600"/>
              <a:ext cx="612230" cy="533400"/>
              <a:chOff x="3581400" y="4495800"/>
              <a:chExt cx="612230" cy="5334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P</a:t>
                </a:r>
                <a:endParaRPr lang="en-US" b="1" dirty="0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2362200" y="5257800"/>
              <a:ext cx="29290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Chose a point that you can</a:t>
              </a:r>
            </a:p>
            <a:p>
              <a:r>
                <a:rPr lang="en-US" dirty="0" smtClean="0"/>
                <a:t> see all required positions</a:t>
              </a:r>
              <a:endParaRPr lang="en-US" dirty="0"/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 rot="5400000" flipH="1" flipV="1">
              <a:off x="3733800" y="4419600"/>
              <a:ext cx="914400" cy="609600"/>
            </a:xfrm>
            <a:prstGeom prst="straightConnector1">
              <a:avLst/>
            </a:prstGeom>
            <a:ln w="222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37"/>
          <p:cNvGrpSpPr/>
          <p:nvPr/>
        </p:nvGrpSpPr>
        <p:grpSpPr>
          <a:xfrm>
            <a:off x="5791200" y="3505200"/>
            <a:ext cx="3059992" cy="1781175"/>
            <a:chOff x="5791200" y="3505200"/>
            <a:chExt cx="3059992" cy="1781175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35052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39557">
            <a:off x="3810000" y="3276600"/>
            <a:ext cx="1460810" cy="998220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3048000"/>
            <a:ext cx="1569274" cy="827637"/>
          </a:xfrm>
          <a:prstGeom prst="rect">
            <a:avLst/>
          </a:prstGeom>
          <a:noFill/>
        </p:spPr>
      </p:pic>
      <p:grpSp>
        <p:nvGrpSpPr>
          <p:cNvPr id="19" name="Group 64"/>
          <p:cNvGrpSpPr/>
          <p:nvPr/>
        </p:nvGrpSpPr>
        <p:grpSpPr>
          <a:xfrm>
            <a:off x="304800" y="1828800"/>
            <a:ext cx="4800600" cy="3124200"/>
            <a:chOff x="-3810000" y="533400"/>
            <a:chExt cx="4800600" cy="3124200"/>
          </a:xfrm>
        </p:grpSpPr>
        <p:sp>
          <p:nvSpPr>
            <p:cNvPr id="40" name="Rectangle 39"/>
            <p:cNvSpPr/>
            <p:nvPr/>
          </p:nvSpPr>
          <p:spPr>
            <a:xfrm>
              <a:off x="-3810000" y="533400"/>
              <a:ext cx="4800600" cy="31242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890626">
              <a:off x="-2392617" y="1343923"/>
              <a:ext cx="1721860" cy="1176604"/>
            </a:xfrm>
            <a:prstGeom prst="rect">
              <a:avLst/>
            </a:prstGeom>
            <a:noFill/>
          </p:spPr>
        </p:pic>
      </p:grpSp>
      <p:cxnSp>
        <p:nvCxnSpPr>
          <p:cNvPr id="47" name="Straight Arrow Connector 46"/>
          <p:cNvCxnSpPr/>
          <p:nvPr/>
        </p:nvCxnSpPr>
        <p:spPr>
          <a:xfrm>
            <a:off x="2743200" y="1676400"/>
            <a:ext cx="1511728" cy="12460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7"/>
          <p:cNvGrpSpPr/>
          <p:nvPr/>
        </p:nvGrpSpPr>
        <p:grpSpPr>
          <a:xfrm>
            <a:off x="5486400" y="11430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35"/>
          <p:cNvGrpSpPr/>
          <p:nvPr/>
        </p:nvGrpSpPr>
        <p:grpSpPr>
          <a:xfrm>
            <a:off x="4762500" y="4191000"/>
            <a:ext cx="2552700" cy="1409700"/>
            <a:chOff x="4762500" y="4191000"/>
            <a:chExt cx="2552700" cy="1409700"/>
          </a:xfrm>
        </p:grpSpPr>
        <p:cxnSp>
          <p:nvCxnSpPr>
            <p:cNvPr id="24" name="Straight Arrow Connector 23"/>
            <p:cNvCxnSpPr>
              <a:stCxn id="6" idx="2"/>
              <a:endCxn id="17" idx="1"/>
            </p:cNvCxnSpPr>
            <p:nvPr/>
          </p:nvCxnSpPr>
          <p:spPr>
            <a:xfrm rot="16200000" flipH="1">
              <a:off x="5334000" y="3619500"/>
              <a:ext cx="1409700" cy="25527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791200" y="4495800"/>
              <a:ext cx="1066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70m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4478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6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8" name="Group 37"/>
          <p:cNvGrpSpPr/>
          <p:nvPr/>
        </p:nvGrpSpPr>
        <p:grpSpPr>
          <a:xfrm>
            <a:off x="5791200" y="3505200"/>
            <a:ext cx="3059992" cy="1781175"/>
            <a:chOff x="5791200" y="3505200"/>
            <a:chExt cx="3059992" cy="1781175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35052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33601">
            <a:off x="3810000" y="3276600"/>
            <a:ext cx="1460810" cy="998220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114800"/>
            <a:ext cx="1569274" cy="8276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stCxn id="6" idx="2"/>
            <a:endCxn id="17" idx="1"/>
          </p:cNvCxnSpPr>
          <p:nvPr/>
        </p:nvCxnSpPr>
        <p:spPr>
          <a:xfrm rot="16200000" flipH="1">
            <a:off x="5334000" y="3619500"/>
            <a:ext cx="1409700" cy="25527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4495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-304800" y="2057400"/>
            <a:ext cx="48006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315">
            <a:off x="2425684" y="465907"/>
            <a:ext cx="1721860" cy="1176604"/>
          </a:xfrm>
          <a:prstGeom prst="rect">
            <a:avLst/>
          </a:prstGeom>
          <a:noFill/>
        </p:spPr>
      </p:pic>
      <p:grpSp>
        <p:nvGrpSpPr>
          <p:cNvPr id="9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2743200" y="1676400"/>
            <a:ext cx="1511728" cy="12460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6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8" name="Group 37"/>
          <p:cNvGrpSpPr/>
          <p:nvPr/>
        </p:nvGrpSpPr>
        <p:grpSpPr>
          <a:xfrm>
            <a:off x="5791200" y="3505200"/>
            <a:ext cx="3059992" cy="1781175"/>
            <a:chOff x="5791200" y="3505200"/>
            <a:chExt cx="3059992" cy="1781175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35052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8154221">
            <a:off x="3810000" y="3276600"/>
            <a:ext cx="1460810" cy="998220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114800"/>
            <a:ext cx="1569274" cy="8276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stCxn id="6" idx="2"/>
            <a:endCxn id="17" idx="1"/>
          </p:cNvCxnSpPr>
          <p:nvPr/>
        </p:nvCxnSpPr>
        <p:spPr>
          <a:xfrm rot="16200000" flipH="1">
            <a:off x="5334000" y="3619500"/>
            <a:ext cx="1409700" cy="25527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4495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70m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800600" y="2247900"/>
            <a:ext cx="2286000" cy="19431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8800" y="2667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57200" y="0"/>
            <a:ext cx="48006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54"/>
          <p:cNvGrpSpPr/>
          <p:nvPr/>
        </p:nvGrpSpPr>
        <p:grpSpPr>
          <a:xfrm>
            <a:off x="4191000" y="457200"/>
            <a:ext cx="533400" cy="528875"/>
            <a:chOff x="4191000" y="450057"/>
            <a:chExt cx="533400" cy="528875"/>
          </a:xfrm>
        </p:grpSpPr>
        <p:sp>
          <p:nvSpPr>
            <p:cNvPr id="49" name="TextBox 48"/>
            <p:cNvSpPr txBox="1"/>
            <p:nvPr/>
          </p:nvSpPr>
          <p:spPr>
            <a:xfrm>
              <a:off x="4191000" y="609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10800000">
              <a:off x="4224342" y="450057"/>
              <a:ext cx="2286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412010" y="381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5cm</a:t>
            </a:r>
            <a:endParaRPr lang="en-US" dirty="0"/>
          </a:p>
        </p:txBody>
      </p:sp>
      <p:pic>
        <p:nvPicPr>
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7943570">
            <a:off x="1793564" y="670712"/>
            <a:ext cx="1721860" cy="1176604"/>
          </a:xfrm>
          <a:prstGeom prst="rect">
            <a:avLst/>
          </a:prstGeom>
          <a:noFill/>
        </p:spPr>
      </p:pic>
      <p:cxnSp>
        <p:nvCxnSpPr>
          <p:cNvPr id="42" name="Straight Arrow Connector 41"/>
          <p:cNvCxnSpPr/>
          <p:nvPr/>
        </p:nvCxnSpPr>
        <p:spPr>
          <a:xfrm flipV="1">
            <a:off x="2743200" y="228600"/>
            <a:ext cx="1981200" cy="14478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2743200" y="1676400"/>
            <a:ext cx="1511728" cy="12460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/>
          <p:cNvSpPr/>
          <p:nvPr/>
        </p:nvSpPr>
        <p:spPr>
          <a:xfrm>
            <a:off x="1295400" y="1752600"/>
            <a:ext cx="7620000" cy="4648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12192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grpSp>
        <p:nvGrpSpPr>
          <p:cNvPr id="3" name="Group 90"/>
          <p:cNvGrpSpPr/>
          <p:nvPr/>
        </p:nvGrpSpPr>
        <p:grpSpPr>
          <a:xfrm>
            <a:off x="1752600" y="1981200"/>
            <a:ext cx="6174830" cy="3886200"/>
            <a:chOff x="1752600" y="1981200"/>
            <a:chExt cx="6174830" cy="3886200"/>
          </a:xfrm>
        </p:grpSpPr>
        <p:grpSp>
          <p:nvGrpSpPr>
            <p:cNvPr id="4" name="Group 9"/>
            <p:cNvGrpSpPr/>
            <p:nvPr/>
          </p:nvGrpSpPr>
          <p:grpSpPr>
            <a:xfrm>
              <a:off x="7086600" y="1981200"/>
              <a:ext cx="612230" cy="533400"/>
              <a:chOff x="3581400" y="4495800"/>
              <a:chExt cx="612230" cy="53340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</p:grpSp>
        <p:grpSp>
          <p:nvGrpSpPr>
            <p:cNvPr id="6" name="Group 12"/>
            <p:cNvGrpSpPr/>
            <p:nvPr/>
          </p:nvGrpSpPr>
          <p:grpSpPr>
            <a:xfrm>
              <a:off x="1752600" y="3639207"/>
              <a:ext cx="612230" cy="533400"/>
              <a:chOff x="3581400" y="4495800"/>
              <a:chExt cx="612230" cy="5334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</p:grpSp>
        <p:grpSp>
          <p:nvGrpSpPr>
            <p:cNvPr id="7" name="Group 15"/>
            <p:cNvGrpSpPr/>
            <p:nvPr/>
          </p:nvGrpSpPr>
          <p:grpSpPr>
            <a:xfrm>
              <a:off x="7315200" y="5334000"/>
              <a:ext cx="612230" cy="533400"/>
              <a:chOff x="3581400" y="4495800"/>
              <a:chExt cx="612230" cy="5334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3581400" y="4495800"/>
                <a:ext cx="533400" cy="533400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660230" y="4572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</p:grpSp>
      </p:grpSp>
      <p:grpSp>
        <p:nvGrpSpPr>
          <p:cNvPr id="8" name="Group 37"/>
          <p:cNvGrpSpPr/>
          <p:nvPr/>
        </p:nvGrpSpPr>
        <p:grpSpPr>
          <a:xfrm>
            <a:off x="6553200" y="3352800"/>
            <a:ext cx="2326278" cy="1933575"/>
            <a:chOff x="6553200" y="3352800"/>
            <a:chExt cx="2326278" cy="1933575"/>
          </a:xfrm>
        </p:grpSpPr>
        <p:sp>
          <p:nvSpPr>
            <p:cNvPr id="79" name="TextBox 78"/>
            <p:cNvSpPr txBox="1"/>
            <p:nvPr/>
          </p:nvSpPr>
          <p:spPr>
            <a:xfrm>
              <a:off x="6553200" y="3352800"/>
              <a:ext cx="23262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Measure with a tape</a:t>
              </a:r>
              <a:endParaRPr lang="en-US" dirty="0"/>
            </a:p>
          </p:txBody>
        </p:sp>
        <p:pic>
          <p:nvPicPr>
            <p:cNvPr id="32770" name="Picture 2" descr="http://ts4.mm.bing.net/images/thumbnail.aspx?q=1023338295615&amp;id=701409c226a9177bcae0019845b9ff0a&amp;url=http%3a%2f%2fschool.discoveryeducation.com%2fclipart%2fimages%2ftapemsr2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6600" y="3810000"/>
              <a:ext cx="1764592" cy="1476375"/>
            </a:xfrm>
            <a:prstGeom prst="rect">
              <a:avLst/>
            </a:prstGeom>
            <a:noFill/>
          </p:spPr>
        </p:pic>
      </p:grpSp>
      <p:pic>
        <p:nvPicPr>
          <p:cNvPr id="39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522521" flipV="1">
            <a:off x="3782587" y="2943393"/>
            <a:ext cx="1460810" cy="1211492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4419600" y="2895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pic>
        <p:nvPicPr>
          <p:cNvPr id="63" name="Picture 8" descr="C:\Documents and Settings\MWHRecovery\Local Settings\Temporary Internet Files\Content.IE5\EX29C3KV\MC90028128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3429000"/>
            <a:ext cx="1569274" cy="827637"/>
          </a:xfrm>
          <a:prstGeom prst="rect">
            <a:avLst/>
          </a:prstGeom>
          <a:noFill/>
        </p:spPr>
      </p:pic>
      <p:cxnSp>
        <p:nvCxnSpPr>
          <p:cNvPr id="24" name="Straight Arrow Connector 23"/>
          <p:cNvCxnSpPr>
            <a:endCxn id="17" idx="1"/>
          </p:cNvCxnSpPr>
          <p:nvPr/>
        </p:nvCxnSpPr>
        <p:spPr>
          <a:xfrm>
            <a:off x="4648200" y="3886200"/>
            <a:ext cx="2667000" cy="17145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791200" y="4495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70m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4648200" y="2247900"/>
            <a:ext cx="2438400" cy="16383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638800" y="26670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50m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57200" y="0"/>
            <a:ext cx="4800600" cy="312420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54"/>
          <p:cNvGrpSpPr/>
          <p:nvPr/>
        </p:nvGrpSpPr>
        <p:grpSpPr>
          <a:xfrm>
            <a:off x="4191000" y="457200"/>
            <a:ext cx="533400" cy="528875"/>
            <a:chOff x="4191000" y="450057"/>
            <a:chExt cx="533400" cy="528875"/>
          </a:xfrm>
        </p:grpSpPr>
        <p:sp>
          <p:nvSpPr>
            <p:cNvPr id="49" name="TextBox 48"/>
            <p:cNvSpPr txBox="1"/>
            <p:nvPr/>
          </p:nvSpPr>
          <p:spPr>
            <a:xfrm>
              <a:off x="4191000" y="609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</a:t>
              </a:r>
              <a:endParaRPr lang="en-US" b="1" dirty="0"/>
            </a:p>
          </p:txBody>
        </p:sp>
        <p:cxnSp>
          <p:nvCxnSpPr>
            <p:cNvPr id="51" name="Straight Connector 50"/>
            <p:cNvCxnSpPr/>
            <p:nvPr/>
          </p:nvCxnSpPr>
          <p:spPr>
            <a:xfrm rot="10800000">
              <a:off x="4224342" y="450057"/>
              <a:ext cx="2286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3412010" y="381000"/>
            <a:ext cx="762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5cm</a:t>
            </a:r>
            <a:endParaRPr lang="en-US" dirty="0"/>
          </a:p>
        </p:txBody>
      </p:sp>
      <p:pic>
        <p:nvPicPr>
          <p:cNvPr id="64" name="Picture 4" descr="http://ts2.mm.bing.net/images/thumbnail.aspx?q=1059928152205&amp;id=fe549aa2d81e032f843698daac9b8560&amp;url=http%3a%2f%2fperso.numericable.fr%2fjlconstant%2fzportail%2frecits_de_cathy%2fsphere%2fimages%2falida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218309" flipV="1">
            <a:off x="1682561" y="906505"/>
            <a:ext cx="1721860" cy="1151217"/>
          </a:xfrm>
          <a:prstGeom prst="rect">
            <a:avLst/>
          </a:prstGeom>
          <a:noFill/>
        </p:spPr>
      </p:pic>
      <p:cxnSp>
        <p:nvCxnSpPr>
          <p:cNvPr id="42" name="Straight Arrow Connector 41"/>
          <p:cNvCxnSpPr/>
          <p:nvPr/>
        </p:nvCxnSpPr>
        <p:spPr>
          <a:xfrm flipV="1">
            <a:off x="2743200" y="228600"/>
            <a:ext cx="1981200" cy="15240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7"/>
          <p:cNvGrpSpPr/>
          <p:nvPr/>
        </p:nvGrpSpPr>
        <p:grpSpPr>
          <a:xfrm>
            <a:off x="4648200" y="228600"/>
            <a:ext cx="533400" cy="914400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Arrow Connector 46"/>
          <p:cNvCxnSpPr/>
          <p:nvPr/>
        </p:nvCxnSpPr>
        <p:spPr>
          <a:xfrm>
            <a:off x="2743200" y="1752600"/>
            <a:ext cx="1511728" cy="1169894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72"/>
          <p:cNvGrpSpPr/>
          <p:nvPr/>
        </p:nvGrpSpPr>
        <p:grpSpPr>
          <a:xfrm>
            <a:off x="3581400" y="1981200"/>
            <a:ext cx="838200" cy="731520"/>
            <a:chOff x="3581400" y="1981200"/>
            <a:chExt cx="838200" cy="731520"/>
          </a:xfrm>
        </p:grpSpPr>
        <p:sp>
          <p:nvSpPr>
            <p:cNvPr id="59" name="TextBox 58"/>
            <p:cNvSpPr txBox="1"/>
            <p:nvPr/>
          </p:nvSpPr>
          <p:spPr>
            <a:xfrm>
              <a:off x="35814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7cm</a:t>
              </a:r>
              <a:endParaRPr lang="en-US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/>
          <p:cNvCxnSpPr/>
          <p:nvPr/>
        </p:nvCxnSpPr>
        <p:spPr>
          <a:xfrm>
            <a:off x="2286000" y="3886200"/>
            <a:ext cx="2362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819400" y="3352800"/>
            <a:ext cx="1066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40m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762000" y="1752600"/>
            <a:ext cx="19812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72"/>
          <p:cNvGrpSpPr/>
          <p:nvPr/>
        </p:nvGrpSpPr>
        <p:grpSpPr>
          <a:xfrm>
            <a:off x="990600" y="1143000"/>
            <a:ext cx="914400" cy="670560"/>
            <a:chOff x="3886200" y="1981200"/>
            <a:chExt cx="914400" cy="670560"/>
          </a:xfrm>
        </p:grpSpPr>
        <p:sp>
          <p:nvSpPr>
            <p:cNvPr id="55" name="TextBox 54"/>
            <p:cNvSpPr txBox="1"/>
            <p:nvPr/>
          </p:nvSpPr>
          <p:spPr>
            <a:xfrm>
              <a:off x="4038600" y="1981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4cm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4114800" y="224028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</a:t>
              </a:r>
              <a:endParaRPr lang="en-US" b="1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 rot="5400000" flipH="1" flipV="1">
              <a:off x="3848100" y="253746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grpSp>
        <p:nvGrpSpPr>
          <p:cNvPr id="3" name="Group 49"/>
          <p:cNvGrpSpPr/>
          <p:nvPr/>
        </p:nvGrpSpPr>
        <p:grpSpPr>
          <a:xfrm>
            <a:off x="1524000" y="1828800"/>
            <a:ext cx="6705600" cy="4572000"/>
            <a:chOff x="457200" y="0"/>
            <a:chExt cx="4800600" cy="3264932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1219200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Radiation</a:t>
              </a:r>
              <a:endParaRPr lang="en-US" b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19600" y="2895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7200" y="0"/>
              <a:ext cx="4800600" cy="31242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54"/>
            <p:cNvGrpSpPr/>
            <p:nvPr/>
          </p:nvGrpSpPr>
          <p:grpSpPr>
            <a:xfrm>
              <a:off x="4191000" y="457200"/>
              <a:ext cx="533400" cy="528875"/>
              <a:chOff x="4191000" y="450057"/>
              <a:chExt cx="533400" cy="528875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4191000" y="6096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B</a:t>
                </a:r>
                <a:endParaRPr lang="en-US" b="1" dirty="0"/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10800000">
                <a:off x="4224342" y="450057"/>
                <a:ext cx="228600" cy="1524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3230880" y="840967"/>
              <a:ext cx="7620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5cm</a:t>
              </a:r>
              <a:endParaRPr lang="en-US" dirty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2750820" y="228600"/>
              <a:ext cx="1973580" cy="150280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Group 97"/>
            <p:cNvGrpSpPr/>
            <p:nvPr/>
          </p:nvGrpSpPr>
          <p:grpSpPr>
            <a:xfrm>
              <a:off x="4648200" y="228600"/>
              <a:ext cx="533400" cy="914400"/>
              <a:chOff x="8425543" y="762000"/>
              <a:chExt cx="304800" cy="1066800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8425543" y="762000"/>
                <a:ext cx="304800" cy="381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N</a:t>
                </a:r>
                <a:endParaRPr lang="en-US" b="1" dirty="0"/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 rot="5400000" flipH="1" flipV="1">
                <a:off x="8192294" y="1485106"/>
                <a:ext cx="685800" cy="15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7" name="Straight Arrow Connector 46"/>
            <p:cNvCxnSpPr/>
            <p:nvPr/>
          </p:nvCxnSpPr>
          <p:spPr>
            <a:xfrm>
              <a:off x="2750820" y="1731403"/>
              <a:ext cx="1504108" cy="119109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Group 72"/>
            <p:cNvGrpSpPr/>
            <p:nvPr/>
          </p:nvGrpSpPr>
          <p:grpSpPr>
            <a:xfrm>
              <a:off x="3177540" y="1879809"/>
              <a:ext cx="1242060" cy="832911"/>
              <a:chOff x="3177540" y="1879809"/>
              <a:chExt cx="1242060" cy="832911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3177540" y="1879809"/>
                <a:ext cx="76200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7cm</a:t>
                </a:r>
                <a:endParaRPr 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886200" y="228600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A</a:t>
                </a:r>
                <a:endParaRPr lang="en-US" b="1" dirty="0"/>
              </a:p>
            </p:txBody>
          </p: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3848100" y="2598420"/>
                <a:ext cx="1524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Arrow Connector 45"/>
            <p:cNvCxnSpPr/>
            <p:nvPr/>
          </p:nvCxnSpPr>
          <p:spPr>
            <a:xfrm flipV="1">
              <a:off x="762000" y="1731403"/>
              <a:ext cx="1988820" cy="2119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72"/>
            <p:cNvGrpSpPr/>
            <p:nvPr/>
          </p:nvGrpSpPr>
          <p:grpSpPr>
            <a:xfrm>
              <a:off x="990600" y="1402080"/>
              <a:ext cx="1615440" cy="451312"/>
              <a:chOff x="3886200" y="2240280"/>
              <a:chExt cx="1615440" cy="451312"/>
            </a:xfrm>
          </p:grpSpPr>
          <p:sp>
            <p:nvSpPr>
              <p:cNvPr id="55" name="TextBox 54"/>
              <p:cNvSpPr txBox="1"/>
              <p:nvPr/>
            </p:nvSpPr>
            <p:spPr>
              <a:xfrm>
                <a:off x="4739640" y="2322260"/>
                <a:ext cx="76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4cm</a:t>
                </a:r>
                <a:endParaRPr lang="en-US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114800" y="2240280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C</a:t>
                </a:r>
                <a:endParaRPr lang="en-US" b="1" dirty="0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 flipH="1" flipV="1">
                <a:off x="3848100" y="2537460"/>
                <a:ext cx="152400" cy="762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44196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7086600" y="563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1:1000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4991100" y="3467100"/>
            <a:ext cx="3276600" cy="6096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2133600" y="4038600"/>
            <a:ext cx="4191000" cy="1447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209800" y="2209800"/>
            <a:ext cx="4648200" cy="1828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/>
          <a:lstStyle/>
          <a:p>
            <a:r>
              <a:rPr lang="en-US" sz="4400" dirty="0" smtClean="0"/>
              <a:t>Methods of Plotting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2677886" y="3249618"/>
            <a:ext cx="1766051" cy="568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Radiation</a:t>
            </a:r>
            <a:endParaRPr lang="en-US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7032171" y="583189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40" name="Rectangle 39"/>
          <p:cNvSpPr/>
          <p:nvPr/>
        </p:nvSpPr>
        <p:spPr>
          <a:xfrm>
            <a:off x="1752600" y="1828800"/>
            <a:ext cx="6477000" cy="435522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6705600" y="2321612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grpSp>
        <p:nvGrpSpPr>
          <p:cNvPr id="3" name="Group 97"/>
          <p:cNvGrpSpPr/>
          <p:nvPr/>
        </p:nvGrpSpPr>
        <p:grpSpPr>
          <a:xfrm>
            <a:off x="7315200" y="1676400"/>
            <a:ext cx="762000" cy="1408513"/>
            <a:chOff x="8425543" y="762000"/>
            <a:chExt cx="304800" cy="1066800"/>
          </a:xfrm>
        </p:grpSpPr>
        <p:sp>
          <p:nvSpPr>
            <p:cNvPr id="34" name="TextBox 33"/>
            <p:cNvSpPr txBox="1"/>
            <p:nvPr/>
          </p:nvSpPr>
          <p:spPr>
            <a:xfrm>
              <a:off x="8425543" y="762000"/>
              <a:ext cx="3048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N</a:t>
              </a:r>
              <a:endParaRPr lang="en-US" b="1" dirty="0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8192294" y="1485106"/>
              <a:ext cx="685800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72"/>
          <p:cNvGrpSpPr/>
          <p:nvPr/>
        </p:nvGrpSpPr>
        <p:grpSpPr>
          <a:xfrm>
            <a:off x="6270173" y="4892882"/>
            <a:ext cx="762000" cy="657306"/>
            <a:chOff x="3886200" y="2286000"/>
            <a:chExt cx="533400" cy="426720"/>
          </a:xfrm>
        </p:grpSpPr>
        <p:sp>
          <p:nvSpPr>
            <p:cNvPr id="66" name="TextBox 65"/>
            <p:cNvSpPr txBox="1"/>
            <p:nvPr/>
          </p:nvSpPr>
          <p:spPr>
            <a:xfrm>
              <a:off x="3886200" y="22860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848100" y="2598420"/>
              <a:ext cx="152400" cy="76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209800" y="3657600"/>
            <a:ext cx="762000" cy="568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44196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</a:t>
            </a:r>
            <a:endParaRPr lang="en-US" b="1" dirty="0"/>
          </a:p>
        </p:txBody>
      </p:sp>
      <p:sp>
        <p:nvSpPr>
          <p:cNvPr id="26" name="Oval 25"/>
          <p:cNvSpPr/>
          <p:nvPr/>
        </p:nvSpPr>
        <p:spPr>
          <a:xfrm>
            <a:off x="6172200" y="53340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705600" y="20574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812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95800" y="3886200"/>
            <a:ext cx="381000" cy="30480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7086600" y="5638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1:1000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4991100" y="3467100"/>
            <a:ext cx="3276600" cy="6096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7" idx="7"/>
          </p:cNvCxnSpPr>
          <p:nvPr/>
        </p:nvCxnSpPr>
        <p:spPr>
          <a:xfrm flipV="1">
            <a:off x="2209800" y="2102037"/>
            <a:ext cx="4821004" cy="1936563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209800" y="4038600"/>
            <a:ext cx="4114800" cy="1447800"/>
          </a:xfrm>
          <a:prstGeom prst="line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W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Bamboo preservation</Template>
  <TotalTime>1716</TotalTime>
  <Words>793</Words>
  <Application>Microsoft Office PowerPoint</Application>
  <PresentationFormat>On-screen Show (4:3)</PresentationFormat>
  <Paragraphs>173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LWD</vt:lpstr>
      <vt:lpstr>Plane Table Surveying</vt:lpstr>
      <vt:lpstr>Slide 2</vt:lpstr>
      <vt:lpstr>Methods of Plotting</vt:lpstr>
      <vt:lpstr>Methods of Plotting</vt:lpstr>
      <vt:lpstr>Methods of Plotting</vt:lpstr>
      <vt:lpstr>Methods of Plotting</vt:lpstr>
      <vt:lpstr>Methods of Plotting</vt:lpstr>
      <vt:lpstr>Methods of Plotting</vt:lpstr>
      <vt:lpstr>Methods of Plotting</vt:lpstr>
      <vt:lpstr>What could we use this map for?</vt:lpstr>
      <vt:lpstr>What could we use this map for?</vt:lpstr>
      <vt:lpstr>What could we use this map for?</vt:lpstr>
      <vt:lpstr>Other examples of Radial Plotting</vt:lpstr>
    </vt:vector>
  </TitlesOfParts>
  <Company>MWH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Maps &amp; Plane Table Surveying</dc:title>
  <dc:creator>MWH</dc:creator>
  <cp:lastModifiedBy>Mandar</cp:lastModifiedBy>
  <cp:revision>158</cp:revision>
  <dcterms:created xsi:type="dcterms:W3CDTF">2011-07-27T04:30:10Z</dcterms:created>
  <dcterms:modified xsi:type="dcterms:W3CDTF">2014-10-09T11:41:13Z</dcterms:modified>
</cp:coreProperties>
</file>