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2E-95D2-4B5B-80F8-187BA89A3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1590-FBCF-44C3-8F7C-E82553348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9105-BDB9-4629-8990-4C72F623E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74A-30C5-43FF-A4D4-D012EC26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2AA1-D1C2-4EFB-8D6A-93F934306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9C63-856E-4A40-8559-64A1CCB1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C8C-294F-42A4-96A7-675FFF80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C9B3-B668-4F05-B6AC-2C0389F7B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2FB-3748-45AF-B919-F145F017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2F4E-D6DC-4165-ADB2-4D1E2D535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14338"/>
            <a:ext cx="2055812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821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0A25-B6E6-4E65-AC3D-118E87750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B2CB-DC0E-4225-8000-8381A268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3CCA-E490-4DCB-B439-04F1EBAE7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9D1-4004-4646-B9E7-0FAB8EF0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5540-B289-4BC0-B33F-EF5ABDCE7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F0CA-15B3-485F-9F43-B2E0402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DB17-B5F0-4F47-A03E-8DA87B369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804-2D90-4317-B092-2FCE5B85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6D0-74F0-49DA-8F14-A91E0654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43AE-5478-4838-B280-D872CA517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14E-798D-44A0-9C31-72C5B46F9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D43C-E1C3-4031-9125-01EC2B40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396F-1216-4489-A9CC-6219A8CCD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485-769E-425F-96B2-A922BF880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A448-DB88-4449-8EFF-3F9DB5012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B01-2687-41E2-A4C3-3D3FB62DC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0CB9-71F4-4BE6-936F-9BDC8FD62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381C-D62E-4EA7-8C4C-130C7BC3D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EDDB-7818-47E9-A742-760F7605F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F645-2022-472F-9D19-A8A71673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9CBD-6B1A-432B-8452-74AA1D15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C961-B768-4599-9F0A-AD7077D8D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FB50-C649-4BDA-8CCD-51D64D6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03B5-0731-410C-AB1C-D050DEEF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E023-6A52-40FE-90EB-5FFA4015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8B64-9638-4206-99D0-779CFFAF9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99F-71EF-4427-A8E0-B8FC3EE76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0993-0D87-4419-93C5-653DCDC3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3AE-418C-4BF3-BE08-1D9B23E63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4631-DE05-48B6-A8D8-1F00EAF5C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9CB1-CA21-4B30-96B3-77339678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590A-F3CA-4CD9-872A-03F2880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1A7B-4587-4558-AB41-4D0DB8C32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34E-D18B-4531-B0B3-5ACC2D5A2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3A1CE-A44B-435C-9CE7-52C6EEE4C323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80732-2FC9-48BA-8617-04D30F4995C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1B8AA5B-E12D-4637-9BFF-B69EF852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5B09B46-C8FB-4011-AC8D-51DD2E05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852738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248150" cy="936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                                                                                       +                     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27313" y="5445125"/>
            <a:ext cx="576262" cy="5762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708400" y="5516563"/>
            <a:ext cx="576263" cy="5762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148263" y="5445125"/>
            <a:ext cx="576262" cy="576263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5F0AF94-2E50-4A69-BAD9-251732A4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22BB95-4DDD-46E0-A1CB-16C84033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mmies.com/how-to/content/choosing-the-right-fan-to-cool-your-home.seriesId-246927.html" TargetMode="External"/><Relationship Id="rId5" Type="http://schemas.openxmlformats.org/officeDocument/2006/relationships/image" Target="../media/image10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Laurie_Bak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facematerials.com/info/wacom12.htm" TargetMode="External"/><Relationship Id="rId2" Type="http://schemas.openxmlformats.org/officeDocument/2006/relationships/hyperlink" Target="http://www.energysavers.gov/tips/windows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how.com/Calculate-BTU-Per-Square-Foo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1371600"/>
            <a:ext cx="9396536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Low Cost </a:t>
            </a:r>
            <a:r>
              <a:rPr lang="en-GB" dirty="0" smtClean="0"/>
              <a:t>Housing </a:t>
            </a:r>
            <a:r>
              <a:rPr lang="en-GB" dirty="0" smtClean="0"/>
              <a:t>Ventilation 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the efficiency rating when buying. </a:t>
            </a:r>
            <a:endParaRPr lang="en-GB" dirty="0"/>
          </a:p>
          <a:p>
            <a:r>
              <a:rPr lang="en-GB" dirty="0" smtClean="0"/>
              <a:t>Ensure your fan has cowling i.e. Covering around centre. Cowling prevents air circling inefficiently around the tip of the blades.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5254" t="7291" r="49806" b="5217"/>
          <a:stretch>
            <a:fillRect/>
          </a:stretch>
        </p:blipFill>
        <p:spPr bwMode="auto">
          <a:xfrm>
            <a:off x="2411760" y="4485823"/>
            <a:ext cx="1296143" cy="21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8813" t="9410" r="17628" b="5217"/>
          <a:stretch>
            <a:fillRect/>
          </a:stretch>
        </p:blipFill>
        <p:spPr bwMode="auto">
          <a:xfrm>
            <a:off x="6300192" y="4581128"/>
            <a:ext cx="1227176" cy="20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ros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73216"/>
            <a:ext cx="1368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68344" y="5287962"/>
            <a:ext cx="1150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9600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pic>
        <p:nvPicPr>
          <p:cNvPr id="8" name="Picture 7" descr="C:\Users\Hannah\AppData\Local\Microsoft\Windows\Temporary Internet Files\Content.IE5\IS0AG6O6\MC900423171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43608" y="332656"/>
            <a:ext cx="4968552" cy="936104"/>
          </a:xfrm>
          <a:prstGeom prst="wedgeRoundRectCallout">
            <a:avLst>
              <a:gd name="adj1" fmla="val 58023"/>
              <a:gd name="adj2" fmla="val -50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Fans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also a great way to ventilate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 room.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528" y="3140968"/>
            <a:ext cx="8460432" cy="1224136"/>
          </a:xfrm>
          <a:prstGeom prst="wedgeRoundRectCallout">
            <a:avLst>
              <a:gd name="adj1" fmla="val 31992"/>
              <a:gd name="adj2" fmla="val -8135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This website has</a:t>
            </a:r>
            <a:r>
              <a:rPr kumimoji="0" lang="en-GB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some good information to help you select a good fan: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GB" dirty="0" smtClean="0">
                <a:hlinkClick r:id="rId6"/>
              </a:rPr>
              <a:t>http://www.dummies.com/how-to/content/choosing-the-right-fan-to-cool-your-home.seriesId-246927.html</a:t>
            </a:r>
            <a:endParaRPr kumimoji="0" lang="en-GB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Fan: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Enclosed window fan</a:t>
            </a:r>
          </a:p>
          <a:p>
            <a:r>
              <a:rPr lang="en-GB" b="1" dirty="0" smtClean="0"/>
              <a:t>Exhaust fan </a:t>
            </a:r>
          </a:p>
          <a:p>
            <a:r>
              <a:rPr lang="en-GB" dirty="0" smtClean="0"/>
              <a:t>Avoid </a:t>
            </a:r>
            <a:r>
              <a:rPr lang="en-GB" b="1" dirty="0" smtClean="0"/>
              <a:t>oscillating fans</a:t>
            </a:r>
          </a:p>
          <a:p>
            <a:r>
              <a:rPr lang="en-GB" b="1" dirty="0" smtClean="0"/>
              <a:t>Box fans </a:t>
            </a:r>
            <a:r>
              <a:rPr lang="en-GB" dirty="0" smtClean="0"/>
              <a:t>are portable</a:t>
            </a:r>
          </a:p>
          <a:p>
            <a:r>
              <a:rPr lang="en-GB" b="1" dirty="0" smtClean="0"/>
              <a:t>Ceiling fan</a:t>
            </a:r>
          </a:p>
          <a:p>
            <a:r>
              <a:rPr lang="en-GB" b="1" dirty="0" smtClean="0"/>
              <a:t>Wall mounted fan </a:t>
            </a:r>
            <a:r>
              <a:rPr lang="en-GB" dirty="0" smtClean="0"/>
              <a:t>– can be more effective than ceiling fan when walls are made from tin.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ma\Desktop\Ventilation of low cost housing\Photos from Pune\DSC_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59605" cy="3524474"/>
          </a:xfrm>
          <a:prstGeom prst="rect">
            <a:avLst/>
          </a:prstGeom>
          <a:noFill/>
        </p:spPr>
      </p:pic>
      <p:pic>
        <p:nvPicPr>
          <p:cNvPr id="1027" name="Picture 3" descr="C:\Users\Emma\Desktop\Ventilation of low cost housing\Photos from Pune\DSC_1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524474" cy="2359605"/>
          </a:xfrm>
          <a:prstGeom prst="rect">
            <a:avLst/>
          </a:prstGeom>
          <a:noFill/>
        </p:spPr>
      </p:pic>
      <p:pic>
        <p:nvPicPr>
          <p:cNvPr id="1028" name="Picture 4" descr="C:\Users\Emma\Desktop\Ventilation of low cost housing\Photos from Pune\DSC_1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2359605" cy="352447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Ceiling Fan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Ceiling Fan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3682752" cy="4525963"/>
          </a:xfrm>
        </p:spPr>
        <p:txBody>
          <a:bodyPr/>
          <a:lstStyle/>
          <a:p>
            <a:r>
              <a:rPr lang="en-GB" dirty="0" smtClean="0"/>
              <a:t>Ceiling fan can provide good air circulation</a:t>
            </a:r>
          </a:p>
          <a:p>
            <a:endParaRPr lang="en-GB" dirty="0" smtClean="0"/>
          </a:p>
          <a:p>
            <a:r>
              <a:rPr lang="en-GB" dirty="0" smtClean="0"/>
              <a:t>Ceiling fans work best if they are8-9 feet above the floor and 10 – 12 inches below the ceiling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805264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Air travels from windows through the fan and then out through the vents. This is an example of </a:t>
            </a:r>
            <a:r>
              <a:rPr lang="en-GB" sz="2400" b="1" u="sng" dirty="0" smtClean="0">
                <a:solidFill>
                  <a:schemeClr val="accent2"/>
                </a:solidFill>
              </a:rPr>
              <a:t>good ventilation.</a:t>
            </a:r>
            <a:endParaRPr lang="en-GB" sz="2400" b="1" u="sng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7944" y="332656"/>
            <a:ext cx="4824536" cy="2538461"/>
            <a:chOff x="4067944" y="332656"/>
            <a:chExt cx="4824536" cy="2538461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332656"/>
              <a:ext cx="2968923" cy="2538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948264" y="476672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</a:rPr>
                <a:t>Enclosed space </a:t>
              </a:r>
              <a:endParaRPr lang="en-GB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7984" y="3068960"/>
            <a:ext cx="4176464" cy="2814431"/>
            <a:chOff x="4427984" y="3068960"/>
            <a:chExt cx="4176464" cy="281443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356992"/>
              <a:ext cx="3059832" cy="252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716016" y="3068960"/>
              <a:ext cx="1619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Air Vents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80" y="3717032"/>
              <a:ext cx="1619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Ceiling Fan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4328" y="50131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Window</a:t>
              </a:r>
              <a:endParaRPr lang="en-GB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These are good for enclosed spaces, especially kitchens and bathrooms.</a:t>
            </a:r>
          </a:p>
          <a:p>
            <a:r>
              <a:rPr lang="en-GB" sz="2000" dirty="0" smtClean="0"/>
              <a:t>Kitchen are usually the </a:t>
            </a:r>
            <a:r>
              <a:rPr lang="en-GB" sz="2000" dirty="0" smtClean="0">
                <a:solidFill>
                  <a:srgbClr val="FF0000"/>
                </a:solidFill>
              </a:rPr>
              <a:t>hottest </a:t>
            </a:r>
            <a:r>
              <a:rPr lang="en-GB" sz="2000" dirty="0" smtClean="0"/>
              <a:t>area of house.</a:t>
            </a:r>
          </a:p>
          <a:p>
            <a:r>
              <a:rPr lang="en-GB" sz="2000" b="1" dirty="0" smtClean="0"/>
              <a:t>Gas</a:t>
            </a:r>
            <a:r>
              <a:rPr lang="en-GB" sz="2000" dirty="0" smtClean="0"/>
              <a:t> is often needed to be removed from kitchen.</a:t>
            </a:r>
          </a:p>
          <a:p>
            <a:r>
              <a:rPr lang="en-GB" sz="2000" dirty="0" smtClean="0"/>
              <a:t>They us the chimney effect</a:t>
            </a:r>
            <a:endParaRPr lang="en-GB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445" y="1340768"/>
            <a:ext cx="309514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2243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6228184" y="2780928"/>
            <a:ext cx="0" cy="2088232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80312" y="3140968"/>
            <a:ext cx="0" cy="2088232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27584" y="332656"/>
            <a:ext cx="4968552" cy="936104"/>
          </a:xfrm>
          <a:prstGeom prst="wedgeRoundRectCallout">
            <a:avLst>
              <a:gd name="adj1" fmla="val 58023"/>
              <a:gd name="adj2" fmla="val -50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Air pipes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are also a great way to ventilate a room.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Bathrooms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If air pipes are not appropriate, then allowing a roof gap instead would provide ventilation. </a:t>
            </a:r>
          </a:p>
          <a:p>
            <a:r>
              <a:rPr lang="en-GB" dirty="0" smtClean="0"/>
              <a:t>This is only appropriate for public bathrooms. It is not to be used in homes.</a:t>
            </a:r>
            <a:endParaRPr lang="en-GB" dirty="0"/>
          </a:p>
        </p:txBody>
      </p:sp>
      <p:pic>
        <p:nvPicPr>
          <p:cNvPr id="47106" name="Picture 2" descr="H:\DCIM\101NC1J1\DSC_1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750799" cy="25111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sun is the most important source of thermal energy</a:t>
            </a:r>
          </a:p>
          <a:p>
            <a:endParaRPr lang="en-GB" dirty="0" smtClean="0"/>
          </a:p>
          <a:p>
            <a:r>
              <a:rPr lang="en-GB" dirty="0" smtClean="0"/>
              <a:t>Thermal mass is similar to ‘heat capacity’</a:t>
            </a:r>
          </a:p>
          <a:p>
            <a:r>
              <a:rPr lang="en-GB" dirty="0" smtClean="0"/>
              <a:t>Any gas, solid or liquid has thermal mass. </a:t>
            </a:r>
          </a:p>
          <a:p>
            <a:endParaRPr lang="en-GB" dirty="0"/>
          </a:p>
          <a:p>
            <a:r>
              <a:rPr lang="en-GB" dirty="0" smtClean="0"/>
              <a:t>For buildings, which </a:t>
            </a:r>
            <a:r>
              <a:rPr lang="en-GB" b="1" dirty="0" smtClean="0"/>
              <a:t>materials</a:t>
            </a:r>
            <a:r>
              <a:rPr lang="en-GB" dirty="0" smtClean="0"/>
              <a:t> we choose determines the thermal mass of the building. </a:t>
            </a:r>
            <a:endParaRPr lang="en-GB" dirty="0"/>
          </a:p>
        </p:txBody>
      </p:sp>
      <p:pic>
        <p:nvPicPr>
          <p:cNvPr id="52227" name="Picture 3" descr="C:\Users\Emma\AppData\Local\Microsoft\Windows\Temporary Internet Files\Content.IE5\KS81M0ZX\MC9003185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1814512" cy="1182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772400" cy="3061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Thermal mass will </a:t>
            </a:r>
            <a:r>
              <a:rPr lang="en-GB" b="1" dirty="0" smtClean="0"/>
              <a:t>absorb</a:t>
            </a:r>
            <a:r>
              <a:rPr lang="en-GB" dirty="0" smtClean="0"/>
              <a:t> thermal energy when the surroundings are </a:t>
            </a:r>
            <a:r>
              <a:rPr lang="en-GB" dirty="0" smtClean="0">
                <a:solidFill>
                  <a:srgbClr val="FF0000"/>
                </a:solidFill>
              </a:rPr>
              <a:t>hot</a:t>
            </a:r>
            <a:r>
              <a:rPr lang="en-GB" dirty="0" smtClean="0"/>
              <a:t>. Therefore making the building </a:t>
            </a:r>
            <a:r>
              <a:rPr lang="en-GB" dirty="0" smtClean="0">
                <a:solidFill>
                  <a:srgbClr val="00B0F0"/>
                </a:solidFill>
              </a:rPr>
              <a:t>cooler</a:t>
            </a:r>
            <a:r>
              <a:rPr lang="en-GB" dirty="0" smtClean="0"/>
              <a:t>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Thermal mass will </a:t>
            </a:r>
            <a:r>
              <a:rPr lang="en-GB" b="1" dirty="0" smtClean="0"/>
              <a:t>emit</a:t>
            </a:r>
            <a:r>
              <a:rPr lang="en-GB" dirty="0" smtClean="0"/>
              <a:t> thermal energy when the surroundings are </a:t>
            </a:r>
            <a:r>
              <a:rPr lang="en-GB" dirty="0" smtClean="0">
                <a:solidFill>
                  <a:srgbClr val="00B0F0"/>
                </a:solidFill>
              </a:rPr>
              <a:t>cool</a:t>
            </a:r>
            <a:r>
              <a:rPr lang="en-GB" dirty="0" smtClean="0"/>
              <a:t>. Therefore making the building </a:t>
            </a:r>
            <a:r>
              <a:rPr lang="en-GB" dirty="0" smtClean="0">
                <a:solidFill>
                  <a:srgbClr val="C00000"/>
                </a:solidFill>
              </a:rPr>
              <a:t>warmer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 descr="C:\Users\Hannah\AppData\Local\Microsoft\Windows\Temporary Internet Files\Content.IE5\IS0AG6O6\MC900441902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152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347864" y="764704"/>
            <a:ext cx="4968552" cy="936104"/>
          </a:xfrm>
          <a:prstGeom prst="wedgeRoundRectCallout">
            <a:avLst>
              <a:gd name="adj1" fmla="val -59139"/>
              <a:gd name="adj2" fmla="val -128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But why is thermal mass important in a building?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924944"/>
            <a:ext cx="7772400" cy="2845296"/>
          </a:xfrm>
        </p:spPr>
        <p:txBody>
          <a:bodyPr>
            <a:normAutofit/>
          </a:bodyPr>
          <a:lstStyle/>
          <a:p>
            <a:r>
              <a:rPr lang="en-GB" dirty="0" smtClean="0"/>
              <a:t>Concrete, water, </a:t>
            </a:r>
            <a:r>
              <a:rPr lang="en-GB" dirty="0" err="1" smtClean="0"/>
              <a:t>ferro</a:t>
            </a:r>
            <a:r>
              <a:rPr lang="en-GB" dirty="0" smtClean="0"/>
              <a:t>-cement, clay bricks, mud bricks, rammed earth bricks, natural rocks and wood all have reasonably </a:t>
            </a:r>
            <a:r>
              <a:rPr lang="en-GB" b="1" dirty="0" smtClean="0"/>
              <a:t>high</a:t>
            </a:r>
            <a:r>
              <a:rPr lang="en-GB" dirty="0" smtClean="0"/>
              <a:t> thermal mass.</a:t>
            </a:r>
          </a:p>
          <a:p>
            <a:endParaRPr lang="en-GB" dirty="0"/>
          </a:p>
          <a:p>
            <a:r>
              <a:rPr lang="en-GB" dirty="0" smtClean="0"/>
              <a:t> Glass in windows has low thermal mass. </a:t>
            </a:r>
          </a:p>
          <a:p>
            <a:endParaRPr lang="en-GB" dirty="0" smtClean="0"/>
          </a:p>
        </p:txBody>
      </p:sp>
      <p:pic>
        <p:nvPicPr>
          <p:cNvPr id="4" name="Picture 3" descr="C:\Users\Hannah\AppData\Local\Microsoft\Windows\Temporary Internet Files\Content.IE5\IS0AG6O6\MC90042317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267744" y="404664"/>
            <a:ext cx="4968552" cy="1656184"/>
          </a:xfrm>
          <a:prstGeom prst="wedgeRoundRectCallout">
            <a:avLst>
              <a:gd name="adj1" fmla="val -59139"/>
              <a:gd name="adj2" fmla="val -128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So good materials to use have: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GB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8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high thermal mass </a:t>
            </a:r>
            <a:r>
              <a:rPr kumimoji="0" lang="en-GB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kumimoji="0" lang="en-GB" sz="28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high density.</a:t>
            </a: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/>
          <a:lstStyle/>
          <a:p>
            <a:r>
              <a:rPr lang="en-GB" dirty="0" smtClean="0"/>
              <a:t>Materials used in Vigyan Ashram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51920" y="4437112"/>
            <a:ext cx="4834880" cy="1689051"/>
          </a:xfrm>
        </p:spPr>
        <p:txBody>
          <a:bodyPr/>
          <a:lstStyle/>
          <a:p>
            <a:r>
              <a:rPr lang="en-GB" dirty="0" smtClean="0"/>
              <a:t>Concrete with a steel sheet used for the roof. </a:t>
            </a:r>
          </a:p>
          <a:p>
            <a:r>
              <a:rPr lang="en-GB" dirty="0" smtClean="0"/>
              <a:t>Masonry and tin exterior. </a:t>
            </a:r>
            <a:endParaRPr lang="en-GB" dirty="0"/>
          </a:p>
        </p:txBody>
      </p:sp>
      <p:pic>
        <p:nvPicPr>
          <p:cNvPr id="44034" name="Picture 2" descr="H:\DCIM\101NC1J1\DSC_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503693" cy="3015184"/>
          </a:xfrm>
          <a:prstGeom prst="rect">
            <a:avLst/>
          </a:prstGeom>
          <a:noFill/>
        </p:spPr>
      </p:pic>
      <p:pic>
        <p:nvPicPr>
          <p:cNvPr id="44035" name="Picture 3" descr="H:\DCIM\101NC1J1\DSC_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57815"/>
            <a:ext cx="3312368" cy="49475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/>
              <a:t>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Do </a:t>
            </a:r>
            <a:r>
              <a:rPr lang="en-GB" b="1" dirty="0" smtClean="0"/>
              <a:t>not </a:t>
            </a:r>
            <a:r>
              <a:rPr lang="en-GB" dirty="0" smtClean="0"/>
              <a:t>open or close all windows and doors at the same time. </a:t>
            </a:r>
          </a:p>
          <a:p>
            <a:r>
              <a:rPr lang="en-GB" dirty="0" smtClean="0"/>
              <a:t>Optimise the ventilation by experimenting  with opening different windows instead. </a:t>
            </a:r>
          </a:p>
          <a:p>
            <a:endParaRPr lang="en-GB" dirty="0" smtClean="0"/>
          </a:p>
          <a:p>
            <a:r>
              <a:rPr lang="en-GB" dirty="0" smtClean="0"/>
              <a:t>Experiment and see 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what works best in the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 morning and evening.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6" descr="H:\DCIM\103NC1J1\DSC_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640871" cy="24375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/>
          <a:lstStyle/>
          <a:p>
            <a:r>
              <a:rPr lang="en-GB" dirty="0" smtClean="0"/>
              <a:t>Holes can be deliberately included in walls to aid ventilation. Cost reduction technique called Rat Trap bonds for brick walls developed by </a:t>
            </a:r>
            <a:r>
              <a:rPr lang="en-GB" b="1" dirty="0" smtClean="0"/>
              <a:t>Laurie Baker.</a:t>
            </a:r>
          </a:p>
          <a:p>
            <a:r>
              <a:rPr lang="en-GB" sz="2800" dirty="0" smtClean="0"/>
              <a:t>Baker has been called the </a:t>
            </a:r>
            <a:r>
              <a:rPr lang="en-GB" sz="2800" i="1" dirty="0" smtClean="0"/>
              <a:t>‘Gandhi of architecture’.</a:t>
            </a:r>
          </a:p>
          <a:p>
            <a:pPr lvl="2">
              <a:buNone/>
            </a:pPr>
            <a:r>
              <a:rPr lang="en-GB" sz="1800" dirty="0" smtClean="0"/>
              <a:t>(Reference : </a:t>
            </a:r>
            <a:r>
              <a:rPr lang="en-GB" sz="1800" dirty="0" smtClean="0">
                <a:hlinkClick r:id="rId2"/>
              </a:rPr>
              <a:t>http://en.wikipedia.org/wiki/Laurie_Baker</a:t>
            </a:r>
            <a:r>
              <a:rPr lang="en-GB" sz="1800" dirty="0" smtClean="0"/>
              <a:t> )</a:t>
            </a:r>
            <a:endParaRPr lang="en-GB" sz="1800" dirty="0"/>
          </a:p>
        </p:txBody>
      </p:sp>
      <p:pic>
        <p:nvPicPr>
          <p:cNvPr id="5" name="Picture 3" descr="H:\DCIM\101NC1J1\DSC_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3293341" cy="2204864"/>
          </a:xfrm>
          <a:prstGeom prst="rect">
            <a:avLst/>
          </a:prstGeom>
          <a:noFill/>
        </p:spPr>
      </p:pic>
      <p:pic>
        <p:nvPicPr>
          <p:cNvPr id="7" name="Picture 6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267744" y="260648"/>
            <a:ext cx="6480720" cy="1152128"/>
          </a:xfrm>
          <a:prstGeom prst="wedgeRoundRectCallout">
            <a:avLst>
              <a:gd name="adj1" fmla="val -59139"/>
              <a:gd name="adj2" fmla="val -128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Air holes </a:t>
            </a:r>
            <a:r>
              <a:rPr lang="en-GB" sz="2800" dirty="0" smtClean="0">
                <a:latin typeface="Calibri" pitchFamily="34" charset="0"/>
                <a:cs typeface="Arial" pitchFamily="34" charset="0"/>
              </a:rPr>
              <a:t>in materials are also a good way to ventilate a building.</a:t>
            </a: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4896544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/>
              <a:t>Lighting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8640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provide shading from sunlight, through windows, you can use:</a:t>
            </a:r>
            <a:endParaRPr lang="en-GB" dirty="0"/>
          </a:p>
        </p:txBody>
      </p:sp>
      <p:grpSp>
        <p:nvGrpSpPr>
          <p:cNvPr id="3" name="Group 12"/>
          <p:cNvGrpSpPr/>
          <p:nvPr/>
        </p:nvGrpSpPr>
        <p:grpSpPr>
          <a:xfrm>
            <a:off x="539552" y="2348880"/>
            <a:ext cx="3384376" cy="1995035"/>
            <a:chOff x="611560" y="2564904"/>
            <a:chExt cx="3384376" cy="1995035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924944"/>
              <a:ext cx="2442144" cy="163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11560" y="2564904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</a:rPr>
                <a:t>Side Flaps: </a:t>
              </a:r>
              <a:endParaRPr lang="en-GB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39552" y="4437112"/>
            <a:ext cx="3384376" cy="2204864"/>
            <a:chOff x="467544" y="4437112"/>
            <a:chExt cx="3384376" cy="2204864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869160"/>
              <a:ext cx="2648004" cy="177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67544" y="4437112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</a:rPr>
                <a:t>Louvres:</a:t>
              </a:r>
              <a:endParaRPr lang="en-GB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220072" y="2348880"/>
            <a:ext cx="2880320" cy="4167312"/>
            <a:chOff x="5220072" y="2348880"/>
            <a:chExt cx="2880320" cy="4167312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2780928"/>
              <a:ext cx="2808320" cy="188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81" name="Picture 5" descr="H:\DCIM\103NC1J1\DSC_11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653136"/>
              <a:ext cx="2782793" cy="186305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220072" y="2348880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</a:rPr>
                <a:t>Overhang/ awning: </a:t>
              </a:r>
              <a:endParaRPr lang="en-GB" sz="24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3369568" cy="954360"/>
          </a:xfrm>
        </p:spPr>
        <p:txBody>
          <a:bodyPr/>
          <a:lstStyle/>
          <a:p>
            <a:r>
              <a:rPr lang="en-GB" dirty="0" smtClean="0"/>
              <a:t>Louvres</a:t>
            </a:r>
            <a:endParaRPr lang="en-GB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70259"/>
            <a:ext cx="4531549" cy="423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033752" cy="558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/>
              <a:t>Overhang/ Awnings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There are two types: Manually operated and motorised.</a:t>
            </a:r>
          </a:p>
          <a:p>
            <a:r>
              <a:rPr lang="en-GB" dirty="0" smtClean="0"/>
              <a:t>Can be low cost and reduce light entering window or doorway, therefore keeping building shaded and cooler.</a:t>
            </a:r>
          </a:p>
          <a:p>
            <a:r>
              <a:rPr lang="en-GB" dirty="0" smtClean="0"/>
              <a:t>Can be constructed using metal or cloth. </a:t>
            </a:r>
          </a:p>
        </p:txBody>
      </p:sp>
      <p:pic>
        <p:nvPicPr>
          <p:cNvPr id="1027" name="Picture 3" descr="E:\DCIM\101NC1J1\DSC_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56992"/>
            <a:ext cx="2054428" cy="3068960"/>
          </a:xfrm>
          <a:prstGeom prst="rect">
            <a:avLst/>
          </a:prstGeom>
          <a:noFill/>
        </p:spPr>
      </p:pic>
      <p:pic>
        <p:nvPicPr>
          <p:cNvPr id="6" name="Picture 5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4522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528" y="5085184"/>
            <a:ext cx="5400600" cy="1368152"/>
          </a:xfrm>
          <a:prstGeom prst="wedgeRoundRectCallout">
            <a:avLst>
              <a:gd name="adj1" fmla="val 58023"/>
              <a:gd name="adj2" fmla="val -50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Look at this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website for more information on the different types of awnings: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/>
              <a:t>http://en.wikipedia.org/wiki/Awning#Types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w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2987824" cy="23762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Install white window shades, drapes or blinds to reflect heat away from the house</a:t>
            </a:r>
          </a:p>
          <a:p>
            <a:r>
              <a:rPr lang="en-GB" dirty="0" smtClean="0"/>
              <a:t>Close curtains on East and North windows during the day</a:t>
            </a:r>
          </a:p>
          <a:p>
            <a:r>
              <a:rPr lang="en-GB" dirty="0" smtClean="0"/>
              <a:t>Install overhangs on North and East facing windows. </a:t>
            </a:r>
          </a:p>
          <a:p>
            <a:r>
              <a:rPr lang="en-GB" dirty="0" smtClean="0"/>
              <a:t>Use reflective films to cover East facing windows to reduce solar heat gain. 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http://www.energysavers.gov/tips/windows.cfm</a:t>
            </a:r>
            <a:endParaRPr lang="en-GB" dirty="0" smtClean="0"/>
          </a:p>
          <a:p>
            <a:r>
              <a:rPr lang="en-GB" dirty="0" smtClean="0"/>
              <a:t>Measure the walls first: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http://www.surfacematerials.com/info/wacom12.htm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39552" y="404664"/>
            <a:ext cx="4968552" cy="792088"/>
          </a:xfrm>
          <a:prstGeom prst="wedgeRoundRectCallout">
            <a:avLst>
              <a:gd name="adj1" fmla="val 58023"/>
              <a:gd name="adj2" fmla="val -50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Here are some useful tips:</a:t>
            </a:r>
            <a:endParaRPr lang="en-GB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27584" y="3284984"/>
            <a:ext cx="7772400" cy="3330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.........................................................................................................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..............................................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...............................................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.................................................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772400" cy="3735288"/>
          </a:xfrm>
        </p:spPr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="1" dirty="0" smtClean="0"/>
              <a:t> purpose</a:t>
            </a:r>
            <a:r>
              <a:rPr lang="en-GB" dirty="0" smtClean="0"/>
              <a:t> of the building.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floor area </a:t>
            </a:r>
            <a:r>
              <a:rPr lang="en-GB" dirty="0" smtClean="0"/>
              <a:t>of the room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size and position </a:t>
            </a:r>
            <a:r>
              <a:rPr lang="en-GB" dirty="0" smtClean="0"/>
              <a:t>of windows and whether they have blinds or shades. </a:t>
            </a:r>
          </a:p>
          <a:p>
            <a:r>
              <a:rPr lang="en-GB" dirty="0" smtClean="0"/>
              <a:t>The number of room</a:t>
            </a:r>
            <a:r>
              <a:rPr lang="en-GB" b="1" dirty="0" smtClean="0"/>
              <a:t> occupants</a:t>
            </a:r>
          </a:p>
          <a:p>
            <a:r>
              <a:rPr lang="en-GB" dirty="0" smtClean="0"/>
              <a:t>The heat generated by </a:t>
            </a:r>
            <a:r>
              <a:rPr lang="en-GB" b="1" dirty="0" smtClean="0"/>
              <a:t>equipment</a:t>
            </a:r>
          </a:p>
          <a:p>
            <a:r>
              <a:rPr lang="en-GB" dirty="0" smtClean="0"/>
              <a:t>The heat generated by </a:t>
            </a:r>
            <a:r>
              <a:rPr lang="en-GB" b="1" dirty="0" smtClean="0"/>
              <a:t>lighting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:\Users\Hannah\AppData\Local\Microsoft\Windows\Temporary Internet Files\Content.IE5\IS0AG6O6\MC90042317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31640" y="908720"/>
            <a:ext cx="4968552" cy="936104"/>
          </a:xfrm>
          <a:prstGeom prst="wedgeRoundRectCallout">
            <a:avLst>
              <a:gd name="adj1" fmla="val 56727"/>
              <a:gd name="adj2" fmla="val -4040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minimum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number of windows depends on:</a:t>
            </a:r>
            <a:endParaRPr lang="en-GB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83568" y="188640"/>
            <a:ext cx="5688632" cy="2996952"/>
          </a:xfrm>
          <a:prstGeom prst="wedgeRoundRectCallout">
            <a:avLst>
              <a:gd name="adj1" fmla="val 55985"/>
              <a:gd name="adj2" fmla="val -2414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How can you decide the minimum number of windows to put in a room?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Make a list of all the things you think you must consider when trying to calculate this:</a:t>
            </a:r>
            <a:endParaRPr lang="en-GB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6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number of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can be calculated using the British Thermal Unit (BTU) which is a measure of heat energy or in Kilowatts (KW)</a:t>
            </a:r>
          </a:p>
          <a:p>
            <a:r>
              <a:rPr lang="en-GB" dirty="0" smtClean="0"/>
              <a:t>1KW = 3412BTUs</a:t>
            </a:r>
          </a:p>
          <a:p>
            <a:r>
              <a:rPr lang="en-GB" dirty="0" smtClean="0"/>
              <a:t>One BTU is defined as the amount of heat necessary to raise 1 pound (0.454kg) of water 1 degree Fahrenheit (0.55 degrees Celsius). </a:t>
            </a:r>
            <a:r>
              <a:rPr lang="en-GB" dirty="0" smtClean="0">
                <a:hlinkClick r:id="rId2"/>
              </a:rPr>
              <a:t>http://www.wikihow.com/Calculate-BTU-Per-Square-Foot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should be smaller openings for inlets and larger openings for outlets. </a:t>
            </a:r>
          </a:p>
          <a:p>
            <a:r>
              <a:rPr lang="en-GB" dirty="0" smtClean="0"/>
              <a:t>You should make air move over as long a path as possible</a:t>
            </a:r>
            <a:endParaRPr lang="en-GB" dirty="0"/>
          </a:p>
        </p:txBody>
      </p:sp>
      <p:pic>
        <p:nvPicPr>
          <p:cNvPr id="43010" name="Picture 2" descr="H:\DCIM\101NC1J1\DSC_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105460" cy="2079079"/>
          </a:xfrm>
          <a:prstGeom prst="rect">
            <a:avLst/>
          </a:prstGeom>
          <a:noFill/>
        </p:spPr>
      </p:pic>
      <p:pic>
        <p:nvPicPr>
          <p:cNvPr id="43011" name="Picture 3" descr="H:\DCIM\101NC1J1\DSC_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3750799" cy="2511128"/>
          </a:xfrm>
          <a:prstGeom prst="rect">
            <a:avLst/>
          </a:prstGeom>
          <a:noFill/>
        </p:spPr>
      </p:pic>
      <p:pic>
        <p:nvPicPr>
          <p:cNvPr id="6" name="Picture 5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332656"/>
            <a:ext cx="4968552" cy="936104"/>
          </a:xfrm>
          <a:prstGeom prst="wedgeRoundRectCallout">
            <a:avLst>
              <a:gd name="adj1" fmla="val 58023"/>
              <a:gd name="adj2" fmla="val -50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size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windows is also important.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Stove-maintenance </Template>
  <TotalTime>33</TotalTime>
  <Words>786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Flow</vt:lpstr>
      <vt:lpstr>1_Office Theme</vt:lpstr>
      <vt:lpstr>2_Office Theme</vt:lpstr>
      <vt:lpstr>3_Office Theme</vt:lpstr>
      <vt:lpstr>4_Office Theme</vt:lpstr>
      <vt:lpstr>Low Cost Housing Ventilation 3</vt:lpstr>
      <vt:lpstr>Windows</vt:lpstr>
      <vt:lpstr>Lighting</vt:lpstr>
      <vt:lpstr>Louvres</vt:lpstr>
      <vt:lpstr>Overhang/ Awnings</vt:lpstr>
      <vt:lpstr>Slide 6</vt:lpstr>
      <vt:lpstr>Slide 7</vt:lpstr>
      <vt:lpstr>Minimum number of windows</vt:lpstr>
      <vt:lpstr>Slide 9</vt:lpstr>
      <vt:lpstr>Slide 10</vt:lpstr>
      <vt:lpstr>Different types of Fan:</vt:lpstr>
      <vt:lpstr>Ceiling Fan</vt:lpstr>
      <vt:lpstr>Ceiling Fan</vt:lpstr>
      <vt:lpstr>Slide 14</vt:lpstr>
      <vt:lpstr>Bathrooms</vt:lpstr>
      <vt:lpstr>Thermal mass</vt:lpstr>
      <vt:lpstr>Slide 17</vt:lpstr>
      <vt:lpstr>Slide 18</vt:lpstr>
      <vt:lpstr>Materials used in Vigyan Ashram</vt:lpstr>
      <vt:lpstr>Slide 20</vt:lpstr>
      <vt:lpstr>Thanks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Housing</dc:title>
  <dc:creator>Hannah</dc:creator>
  <cp:lastModifiedBy>Mandar</cp:lastModifiedBy>
  <cp:revision>7</cp:revision>
  <dcterms:created xsi:type="dcterms:W3CDTF">2012-08-23T06:07:52Z</dcterms:created>
  <dcterms:modified xsi:type="dcterms:W3CDTF">2014-08-07T09:31:03Z</dcterms:modified>
</cp:coreProperties>
</file>