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sldIdLst>
    <p:sldId id="280" r:id="rId6"/>
    <p:sldId id="257" r:id="rId7"/>
    <p:sldId id="258" r:id="rId8"/>
    <p:sldId id="259" r:id="rId9"/>
    <p:sldId id="260" r:id="rId10"/>
    <p:sldId id="261" r:id="rId11"/>
    <p:sldId id="262" r:id="rId12"/>
    <p:sldId id="263" r:id="rId13"/>
    <p:sldId id="278" r:id="rId14"/>
    <p:sldId id="264" r:id="rId15"/>
    <p:sldId id="273" r:id="rId16"/>
    <p:sldId id="265" r:id="rId17"/>
    <p:sldId id="271" r:id="rId18"/>
    <p:sldId id="272" r:id="rId19"/>
    <p:sldId id="266" r:id="rId20"/>
    <p:sldId id="277" r:id="rId21"/>
    <p:sldId id="267" r:id="rId22"/>
    <p:sldId id="274" r:id="rId23"/>
    <p:sldId id="275" r:id="rId24"/>
    <p:sldId id="279" r:id="rId25"/>
    <p:sldId id="269" r:id="rId26"/>
    <p:sldId id="27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p:scale>
          <a:sx n="50" d="100"/>
          <a:sy n="50" d="100"/>
        </p:scale>
        <p:origin x="-1734"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5" name="Footer Placeholder 18"/>
          <p:cNvSpPr>
            <a:spLocks noGrp="1"/>
          </p:cNvSpPr>
          <p:nvPr>
            <p:ph type="ftr" sz="quarter" idx="11"/>
          </p:nvPr>
        </p:nvSpPr>
        <p:spPr/>
        <p:txBody>
          <a:bodyPr/>
          <a:lstStyle>
            <a:lvl1pPr>
              <a:defRPr/>
            </a:lvl1pPr>
          </a:lstStyle>
          <a:p>
            <a:endParaRPr lang="en-GB"/>
          </a:p>
        </p:txBody>
      </p:sp>
      <p:sp>
        <p:nvSpPr>
          <p:cNvPr id="6" name="Slide Number Placeholder 26"/>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5" name="Footer Placeholder 21"/>
          <p:cNvSpPr>
            <a:spLocks noGrp="1"/>
          </p:cNvSpPr>
          <p:nvPr>
            <p:ph type="ftr" sz="quarter" idx="11"/>
          </p:nvPr>
        </p:nvSpPr>
        <p:spPr/>
        <p:txBody>
          <a:bodyPr/>
          <a:lstStyle>
            <a:lvl1pPr>
              <a:defRPr/>
            </a:lvl1pPr>
          </a:lstStyle>
          <a:p>
            <a:endParaRPr lang="en-GB"/>
          </a:p>
        </p:txBody>
      </p:sp>
      <p:sp>
        <p:nvSpPr>
          <p:cNvPr id="6" name="Slide Number Placeholder 17"/>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5" name="Footer Placeholder 21"/>
          <p:cNvSpPr>
            <a:spLocks noGrp="1"/>
          </p:cNvSpPr>
          <p:nvPr>
            <p:ph type="ftr" sz="quarter" idx="11"/>
          </p:nvPr>
        </p:nvSpPr>
        <p:spPr/>
        <p:txBody>
          <a:bodyPr/>
          <a:lstStyle>
            <a:lvl1pPr>
              <a:defRPr/>
            </a:lvl1pPr>
          </a:lstStyle>
          <a:p>
            <a:endParaRPr lang="en-GB"/>
          </a:p>
        </p:txBody>
      </p:sp>
      <p:sp>
        <p:nvSpPr>
          <p:cNvPr id="6" name="Slide Number Placeholder 17"/>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02D402E-95D2-4B5B-80F8-187BA89A337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61A1590-FBCF-44C3-8F7C-E8255334888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0D69105-BDB9-4629-8990-4C72F623E82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0541F74A-30C5-43FF-A4D4-D012EC26DF8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53782AA1-D1C2-4EFB-8D6A-93F934306B7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87539C63-856E-4A40-8559-64A1CCB110C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ACF9DC8C-294F-42A4-96A7-675FFF80BD4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1CAC9B3-B668-4F05-B6AC-2C0389F7BC9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5" name="Footer Placeholder 21"/>
          <p:cNvSpPr>
            <a:spLocks noGrp="1"/>
          </p:cNvSpPr>
          <p:nvPr>
            <p:ph type="ftr" sz="quarter" idx="11"/>
          </p:nvPr>
        </p:nvSpPr>
        <p:spPr/>
        <p:txBody>
          <a:bodyPr/>
          <a:lstStyle>
            <a:lvl1pPr>
              <a:defRPr/>
            </a:lvl1pPr>
          </a:lstStyle>
          <a:p>
            <a:endParaRPr lang="en-GB"/>
          </a:p>
        </p:txBody>
      </p:sp>
      <p:sp>
        <p:nvSpPr>
          <p:cNvPr id="6" name="Slide Number Placeholder 17"/>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93302FB-3748-45AF-B919-F145F017DBA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363F2F4E-D6DC-4165-ADB2-4D1E2D535A8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14338"/>
            <a:ext cx="2055812" cy="5708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14338"/>
            <a:ext cx="6018213" cy="570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52F0A25-B6E6-4E65-AC3D-118E877501D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9693B2CB-DC0E-4225-8000-8381A268554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4A13CCA-E490-4DCB-B439-04F1EBAE780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DFC99D1-4004-4646-B9E7-0FAB8EF08B5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407A5540-B289-4BC0-B33F-EF5ABDCE7DBA}"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2AD5F0CA-15B3-485F-9F43-B2E04020B2EF}"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91A7DB17-B5F0-4F47-A03E-8DA87B369C9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8CBF804-2D90-4317-B092-2FCE5B85D45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D342D6D0-74F0-49DA-8F14-A91E0654565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46F43AE-5478-4838-B280-D872CA5175D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DBC3514E-798D-44A0-9C31-72C5B46F947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7290D43C-E1C3-4031-9125-01EC2B40219E}"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F1E8396F-1216-4489-A9CC-6219A8CCD05E}"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9B95D485-769E-425F-96B2-A922BF880C3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54FEA448-DB88-4449-8EFF-3F9DB50125C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pPr>
              <a:defRPr/>
            </a:pPr>
            <a:fld id="{C14DEB01-2687-41E2-A4C3-3D3FB62DC91E}"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pPr>
              <a:defRPr/>
            </a:pPr>
            <a:fld id="{22AE0CB9-71F4-4BE6-936F-9BDC8FD62979}"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0EA8381C-D62E-4EA7-8C4C-130C7BC3DFB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6" name="Footer Placeholder 21"/>
          <p:cNvSpPr>
            <a:spLocks noGrp="1"/>
          </p:cNvSpPr>
          <p:nvPr>
            <p:ph type="ftr" sz="quarter" idx="11"/>
          </p:nvPr>
        </p:nvSpPr>
        <p:spPr/>
        <p:txBody>
          <a:bodyPr/>
          <a:lstStyle>
            <a:lvl1pPr>
              <a:defRPr/>
            </a:lvl1pPr>
          </a:lstStyle>
          <a:p>
            <a:endParaRPr lang="en-GB"/>
          </a:p>
        </p:txBody>
      </p:sp>
      <p:sp>
        <p:nvSpPr>
          <p:cNvPr id="7" name="Slide Number Placeholder 17"/>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2FD6EDDB-7818-47E9-A742-760F7605F630}"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5B41F645-2022-472F-9D19-A8A71673E4C0}"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BC8D9CBD-6B1A-432B-8452-74AA1D150F71}"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94D8C961-B768-4599-9F0A-AD7077D8D81A}"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E5D1FB50-C649-4BDA-8CCD-51D64D66DBB3}"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0A1503B5-0731-410C-AB1C-D050DEEF7603}"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2C9EE023-6A52-40FE-90EB-5FFA4015CD7E}"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04CC8B64-9638-4206-99D0-779CFFAF98DA}"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pPr>
              <a:defRPr/>
            </a:pPr>
            <a:fld id="{7997E99F-71EF-4427-A8E0-B8FC3EE76EC9}"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pPr>
              <a:defRPr/>
            </a:pPr>
            <a:fld id="{D3840993-0D87-4419-93C5-653DCDC3B3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8" name="Footer Placeholder 21"/>
          <p:cNvSpPr>
            <a:spLocks noGrp="1"/>
          </p:cNvSpPr>
          <p:nvPr>
            <p:ph type="ftr" sz="quarter" idx="11"/>
          </p:nvPr>
        </p:nvSpPr>
        <p:spPr/>
        <p:txBody>
          <a:bodyPr/>
          <a:lstStyle>
            <a:lvl1pPr>
              <a:defRPr/>
            </a:lvl1pPr>
          </a:lstStyle>
          <a:p>
            <a:endParaRPr lang="en-GB"/>
          </a:p>
        </p:txBody>
      </p:sp>
      <p:sp>
        <p:nvSpPr>
          <p:cNvPr id="9" name="Slide Number Placeholder 17"/>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CEB2B3AE-418C-4BF3-BE08-1D9B23E632CA}"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86374631-DE05-48B6-A8D8-1F00EAF5CCBF}"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90B49CB1-CA21-4B30-96B3-7733967822DF}"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0792590A-F3CA-4CD9-872A-03F2880A8DD6}"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F0651A7B-4587-4558-AB41-4D0DB8C326BF}"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22B5134E-D18B-4531-B0B3-5ACC2D5A26D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4" name="Footer Placeholder 21"/>
          <p:cNvSpPr>
            <a:spLocks noGrp="1"/>
          </p:cNvSpPr>
          <p:nvPr>
            <p:ph type="ftr" sz="quarter" idx="11"/>
          </p:nvPr>
        </p:nvSpPr>
        <p:spPr/>
        <p:txBody>
          <a:bodyPr/>
          <a:lstStyle>
            <a:lvl1pPr>
              <a:defRPr/>
            </a:lvl1pPr>
          </a:lstStyle>
          <a:p>
            <a:endParaRPr lang="en-GB"/>
          </a:p>
        </p:txBody>
      </p:sp>
      <p:sp>
        <p:nvSpPr>
          <p:cNvPr id="5" name="Slide Number Placeholder 17"/>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3" name="Footer Placeholder 21"/>
          <p:cNvSpPr>
            <a:spLocks noGrp="1"/>
          </p:cNvSpPr>
          <p:nvPr>
            <p:ph type="ftr" sz="quarter" idx="11"/>
          </p:nvPr>
        </p:nvSpPr>
        <p:spPr/>
        <p:txBody>
          <a:bodyPr/>
          <a:lstStyle>
            <a:lvl1pPr>
              <a:defRPr/>
            </a:lvl1pPr>
          </a:lstStyle>
          <a:p>
            <a:endParaRPr lang="en-GB"/>
          </a:p>
        </p:txBody>
      </p:sp>
      <p:sp>
        <p:nvSpPr>
          <p:cNvPr id="4" name="Slide Number Placeholder 17"/>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6" name="Footer Placeholder 21"/>
          <p:cNvSpPr>
            <a:spLocks noGrp="1"/>
          </p:cNvSpPr>
          <p:nvPr>
            <p:ph type="ftr" sz="quarter" idx="11"/>
          </p:nvPr>
        </p:nvSpPr>
        <p:spPr/>
        <p:txBody>
          <a:bodyPr/>
          <a:lstStyle>
            <a:lvl1pPr>
              <a:defRPr/>
            </a:lvl1pPr>
          </a:lstStyle>
          <a:p>
            <a:endParaRPr lang="en-GB"/>
          </a:p>
        </p:txBody>
      </p:sp>
      <p:sp>
        <p:nvSpPr>
          <p:cNvPr id="7" name="Slide Number Placeholder 17"/>
          <p:cNvSpPr>
            <a:spLocks noGrp="1"/>
          </p:cNvSpPr>
          <p:nvPr>
            <p:ph type="sldNum" sz="quarter" idx="12"/>
          </p:nvPr>
        </p:nvSpPr>
        <p:spPr/>
        <p:txBody>
          <a:bodyPr/>
          <a:lstStyle>
            <a:lvl1pPr>
              <a:defRPr/>
            </a:lvl1pPr>
          </a:lstStyle>
          <a:p>
            <a:fld id="{A0724E47-4B8E-4CDD-9610-A4D257D4E926}" type="slidenum">
              <a:rPr lang="en-GB" smtClean="0"/>
              <a:pPr/>
              <a:t>‹#›</a:t>
            </a:fld>
            <a:endParaRPr lang="en-GB"/>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buFont typeface="Times New Roman" pitchFamily="16" charset="0"/>
              <a:buNone/>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8384E53B-484E-4F10-9692-EC0CB5292EC3}" type="datetimeFigureOut">
              <a:rPr lang="en-GB" smtClean="0"/>
              <a:pPr/>
              <a:t>13/08/2014</a:t>
            </a:fld>
            <a:endParaRPr lang="en-GB"/>
          </a:p>
        </p:txBody>
      </p:sp>
      <p:sp>
        <p:nvSpPr>
          <p:cNvPr id="10" name="Footer Placeholder 5"/>
          <p:cNvSpPr>
            <a:spLocks noGrp="1"/>
          </p:cNvSpPr>
          <p:nvPr>
            <p:ph type="ftr" sz="quarter" idx="11"/>
          </p:nvPr>
        </p:nvSpPr>
        <p:spPr/>
        <p:txBody>
          <a:bodyPr/>
          <a:lstStyle>
            <a:lvl1pPr>
              <a:defRPr/>
            </a:lvl1pPr>
          </a:lstStyle>
          <a:p>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A0724E47-4B8E-4CDD-9610-A4D257D4E926}" type="slidenum">
              <a:rPr lang="en-GB" smtClean="0"/>
              <a:pPr/>
              <a:t>‹#›</a:t>
            </a:fld>
            <a:endParaRPr lang="en-GB"/>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buFont typeface="Times New Roman" pitchFamily="16" charset="0"/>
              <a:buNone/>
              <a:defRPr/>
            </a:pPr>
            <a:endParaRPr lang="en-US">
              <a:solidFill>
                <a:schemeClr val="tx1"/>
              </a:solidFill>
              <a:latin typeface="+mn-lt"/>
            </a:endParaRPr>
          </a:p>
        </p:txBody>
      </p:sp>
      <p:sp>
        <p:nvSpPr>
          <p:cNvPr id="512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12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 typeface="Times New Roman" pitchFamily="16" charset="0"/>
              <a:buNone/>
              <a:defRPr kumimoji="0" sz="1200">
                <a:solidFill>
                  <a:schemeClr val="tx2">
                    <a:shade val="90000"/>
                  </a:schemeClr>
                </a:solidFill>
              </a:defRPr>
            </a:lvl1pPr>
          </a:lstStyle>
          <a:p>
            <a:fld id="{8384E53B-484E-4F10-9692-EC0CB5292EC3}" type="datetimeFigureOut">
              <a:rPr lang="en-GB" smtClean="0"/>
              <a:pPr/>
              <a:t>13/08/2014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 typeface="Times New Roman" pitchFamily="16" charset="0"/>
              <a:buNone/>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buFont typeface="Times New Roman" pitchFamily="16" charset="0"/>
              <a:buNone/>
              <a:defRPr kumimoji="0" sz="1200">
                <a:solidFill>
                  <a:schemeClr val="tx2">
                    <a:shade val="90000"/>
                  </a:schemeClr>
                </a:solidFill>
              </a:defRPr>
            </a:lvl1pPr>
          </a:lstStyle>
          <a:p>
            <a:fld id="{A0724E47-4B8E-4CDD-9610-A4D257D4E926}" type="slidenum">
              <a:rPr lang="en-GB" smtClean="0"/>
              <a:pPr/>
              <a:t>‹#›</a:t>
            </a:fld>
            <a:endParaRPr lang="en-GB"/>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buFont typeface="Times New Roman" pitchFamily="16" charset="0"/>
                <a:buNone/>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buFont typeface="Times New Roman" pitchFamily="16" charset="0"/>
                <a:buNone/>
                <a:defRPr/>
              </a:pPr>
              <a:endParaRPr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414338"/>
            <a:ext cx="82264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2052" name="Text Box 4"/>
          <p:cNvSpPr txBox="1">
            <a:spLocks noChangeArrowheads="1"/>
          </p:cNvSpPr>
          <p:nvPr/>
        </p:nvSpPr>
        <p:spPr bwMode="auto">
          <a:xfrm>
            <a:off x="3124200" y="6245225"/>
            <a:ext cx="2895600" cy="476250"/>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2053" name="Rectangle 5"/>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itchFamily="16" charset="0"/>
                <a:ea typeface="DejaVu Sans" charset="0"/>
                <a:cs typeface="DejaVu Sans" charset="0"/>
              </a:defRPr>
            </a:lvl1pPr>
          </a:lstStyle>
          <a:p>
            <a:pPr>
              <a:defRPr/>
            </a:pPr>
            <a:fld id="{71B8AA5B-E12D-4637-9BFF-B69EF8523D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buChar char="•"/>
        <a:defRPr sz="3200" b="1">
          <a:solidFill>
            <a:srgbClr val="FFFF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buChar char="•"/>
        <a:defRPr sz="2400" b="1">
          <a:solidFill>
            <a:srgbClr val="FFFF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64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457200" y="16002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Text Box 3"/>
          <p:cNvSpPr txBox="1">
            <a:spLocks noChangeArrowheads="1"/>
          </p:cNvSpPr>
          <p:nvPr/>
        </p:nvSpPr>
        <p:spPr bwMode="auto">
          <a:xfrm>
            <a:off x="457200" y="6245225"/>
            <a:ext cx="2133600" cy="476250"/>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3076" name="Text Box 4"/>
          <p:cNvSpPr txBox="1">
            <a:spLocks noChangeArrowheads="1"/>
          </p:cNvSpPr>
          <p:nvPr/>
        </p:nvSpPr>
        <p:spPr bwMode="auto">
          <a:xfrm>
            <a:off x="3124200" y="6245225"/>
            <a:ext cx="2895600" cy="476250"/>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3077" name="Rectangle 5"/>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itchFamily="16" charset="0"/>
                <a:ea typeface="DejaVu Sans" charset="0"/>
                <a:cs typeface="DejaVu Sans" charset="0"/>
              </a:defRPr>
            </a:lvl1pPr>
          </a:lstStyle>
          <a:p>
            <a:pPr>
              <a:defRPr/>
            </a:pPr>
            <a:fld id="{B5B09B46-C8FB-4011-AC8D-51DD2E05A6E2}" type="slidenum">
              <a:rPr lang="en-US"/>
              <a:pPr>
                <a:defRPr/>
              </a:pPr>
              <a:t>‹#›</a:t>
            </a:fld>
            <a:endParaRPr lang="en-US" dirty="0"/>
          </a:p>
        </p:txBody>
      </p:sp>
      <p:sp>
        <p:nvSpPr>
          <p:cNvPr id="3078" name="Text Box 6"/>
          <p:cNvSpPr txBox="1">
            <a:spLocks noChangeArrowheads="1"/>
          </p:cNvSpPr>
          <p:nvPr/>
        </p:nvSpPr>
        <p:spPr bwMode="auto">
          <a:xfrm>
            <a:off x="900113" y="2852738"/>
            <a:ext cx="7632700" cy="366712"/>
          </a:xfrm>
          <a:prstGeom prst="rect">
            <a:avLst/>
          </a:prstGeom>
          <a:noFill/>
          <a:ln w="9525">
            <a:noFill/>
            <a:round/>
            <a:headEnd/>
            <a:tailEnd/>
          </a:ln>
          <a:effectLst/>
        </p:spPr>
        <p:txBody>
          <a:bodyPr wrap="none" anchor="ctr"/>
          <a:lstStyle/>
          <a:p>
            <a:pPr>
              <a:buFont typeface="Times New Roman" pitchFamily="16" charset="0"/>
              <a:buNone/>
              <a:defRPr/>
            </a:pPr>
            <a:endParaRPr lang="en-US" dirty="0"/>
          </a:p>
        </p:txBody>
      </p:sp>
      <p:sp>
        <p:nvSpPr>
          <p:cNvPr id="3079" name="Text Box 7"/>
          <p:cNvSpPr txBox="1">
            <a:spLocks noChangeArrowheads="1"/>
          </p:cNvSpPr>
          <p:nvPr/>
        </p:nvSpPr>
        <p:spPr bwMode="auto">
          <a:xfrm>
            <a:off x="2124075" y="5300663"/>
            <a:ext cx="4248150" cy="936625"/>
          </a:xfrm>
          <a:prstGeom prst="rect">
            <a:avLst/>
          </a:prstGeom>
          <a:solidFill>
            <a:srgbClr val="FFFFFF"/>
          </a:solidFill>
          <a:ln w="9525">
            <a:noFill/>
            <a:round/>
            <a:headEnd/>
            <a:tailEnd/>
          </a:ln>
          <a:effectLst/>
        </p:spPr>
        <p:txBody>
          <a:bodyPr lIns="90000" tIns="46800" rIns="90000" bIns="46800"/>
          <a:lstStyle/>
          <a:p>
            <a:pPr>
              <a:spcBef>
                <a:spcPts val="20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200" b="1" dirty="0">
                <a:solidFill>
                  <a:srgbClr val="000000"/>
                </a:solidFill>
              </a:rPr>
              <a:t>                                                                                                            +                      =</a:t>
            </a:r>
          </a:p>
        </p:txBody>
      </p:sp>
      <p:sp>
        <p:nvSpPr>
          <p:cNvPr id="3080" name="Oval 8"/>
          <p:cNvSpPr>
            <a:spLocks noChangeArrowheads="1"/>
          </p:cNvSpPr>
          <p:nvPr/>
        </p:nvSpPr>
        <p:spPr bwMode="auto">
          <a:xfrm>
            <a:off x="2627313" y="5445125"/>
            <a:ext cx="576262" cy="576263"/>
          </a:xfrm>
          <a:prstGeom prst="ellipse">
            <a:avLst/>
          </a:prstGeom>
          <a:solidFill>
            <a:srgbClr val="FFFF00"/>
          </a:solidFill>
          <a:ln w="9360">
            <a:solidFill>
              <a:srgbClr val="FFFF00"/>
            </a:solidFill>
            <a:miter lim="800000"/>
            <a:headEnd/>
            <a:tailEnd/>
          </a:ln>
          <a:effectLst/>
        </p:spPr>
        <p:txBody>
          <a:bodyPr wrap="none" anchor="ctr"/>
          <a:lstStyle/>
          <a:p>
            <a:pPr>
              <a:buFont typeface="Times New Roman" pitchFamily="16" charset="0"/>
              <a:buNone/>
              <a:defRPr/>
            </a:pPr>
            <a:endParaRPr lang="en-US" dirty="0"/>
          </a:p>
        </p:txBody>
      </p:sp>
      <p:sp>
        <p:nvSpPr>
          <p:cNvPr id="3081" name="Oval 9"/>
          <p:cNvSpPr>
            <a:spLocks noChangeArrowheads="1"/>
          </p:cNvSpPr>
          <p:nvPr/>
        </p:nvSpPr>
        <p:spPr bwMode="auto">
          <a:xfrm>
            <a:off x="3708400" y="5516563"/>
            <a:ext cx="576263" cy="576262"/>
          </a:xfrm>
          <a:prstGeom prst="ellipse">
            <a:avLst/>
          </a:prstGeom>
          <a:solidFill>
            <a:srgbClr val="0000FF"/>
          </a:solidFill>
          <a:ln w="9360">
            <a:solidFill>
              <a:srgbClr val="000000"/>
            </a:solidFill>
            <a:miter lim="800000"/>
            <a:headEnd/>
            <a:tailEnd/>
          </a:ln>
          <a:effectLst/>
        </p:spPr>
        <p:txBody>
          <a:bodyPr wrap="none" anchor="ctr"/>
          <a:lstStyle/>
          <a:p>
            <a:pPr>
              <a:buFont typeface="Times New Roman" pitchFamily="16" charset="0"/>
              <a:buNone/>
              <a:defRPr/>
            </a:pPr>
            <a:endParaRPr lang="en-US" dirty="0"/>
          </a:p>
        </p:txBody>
      </p:sp>
      <p:sp>
        <p:nvSpPr>
          <p:cNvPr id="3082" name="Oval 10"/>
          <p:cNvSpPr>
            <a:spLocks noChangeArrowheads="1"/>
          </p:cNvSpPr>
          <p:nvPr/>
        </p:nvSpPr>
        <p:spPr bwMode="auto">
          <a:xfrm>
            <a:off x="5148263" y="5445125"/>
            <a:ext cx="576262" cy="576263"/>
          </a:xfrm>
          <a:prstGeom prst="ellipse">
            <a:avLst/>
          </a:prstGeom>
          <a:solidFill>
            <a:srgbClr val="008000"/>
          </a:solidFill>
          <a:ln w="9360">
            <a:solidFill>
              <a:srgbClr val="000000"/>
            </a:solidFill>
            <a:miter lim="800000"/>
            <a:headEnd/>
            <a:tailEnd/>
          </a:ln>
          <a:effectLst/>
        </p:spPr>
        <p:txBody>
          <a:bodyPr wrap="none" anchor="ctr"/>
          <a:lstStyle/>
          <a:p>
            <a:pPr>
              <a:buFont typeface="Times New Roman" pitchFamily="16" charset="0"/>
              <a:buNone/>
              <a:defRPr/>
            </a:pP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8" charset="0"/>
        <a:buChar char="•"/>
        <a:defRPr sz="3200" b="1">
          <a:solidFill>
            <a:srgbClr val="FFFF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8" charset="0"/>
        <a:buChar char="•"/>
        <a:defRPr sz="2400" b="1">
          <a:solidFill>
            <a:srgbClr val="FFFF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64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457200" y="16002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3"/>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itchFamily="16" charset="0"/>
                <a:ea typeface="DejaVu Sans" charset="0"/>
                <a:cs typeface="DejaVu Sans" charset="0"/>
              </a:defRPr>
            </a:lvl1pPr>
          </a:lstStyle>
          <a:p>
            <a:pPr>
              <a:defRPr/>
            </a:pPr>
            <a:fld id="{E5F0AF94-2E50-4A69-BAD9-251732A4531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9pPr>
    </p:titleStyle>
    <p:bodyStyle>
      <a:lvl1pPr marL="342900" indent="-34290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2pPr>
      <a:lvl3pPr marL="1143000" indent="-22860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6425"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457200" y="16002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2" name="Rectangle 3"/>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itchFamily="16" charset="0"/>
                <a:ea typeface="DejaVu Sans" charset="0"/>
                <a:cs typeface="DejaVu Sans" charset="0"/>
              </a:defRPr>
            </a:lvl1pPr>
          </a:lstStyle>
          <a:p>
            <a:pPr>
              <a:defRPr/>
            </a:pPr>
            <a:fld id="{F622BB95-4DDD-46E0-A1CB-16C8403310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mj-lt"/>
          <a:ea typeface="+mj-ea"/>
          <a:cs typeface="+mj-cs"/>
        </a:defRPr>
      </a:lvl1pPr>
      <a:lvl2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2pPr>
      <a:lvl3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3pPr>
      <a:lvl4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4pPr>
      <a:lvl5pPr algn="ctr" defTabSz="449263" rtl="0" eaLnBrk="1" fontAlgn="base" hangingPunct="1">
        <a:spcBef>
          <a:spcPct val="0"/>
        </a:spcBef>
        <a:spcAft>
          <a:spcPct val="0"/>
        </a:spcAft>
        <a:buClr>
          <a:srgbClr val="000000"/>
        </a:buClr>
        <a:buSzPct val="100000"/>
        <a:buFont typeface="Times New Roman" pitchFamily="18" charset="0"/>
        <a:defRPr sz="4400">
          <a:solidFill>
            <a:srgbClr val="FFFF00"/>
          </a:solidFill>
          <a:latin typeface="Arial" charset="0"/>
          <a:ea typeface="Droid Sans" charset="0"/>
          <a:cs typeface="Droid Sans"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00"/>
          </a:solidFill>
          <a:latin typeface="Arial" charset="0"/>
          <a:ea typeface="Droid Sans" charset="0"/>
          <a:cs typeface="Droid Sans" charset="0"/>
        </a:defRPr>
      </a:lvl9pPr>
    </p:titleStyle>
    <p:bodyStyle>
      <a:lvl1pPr marL="342900" indent="-34290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2pPr>
      <a:lvl3pPr marL="1143000" indent="-228600" algn="l" defTabSz="449263" rtl="0" eaLnBrk="1" fontAlgn="base" hangingPunct="1">
        <a:spcBef>
          <a:spcPts val="700"/>
        </a:spcBef>
        <a:spcAft>
          <a:spcPct val="0"/>
        </a:spcAft>
        <a:buClr>
          <a:srgbClr val="000000"/>
        </a:buClr>
        <a:buSzPct val="100000"/>
        <a:buFont typeface="Times New Roman" pitchFamily="18" charset="0"/>
        <a:buChar char="•"/>
        <a:defRPr sz="2800" b="1">
          <a:solidFill>
            <a:srgbClr val="FFFF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8" charset="0"/>
        <a:buChar char="»"/>
        <a:defRPr sz="2000" b="1">
          <a:solidFill>
            <a:srgbClr val="FFFF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b="1">
          <a:solidFill>
            <a:srgbClr val="FFFF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hindu.com/pp/2006/01/21/stories/2006012100491000.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environment.nationalgeographic.com/environment/photos/urban-farmin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ummies.com/how-to/content/the-essentials-of-cooling-your-home-the-green-way.html" TargetMode="External"/><Relationship Id="rId2" Type="http://schemas.openxmlformats.org/officeDocument/2006/relationships/hyperlink" Target="http://www.dummies.com/how-to/content/how-to-install-a-ceiling-fan.html" TargetMode="Externa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png"/><Relationship Id="rId7" Type="http://schemas.openxmlformats.org/officeDocument/2006/relationships/hyperlink" Target="http://news.bbc.co.uk/2/hi/business/7021477.stm"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www.flickr.com/photos/32914117@N04/3327323478/" TargetMode="External"/><Relationship Id="rId5" Type="http://schemas.openxmlformats.org/officeDocument/2006/relationships/hyperlink" Target="http://travelogue.travelvice.com/syria/middle-eastern-rooftop-wind-catchers/"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Wind_Tower_Dubai.jpg"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48880"/>
            <a:ext cx="8679232" cy="1828800"/>
          </a:xfrm>
        </p:spPr>
        <p:txBody>
          <a:bodyPr>
            <a:normAutofit fontScale="90000"/>
          </a:bodyPr>
          <a:lstStyle/>
          <a:p>
            <a:r>
              <a:rPr lang="en-GB" dirty="0" smtClean="0"/>
              <a:t>Low Cost Housing Ventilation 4</a:t>
            </a:r>
            <a:br>
              <a:rPr lang="en-GB" dirty="0" smtClean="0"/>
            </a:br>
            <a:endParaRPr lang="en-GB"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988840"/>
            <a:ext cx="4978896" cy="4525963"/>
          </a:xfrm>
        </p:spPr>
        <p:txBody>
          <a:bodyPr/>
          <a:lstStyle/>
          <a:p>
            <a:r>
              <a:rPr lang="en-GB" dirty="0" smtClean="0"/>
              <a:t>Here 2 layers of roof are used.</a:t>
            </a:r>
          </a:p>
          <a:p>
            <a:r>
              <a:rPr lang="en-GB" dirty="0" smtClean="0"/>
              <a:t>The 1</a:t>
            </a:r>
            <a:r>
              <a:rPr lang="en-GB" baseline="30000" dirty="0" smtClean="0"/>
              <a:t>st</a:t>
            </a:r>
            <a:r>
              <a:rPr lang="en-GB" dirty="0" smtClean="0"/>
              <a:t> layer absorbs heat and castes a shadow on the 2</a:t>
            </a:r>
            <a:r>
              <a:rPr lang="en-GB" baseline="30000" dirty="0" smtClean="0"/>
              <a:t>nd</a:t>
            </a:r>
            <a:r>
              <a:rPr lang="en-GB" dirty="0" smtClean="0"/>
              <a:t> layer . Making the building cooler.  </a:t>
            </a:r>
            <a:endParaRPr lang="en-GB" dirty="0"/>
          </a:p>
        </p:txBody>
      </p:sp>
      <p:pic>
        <p:nvPicPr>
          <p:cNvPr id="49154" name="Picture 2" descr="H:\DCIM\101NC1J1\DSC_1119.JPG"/>
          <p:cNvPicPr>
            <a:picLocks noChangeAspect="1" noChangeArrowheads="1"/>
          </p:cNvPicPr>
          <p:nvPr/>
        </p:nvPicPr>
        <p:blipFill>
          <a:blip r:embed="rId2" cstate="screen"/>
          <a:srcRect/>
          <a:stretch>
            <a:fillRect/>
          </a:stretch>
        </p:blipFill>
        <p:spPr bwMode="auto">
          <a:xfrm>
            <a:off x="5436096" y="1700808"/>
            <a:ext cx="3163443" cy="4725144"/>
          </a:xfrm>
          <a:prstGeom prst="rect">
            <a:avLst/>
          </a:prstGeom>
          <a:noFill/>
        </p:spPr>
      </p:pic>
      <p:pic>
        <p:nvPicPr>
          <p:cNvPr id="49155" name="Picture 3" descr="H:\DCIM\101NC1J1\DSC_1118.JPG"/>
          <p:cNvPicPr>
            <a:picLocks noChangeAspect="1" noChangeArrowheads="1"/>
          </p:cNvPicPr>
          <p:nvPr/>
        </p:nvPicPr>
        <p:blipFill>
          <a:blip r:embed="rId3" cstate="screen"/>
          <a:srcRect/>
          <a:stretch>
            <a:fillRect/>
          </a:stretch>
        </p:blipFill>
        <p:spPr bwMode="auto">
          <a:xfrm>
            <a:off x="1043608" y="3861048"/>
            <a:ext cx="3632994" cy="2432259"/>
          </a:xfrm>
          <a:prstGeom prst="rect">
            <a:avLst/>
          </a:prstGeom>
          <a:noFill/>
        </p:spPr>
      </p:pic>
      <p:sp>
        <p:nvSpPr>
          <p:cNvPr id="6" name="TextBox 5"/>
          <p:cNvSpPr txBox="1"/>
          <p:nvPr/>
        </p:nvSpPr>
        <p:spPr>
          <a:xfrm>
            <a:off x="6732240" y="2780928"/>
            <a:ext cx="1116632" cy="369332"/>
          </a:xfrm>
          <a:prstGeom prst="rect">
            <a:avLst/>
          </a:prstGeom>
          <a:solidFill>
            <a:schemeClr val="bg1"/>
          </a:solidFill>
        </p:spPr>
        <p:txBody>
          <a:bodyPr wrap="square" rtlCol="0">
            <a:spAutoFit/>
          </a:bodyPr>
          <a:lstStyle/>
          <a:p>
            <a:r>
              <a:rPr lang="en-GB" dirty="0" smtClean="0"/>
              <a:t>1</a:t>
            </a:r>
            <a:r>
              <a:rPr lang="en-GB" baseline="30000" dirty="0" smtClean="0"/>
              <a:t>st</a:t>
            </a:r>
            <a:r>
              <a:rPr lang="en-GB" dirty="0" smtClean="0"/>
              <a:t> layer</a:t>
            </a:r>
            <a:endParaRPr lang="en-GB" dirty="0"/>
          </a:p>
        </p:txBody>
      </p:sp>
      <p:sp>
        <p:nvSpPr>
          <p:cNvPr id="7" name="TextBox 6"/>
          <p:cNvSpPr txBox="1"/>
          <p:nvPr/>
        </p:nvSpPr>
        <p:spPr>
          <a:xfrm>
            <a:off x="6948264" y="3645024"/>
            <a:ext cx="1116632" cy="369332"/>
          </a:xfrm>
          <a:prstGeom prst="rect">
            <a:avLst/>
          </a:prstGeom>
          <a:solidFill>
            <a:schemeClr val="bg1"/>
          </a:solidFill>
        </p:spPr>
        <p:txBody>
          <a:bodyPr wrap="square" rtlCol="0">
            <a:spAutoFit/>
          </a:bodyPr>
          <a:lstStyle/>
          <a:p>
            <a:r>
              <a:rPr lang="en-GB" dirty="0" smtClean="0"/>
              <a:t>2</a:t>
            </a:r>
            <a:r>
              <a:rPr lang="en-GB" baseline="30000" dirty="0" smtClean="0"/>
              <a:t>nd</a:t>
            </a:r>
            <a:r>
              <a:rPr lang="en-GB" dirty="0" smtClean="0"/>
              <a:t> layer</a:t>
            </a:r>
            <a:endParaRPr lang="en-GB" dirty="0"/>
          </a:p>
        </p:txBody>
      </p:sp>
      <p:pic>
        <p:nvPicPr>
          <p:cNvPr id="8" name="Picture 7" descr="C:\Users\Hannah\AppData\Local\Microsoft\Windows\Temporary Internet Files\Content.IE5\IS0AG6O6\MC900423171[1].wmf"/>
          <p:cNvPicPr/>
          <p:nvPr/>
        </p:nvPicPr>
        <p:blipFill>
          <a:blip r:embed="rId4" cstate="screen"/>
          <a:srcRect/>
          <a:stretch>
            <a:fillRect/>
          </a:stretch>
        </p:blipFill>
        <p:spPr bwMode="auto">
          <a:xfrm>
            <a:off x="7452320" y="332656"/>
            <a:ext cx="1028700" cy="1028700"/>
          </a:xfrm>
          <a:prstGeom prst="rect">
            <a:avLst/>
          </a:prstGeom>
          <a:noFill/>
          <a:ln w="9525">
            <a:noFill/>
            <a:miter lim="800000"/>
            <a:headEnd/>
            <a:tailEnd/>
          </a:ln>
        </p:spPr>
      </p:pic>
      <p:sp>
        <p:nvSpPr>
          <p:cNvPr id="9" name="AutoShape 2"/>
          <p:cNvSpPr>
            <a:spLocks noChangeArrowheads="1"/>
          </p:cNvSpPr>
          <p:nvPr/>
        </p:nvSpPr>
        <p:spPr bwMode="auto">
          <a:xfrm>
            <a:off x="827584" y="404664"/>
            <a:ext cx="5885160" cy="1008112"/>
          </a:xfrm>
          <a:prstGeom prst="wedgeRoundRectCallout">
            <a:avLst>
              <a:gd name="adj1" fmla="val 60056"/>
              <a:gd name="adj2" fmla="val -14694"/>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cs typeface="Arial" pitchFamily="34" charset="0"/>
              </a:rPr>
              <a:t>Another good ventilation technique is</a:t>
            </a:r>
            <a:r>
              <a:rPr kumimoji="0" lang="en-GB" sz="2800" b="0" i="0" u="none" strike="noStrike" cap="none" normalizeH="0" dirty="0" smtClean="0">
                <a:ln>
                  <a:noFill/>
                </a:ln>
                <a:solidFill>
                  <a:schemeClr val="tx1"/>
                </a:solidFill>
                <a:effectLst/>
                <a:latin typeface="Calibri" pitchFamily="34" charset="0"/>
                <a:cs typeface="Arial" pitchFamily="34" charset="0"/>
              </a:rPr>
              <a:t> the  </a:t>
            </a:r>
            <a:r>
              <a:rPr kumimoji="0" lang="en-GB" sz="2800" b="1" i="0" u="sng" strike="noStrike" cap="none" normalizeH="0" dirty="0" smtClean="0">
                <a:ln>
                  <a:noFill/>
                </a:ln>
                <a:solidFill>
                  <a:schemeClr val="tx1"/>
                </a:solidFill>
                <a:effectLst/>
                <a:latin typeface="Calibri" pitchFamily="34" charset="0"/>
                <a:cs typeface="Arial" pitchFamily="34" charset="0"/>
              </a:rPr>
              <a:t>double roof technique</a:t>
            </a:r>
            <a:r>
              <a:rPr kumimoji="0" lang="en-GB" sz="2800" b="0" i="0" u="none" strike="noStrike" cap="none" normalizeH="0" dirty="0" smtClean="0">
                <a:ln>
                  <a:noFill/>
                </a:ln>
                <a:solidFill>
                  <a:schemeClr val="tx1"/>
                </a:solidFill>
                <a:effectLst/>
                <a:latin typeface="Calibri" pitchFamily="34" charset="0"/>
                <a:cs typeface="Arial" pitchFamily="34" charset="0"/>
              </a:rPr>
              <a:t>:</a:t>
            </a:r>
            <a:endParaRPr kumimoji="0" lang="en-GB"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animEffect transition="in" filter="fade">
                                      <p:cBhvr>
                                        <p:cTn id="9" dur="500"/>
                                        <p:tgtEl>
                                          <p:spTgt spid="4915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9155"/>
                                        </p:tgtEl>
                                        <p:attrNameLst>
                                          <p:attrName>style.visibility</p:attrName>
                                        </p:attrNameLst>
                                      </p:cBhvr>
                                      <p:to>
                                        <p:strVal val="visible"/>
                                      </p:to>
                                    </p:set>
                                    <p:anim calcmode="lin" valueType="num">
                                      <p:cBhvr>
                                        <p:cTn id="14" dur="500" fill="hold"/>
                                        <p:tgtEl>
                                          <p:spTgt spid="49155"/>
                                        </p:tgtEl>
                                        <p:attrNameLst>
                                          <p:attrName>ppt_w</p:attrName>
                                        </p:attrNameLst>
                                      </p:cBhvr>
                                      <p:tavLst>
                                        <p:tav tm="0">
                                          <p:val>
                                            <p:fltVal val="0"/>
                                          </p:val>
                                        </p:tav>
                                        <p:tav tm="100000">
                                          <p:val>
                                            <p:strVal val="#ppt_w"/>
                                          </p:val>
                                        </p:tav>
                                      </p:tavLst>
                                    </p:anim>
                                    <p:anim calcmode="lin" valueType="num">
                                      <p:cBhvr>
                                        <p:cTn id="15" dur="500" fill="hold"/>
                                        <p:tgtEl>
                                          <p:spTgt spid="49155"/>
                                        </p:tgtEl>
                                        <p:attrNameLst>
                                          <p:attrName>ppt_h</p:attrName>
                                        </p:attrNameLst>
                                      </p:cBhvr>
                                      <p:tavLst>
                                        <p:tav tm="0">
                                          <p:val>
                                            <p:fltVal val="0"/>
                                          </p:val>
                                        </p:tav>
                                        <p:tav tm="100000">
                                          <p:val>
                                            <p:strVal val="#ppt_h"/>
                                          </p:val>
                                        </p:tav>
                                      </p:tavLst>
                                    </p:anim>
                                    <p:animEffect transition="in" filter="fade">
                                      <p:cBhvr>
                                        <p:cTn id="16" dur="500"/>
                                        <p:tgtEl>
                                          <p:spTgt spid="4915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p:cTn id="3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Hannah\AppData\Local\Microsoft\Windows\Temporary Internet Files\Content.IE5\IS0AG6O6\MC900423171[1].wmf"/>
          <p:cNvPicPr/>
          <p:nvPr/>
        </p:nvPicPr>
        <p:blipFill>
          <a:blip r:embed="rId2" cstate="screen"/>
          <a:srcRect/>
          <a:stretch>
            <a:fillRect/>
          </a:stretch>
        </p:blipFill>
        <p:spPr bwMode="auto">
          <a:xfrm>
            <a:off x="395536" y="2276872"/>
            <a:ext cx="1028700" cy="1028700"/>
          </a:xfrm>
          <a:prstGeom prst="rect">
            <a:avLst/>
          </a:prstGeom>
          <a:noFill/>
          <a:ln w="9525">
            <a:noFill/>
            <a:miter lim="800000"/>
            <a:headEnd/>
            <a:tailEnd/>
          </a:ln>
        </p:spPr>
      </p:pic>
      <p:sp>
        <p:nvSpPr>
          <p:cNvPr id="12" name="AutoShape 2"/>
          <p:cNvSpPr>
            <a:spLocks noChangeArrowheads="1"/>
          </p:cNvSpPr>
          <p:nvPr/>
        </p:nvSpPr>
        <p:spPr bwMode="auto">
          <a:xfrm>
            <a:off x="1835696" y="980728"/>
            <a:ext cx="6461224" cy="1368152"/>
          </a:xfrm>
          <a:prstGeom prst="wedgeRoundRectCallout">
            <a:avLst>
              <a:gd name="adj1" fmla="val -57769"/>
              <a:gd name="adj2" fmla="val 49032"/>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cs typeface="Arial" pitchFamily="34" charset="0"/>
              </a:rPr>
              <a:t>On the next few slides we are going to have</a:t>
            </a:r>
            <a:r>
              <a:rPr kumimoji="0" lang="en-GB" sz="2800" b="0" i="0" u="none" strike="noStrike" cap="none" normalizeH="0" dirty="0" smtClean="0">
                <a:ln>
                  <a:noFill/>
                </a:ln>
                <a:solidFill>
                  <a:schemeClr val="tx1"/>
                </a:solidFill>
                <a:effectLst/>
                <a:latin typeface="Calibri" pitchFamily="34" charset="0"/>
                <a:cs typeface="Arial" pitchFamily="34" charset="0"/>
              </a:rPr>
              <a:t> a look at other techniques for low cost housing that have good ventilation</a:t>
            </a:r>
            <a:endParaRPr kumimoji="0" lang="en-GB"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
          <p:cNvSpPr>
            <a:spLocks noChangeArrowheads="1"/>
          </p:cNvSpPr>
          <p:nvPr/>
        </p:nvSpPr>
        <p:spPr bwMode="auto">
          <a:xfrm>
            <a:off x="2051720" y="3212976"/>
            <a:ext cx="6461224" cy="2808312"/>
          </a:xfrm>
          <a:prstGeom prst="wedgeRoundRectCallout">
            <a:avLst>
              <a:gd name="adj1" fmla="val -62048"/>
              <a:gd name="adj2" fmla="val -47334"/>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cs typeface="Arial" pitchFamily="34" charset="0"/>
              </a:rPr>
              <a:t>These techniques </a:t>
            </a:r>
            <a:r>
              <a:rPr lang="en-GB" sz="2800" dirty="0" smtClean="0">
                <a:latin typeface="Calibri" pitchFamily="34" charset="0"/>
                <a:cs typeface="Arial" pitchFamily="34" charset="0"/>
              </a:rPr>
              <a:t>have often been used in ancient history e.g. </a:t>
            </a:r>
            <a:r>
              <a:rPr kumimoji="0" lang="en-GB" sz="2800" b="0" i="0" u="none" strike="noStrike" cap="none" normalizeH="0" dirty="0" smtClean="0">
                <a:ln>
                  <a:noFill/>
                </a:ln>
                <a:solidFill>
                  <a:schemeClr val="tx1"/>
                </a:solidFill>
                <a:effectLst/>
                <a:latin typeface="Calibri" pitchFamily="34" charset="0"/>
                <a:cs typeface="Arial" pitchFamily="34" charset="0"/>
              </a:rPr>
              <a:t>Roman times. They are now modified and are becoming more common today as we are trying to be more sustainable in the East and in the West. </a:t>
            </a:r>
            <a:endParaRPr kumimoji="0" lang="en-GB"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067128" cy="1143000"/>
          </a:xfrm>
        </p:spPr>
        <p:txBody>
          <a:bodyPr>
            <a:normAutofit/>
          </a:bodyPr>
          <a:lstStyle/>
          <a:p>
            <a:r>
              <a:rPr lang="en-GB" dirty="0" smtClean="0"/>
              <a:t>Earth bag construction</a:t>
            </a:r>
            <a:endParaRPr lang="en-GB" dirty="0"/>
          </a:p>
        </p:txBody>
      </p:sp>
      <p:sp>
        <p:nvSpPr>
          <p:cNvPr id="3" name="Content Placeholder 2"/>
          <p:cNvSpPr>
            <a:spLocks noGrp="1"/>
          </p:cNvSpPr>
          <p:nvPr>
            <p:ph idx="1"/>
          </p:nvPr>
        </p:nvSpPr>
        <p:spPr>
          <a:xfrm>
            <a:off x="914400" y="1447800"/>
            <a:ext cx="6105872" cy="4429472"/>
          </a:xfrm>
        </p:spPr>
        <p:txBody>
          <a:bodyPr>
            <a:normAutofit fontScale="77500" lnSpcReduction="20000"/>
          </a:bodyPr>
          <a:lstStyle/>
          <a:p>
            <a:r>
              <a:rPr lang="en-GB" dirty="0" smtClean="0"/>
              <a:t>Sandbags are used by the military for creating strong, protective barriers or flood control</a:t>
            </a:r>
          </a:p>
          <a:p>
            <a:r>
              <a:rPr lang="en-GB" dirty="0" err="1" smtClean="0"/>
              <a:t>Earthbags</a:t>
            </a:r>
            <a:r>
              <a:rPr lang="en-GB" dirty="0" smtClean="0"/>
              <a:t> can be filled with local, natural materials. </a:t>
            </a:r>
          </a:p>
          <a:p>
            <a:r>
              <a:rPr lang="en-GB" dirty="0" smtClean="0"/>
              <a:t>They can resist severe weather</a:t>
            </a:r>
          </a:p>
          <a:p>
            <a:r>
              <a:rPr lang="en-GB" dirty="0" smtClean="0"/>
              <a:t>Erected simply and quickly</a:t>
            </a:r>
          </a:p>
          <a:p>
            <a:r>
              <a:rPr lang="en-GB" dirty="0" smtClean="0"/>
              <a:t>Cheap</a:t>
            </a:r>
          </a:p>
          <a:p>
            <a:r>
              <a:rPr lang="en-GB" b="1" dirty="0" smtClean="0"/>
              <a:t>Provide thermal mass when filled with soil</a:t>
            </a:r>
          </a:p>
          <a:p>
            <a:r>
              <a:rPr lang="en-GB" dirty="0" smtClean="0"/>
              <a:t>Sacks can be purchases as recycled grain sacks</a:t>
            </a:r>
          </a:p>
          <a:p>
            <a:r>
              <a:rPr lang="en-GB" dirty="0" smtClean="0"/>
              <a:t>For permanent housing the bags should be covered </a:t>
            </a:r>
          </a:p>
          <a:p>
            <a:pPr>
              <a:buNone/>
            </a:pPr>
            <a:r>
              <a:rPr lang="en-GB" dirty="0" smtClean="0"/>
              <a:t>	with some kind of plaster for protection</a:t>
            </a:r>
          </a:p>
          <a:p>
            <a:r>
              <a:rPr lang="en-GB" dirty="0" smtClean="0"/>
              <a:t>Ease and simple to construct, can use unskilled labour </a:t>
            </a:r>
            <a:endParaRPr lang="en-GB" dirty="0"/>
          </a:p>
        </p:txBody>
      </p:sp>
      <p:pic>
        <p:nvPicPr>
          <p:cNvPr id="6148" name="Picture 4" descr="http://www.earthbagbuilding.com/images/good-sandbag-bunker.jpg"/>
          <p:cNvPicPr>
            <a:picLocks noChangeAspect="1" noChangeArrowheads="1"/>
          </p:cNvPicPr>
          <p:nvPr/>
        </p:nvPicPr>
        <p:blipFill>
          <a:blip r:embed="rId2" cstate="screen"/>
          <a:srcRect/>
          <a:stretch>
            <a:fillRect/>
          </a:stretch>
        </p:blipFill>
        <p:spPr bwMode="auto">
          <a:xfrm>
            <a:off x="6660232" y="332656"/>
            <a:ext cx="2038350" cy="1485900"/>
          </a:xfrm>
          <a:prstGeom prst="rect">
            <a:avLst/>
          </a:prstGeom>
          <a:noFill/>
        </p:spPr>
      </p:pic>
      <p:pic>
        <p:nvPicPr>
          <p:cNvPr id="6150" name="Picture 6" descr="http://www.earthbagbuilding.com/images/misc/haiti.jpg"/>
          <p:cNvPicPr>
            <a:picLocks noChangeAspect="1" noChangeArrowheads="1"/>
          </p:cNvPicPr>
          <p:nvPr/>
        </p:nvPicPr>
        <p:blipFill>
          <a:blip r:embed="rId3" cstate="screen"/>
          <a:srcRect/>
          <a:stretch>
            <a:fillRect/>
          </a:stretch>
        </p:blipFill>
        <p:spPr bwMode="auto">
          <a:xfrm>
            <a:off x="6660232" y="1772816"/>
            <a:ext cx="2056548" cy="1512168"/>
          </a:xfrm>
          <a:prstGeom prst="rect">
            <a:avLst/>
          </a:prstGeom>
          <a:noFill/>
        </p:spPr>
      </p:pic>
      <p:pic>
        <p:nvPicPr>
          <p:cNvPr id="6152" name="Picture 8" descr="http://www.earthbagbuilding.com/images/projects/stepT.jpg"/>
          <p:cNvPicPr>
            <a:picLocks noChangeAspect="1" noChangeArrowheads="1"/>
          </p:cNvPicPr>
          <p:nvPr/>
        </p:nvPicPr>
        <p:blipFill>
          <a:blip r:embed="rId4" cstate="screen"/>
          <a:srcRect/>
          <a:stretch>
            <a:fillRect/>
          </a:stretch>
        </p:blipFill>
        <p:spPr bwMode="auto">
          <a:xfrm>
            <a:off x="6679696" y="3284984"/>
            <a:ext cx="1996760" cy="1584176"/>
          </a:xfrm>
          <a:prstGeom prst="rect">
            <a:avLst/>
          </a:prstGeom>
          <a:noFill/>
        </p:spPr>
      </p:pic>
      <p:pic>
        <p:nvPicPr>
          <p:cNvPr id="6154" name="Picture 10" descr="http://www.earthbagbuilding.com/images/projects/clinicT.jpg"/>
          <p:cNvPicPr>
            <a:picLocks noChangeAspect="1" noChangeArrowheads="1"/>
          </p:cNvPicPr>
          <p:nvPr/>
        </p:nvPicPr>
        <p:blipFill>
          <a:blip r:embed="rId5" cstate="screen"/>
          <a:srcRect/>
          <a:stretch>
            <a:fillRect/>
          </a:stretch>
        </p:blipFill>
        <p:spPr bwMode="auto">
          <a:xfrm>
            <a:off x="2339752" y="5589240"/>
            <a:ext cx="1457325" cy="952500"/>
          </a:xfrm>
          <a:prstGeom prst="rect">
            <a:avLst/>
          </a:prstGeom>
          <a:noFill/>
        </p:spPr>
      </p:pic>
      <p:pic>
        <p:nvPicPr>
          <p:cNvPr id="6156" name="Picture 12" descr="http://www.earthbagbuilding.com/images/slideshow/alisonT.jpg"/>
          <p:cNvPicPr>
            <a:picLocks noChangeAspect="1" noChangeArrowheads="1"/>
          </p:cNvPicPr>
          <p:nvPr/>
        </p:nvPicPr>
        <p:blipFill>
          <a:blip r:embed="rId6" cstate="screen"/>
          <a:srcRect/>
          <a:stretch>
            <a:fillRect/>
          </a:stretch>
        </p:blipFill>
        <p:spPr bwMode="auto">
          <a:xfrm>
            <a:off x="0" y="5517232"/>
            <a:ext cx="1905000" cy="1340768"/>
          </a:xfrm>
          <a:prstGeom prst="rect">
            <a:avLst/>
          </a:prstGeom>
          <a:noFill/>
        </p:spPr>
      </p:pic>
      <p:pic>
        <p:nvPicPr>
          <p:cNvPr id="6158" name="Picture 14" descr="http://www.earthbagbuilding.com/images/projects/coopT.jpg"/>
          <p:cNvPicPr>
            <a:picLocks noChangeAspect="1" noChangeArrowheads="1"/>
          </p:cNvPicPr>
          <p:nvPr/>
        </p:nvPicPr>
        <p:blipFill>
          <a:blip r:embed="rId7" cstate="screen"/>
          <a:srcRect/>
          <a:stretch>
            <a:fillRect/>
          </a:stretch>
        </p:blipFill>
        <p:spPr bwMode="auto">
          <a:xfrm>
            <a:off x="7308304" y="5085184"/>
            <a:ext cx="1428750" cy="1276350"/>
          </a:xfrm>
          <a:prstGeom prst="rect">
            <a:avLst/>
          </a:prstGeom>
          <a:noFill/>
        </p:spPr>
      </p:pic>
      <p:sp>
        <p:nvSpPr>
          <p:cNvPr id="13" name="TextBox 12"/>
          <p:cNvSpPr txBox="1"/>
          <p:nvPr/>
        </p:nvSpPr>
        <p:spPr>
          <a:xfrm>
            <a:off x="4067944" y="5877272"/>
            <a:ext cx="4824536" cy="646331"/>
          </a:xfrm>
          <a:prstGeom prst="rect">
            <a:avLst/>
          </a:prstGeom>
          <a:noFill/>
        </p:spPr>
        <p:txBody>
          <a:bodyPr wrap="square" rtlCol="0">
            <a:spAutoFit/>
          </a:bodyPr>
          <a:lstStyle/>
          <a:p>
            <a:r>
              <a:rPr lang="en-GB" dirty="0" smtClean="0"/>
              <a:t>Reference for all pictures: http://www.earthbagbuilding.com/</a:t>
            </a:r>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5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148"/>
                                        </p:tgtEl>
                                        <p:attrNameLst>
                                          <p:attrName>ppt_w</p:attrName>
                                        </p:attrNameLst>
                                      </p:cBhvr>
                                      <p:tavLst>
                                        <p:tav tm="0">
                                          <p:val>
                                            <p:strVal val="#ppt_w*.05"/>
                                          </p:val>
                                        </p:tav>
                                        <p:tav tm="100000">
                                          <p:val>
                                            <p:strVal val="#ppt_w"/>
                                          </p:val>
                                        </p:tav>
                                      </p:tavLst>
                                    </p:anim>
                                    <p:anim calcmode="lin" valueType="num">
                                      <p:cBhvr>
                                        <p:cTn id="18" dur="1000" fill="hold"/>
                                        <p:tgtEl>
                                          <p:spTgt spid="614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14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6152"/>
                                        </p:tgtEl>
                                        <p:attrNameLst>
                                          <p:attrName>style.visibility</p:attrName>
                                        </p:attrNameLst>
                                      </p:cBhvr>
                                      <p:to>
                                        <p:strVal val="visible"/>
                                      </p:to>
                                    </p:set>
                                    <p:anim calcmode="lin" valueType="num">
                                      <p:cBhvr>
                                        <p:cTn id="49" dur="500" decel="50000" fill="hold">
                                          <p:stCondLst>
                                            <p:cond delay="0"/>
                                          </p:stCondLst>
                                        </p:cTn>
                                        <p:tgtEl>
                                          <p:spTgt spid="6152"/>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152"/>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152"/>
                                        </p:tgtEl>
                                        <p:attrNameLst>
                                          <p:attrName>ppt_w</p:attrName>
                                        </p:attrNameLst>
                                      </p:cBhvr>
                                      <p:tavLst>
                                        <p:tav tm="0">
                                          <p:val>
                                            <p:strVal val="#ppt_w*.05"/>
                                          </p:val>
                                        </p:tav>
                                        <p:tav tm="100000">
                                          <p:val>
                                            <p:strVal val="#ppt_w"/>
                                          </p:val>
                                        </p:tav>
                                      </p:tavLst>
                                    </p:anim>
                                    <p:anim calcmode="lin" valueType="num">
                                      <p:cBhvr>
                                        <p:cTn id="52" dur="1000" fill="hold"/>
                                        <p:tgtEl>
                                          <p:spTgt spid="6152"/>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152"/>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152"/>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152"/>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152"/>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fade">
                                      <p:cBhvr>
                                        <p:cTn id="61" dur="1000"/>
                                        <p:tgtEl>
                                          <p:spTgt spid="3">
                                            <p:txEl>
                                              <p:pRg st="4" end="4"/>
                                            </p:txEl>
                                          </p:spTgt>
                                        </p:tgtEl>
                                      </p:cBhvr>
                                    </p:animEffect>
                                    <p:anim calcmode="lin" valueType="num">
                                      <p:cBhvr>
                                        <p:cTn id="6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nodeType="clickEffect">
                                  <p:stCondLst>
                                    <p:cond delay="0"/>
                                  </p:stCondLst>
                                  <p:childTnLst>
                                    <p:set>
                                      <p:cBhvr>
                                        <p:cTn id="68" dur="1" fill="hold">
                                          <p:stCondLst>
                                            <p:cond delay="0"/>
                                          </p:stCondLst>
                                        </p:cTn>
                                        <p:tgtEl>
                                          <p:spTgt spid="6150"/>
                                        </p:tgtEl>
                                        <p:attrNameLst>
                                          <p:attrName>style.visibility</p:attrName>
                                        </p:attrNameLst>
                                      </p:cBhvr>
                                      <p:to>
                                        <p:strVal val="visible"/>
                                      </p:to>
                                    </p:set>
                                    <p:anim calcmode="lin" valueType="num">
                                      <p:cBhvr>
                                        <p:cTn id="69" dur="500" decel="50000" fill="hold">
                                          <p:stCondLst>
                                            <p:cond delay="0"/>
                                          </p:stCondLst>
                                        </p:cTn>
                                        <p:tgtEl>
                                          <p:spTgt spid="6150"/>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6150"/>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6150"/>
                                        </p:tgtEl>
                                        <p:attrNameLst>
                                          <p:attrName>ppt_w</p:attrName>
                                        </p:attrNameLst>
                                      </p:cBhvr>
                                      <p:tavLst>
                                        <p:tav tm="0">
                                          <p:val>
                                            <p:strVal val="#ppt_w*.05"/>
                                          </p:val>
                                        </p:tav>
                                        <p:tav tm="100000">
                                          <p:val>
                                            <p:strVal val="#ppt_w"/>
                                          </p:val>
                                        </p:tav>
                                      </p:tavLst>
                                    </p:anim>
                                    <p:anim calcmode="lin" valueType="num">
                                      <p:cBhvr>
                                        <p:cTn id="72" dur="1000" fill="hold"/>
                                        <p:tgtEl>
                                          <p:spTgt spid="6150"/>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6150"/>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6150"/>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6150"/>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6150"/>
                                        </p:tgtEl>
                                      </p:cBhvr>
                                    </p:animEffect>
                                  </p:childTnLst>
                                </p:cTn>
                              </p:par>
                            </p:childTnLst>
                          </p:cTn>
                        </p:par>
                      </p:childTnLst>
                    </p:cTn>
                  </p:par>
                  <p:par>
                    <p:cTn id="77" fill="hold">
                      <p:stCondLst>
                        <p:cond delay="indefinite"/>
                      </p:stCondLst>
                      <p:childTnLst>
                        <p:par>
                          <p:cTn id="78" fill="hold">
                            <p:stCondLst>
                              <p:cond delay="0"/>
                            </p:stCondLst>
                            <p:childTnLst>
                              <p:par>
                                <p:cTn id="79" presetID="37"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fade">
                                      <p:cBhvr>
                                        <p:cTn id="81" dur="1000"/>
                                        <p:tgtEl>
                                          <p:spTgt spid="3">
                                            <p:txEl>
                                              <p:pRg st="5" end="5"/>
                                            </p:txEl>
                                          </p:spTgt>
                                        </p:tgtEl>
                                      </p:cBhvr>
                                    </p:animEffect>
                                    <p:anim calcmode="lin" valueType="num">
                                      <p:cBhvr>
                                        <p:cTn id="8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3"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7" presetClass="entr" presetSubtype="0" fill="hold" nodeType="click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animEffect transition="in" filter="fade">
                                      <p:cBhvr>
                                        <p:cTn id="89" dur="1000"/>
                                        <p:tgtEl>
                                          <p:spTgt spid="3">
                                            <p:txEl>
                                              <p:pRg st="6" end="6"/>
                                            </p:txEl>
                                          </p:spTgt>
                                        </p:tgtEl>
                                      </p:cBhvr>
                                    </p:animEffect>
                                    <p:anim calcmode="lin" valueType="num">
                                      <p:cBhvr>
                                        <p:cTn id="9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5" presetClass="entr" presetSubtype="0" fill="hold" nodeType="clickEffect">
                                  <p:stCondLst>
                                    <p:cond delay="0"/>
                                  </p:stCondLst>
                                  <p:childTnLst>
                                    <p:set>
                                      <p:cBhvr>
                                        <p:cTn id="96" dur="1" fill="hold">
                                          <p:stCondLst>
                                            <p:cond delay="0"/>
                                          </p:stCondLst>
                                        </p:cTn>
                                        <p:tgtEl>
                                          <p:spTgt spid="6154"/>
                                        </p:tgtEl>
                                        <p:attrNameLst>
                                          <p:attrName>style.visibility</p:attrName>
                                        </p:attrNameLst>
                                      </p:cBhvr>
                                      <p:to>
                                        <p:strVal val="visible"/>
                                      </p:to>
                                    </p:set>
                                    <p:anim calcmode="lin" valueType="num">
                                      <p:cBhvr>
                                        <p:cTn id="97" dur="500" decel="50000" fill="hold">
                                          <p:stCondLst>
                                            <p:cond delay="0"/>
                                          </p:stCondLst>
                                        </p:cTn>
                                        <p:tgtEl>
                                          <p:spTgt spid="6154"/>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6154"/>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6154"/>
                                        </p:tgtEl>
                                        <p:attrNameLst>
                                          <p:attrName>ppt_w</p:attrName>
                                        </p:attrNameLst>
                                      </p:cBhvr>
                                      <p:tavLst>
                                        <p:tav tm="0">
                                          <p:val>
                                            <p:strVal val="#ppt_w*.05"/>
                                          </p:val>
                                        </p:tav>
                                        <p:tav tm="100000">
                                          <p:val>
                                            <p:strVal val="#ppt_w"/>
                                          </p:val>
                                        </p:tav>
                                      </p:tavLst>
                                    </p:anim>
                                    <p:anim calcmode="lin" valueType="num">
                                      <p:cBhvr>
                                        <p:cTn id="100" dur="1000" fill="hold"/>
                                        <p:tgtEl>
                                          <p:spTgt spid="6154"/>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6154"/>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6154"/>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6154"/>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6154"/>
                                        </p:tgtEl>
                                      </p:cBhvr>
                                    </p:animEffect>
                                  </p:childTnLst>
                                </p:cTn>
                              </p:par>
                            </p:childTnLst>
                          </p:cTn>
                        </p:par>
                      </p:childTnLst>
                    </p:cTn>
                  </p:par>
                  <p:par>
                    <p:cTn id="105" fill="hold">
                      <p:stCondLst>
                        <p:cond delay="indefinite"/>
                      </p:stCondLst>
                      <p:childTnLst>
                        <p:par>
                          <p:cTn id="106" fill="hold">
                            <p:stCondLst>
                              <p:cond delay="0"/>
                            </p:stCondLst>
                            <p:childTnLst>
                              <p:par>
                                <p:cTn id="107" presetID="37" presetClass="entr" presetSubtype="0" fill="hold" nodeType="clickEffect">
                                  <p:stCondLst>
                                    <p:cond delay="0"/>
                                  </p:stCondLst>
                                  <p:childTnLst>
                                    <p:set>
                                      <p:cBhvr>
                                        <p:cTn id="108" dur="1" fill="hold">
                                          <p:stCondLst>
                                            <p:cond delay="0"/>
                                          </p:stCondLst>
                                        </p:cTn>
                                        <p:tgtEl>
                                          <p:spTgt spid="3">
                                            <p:txEl>
                                              <p:pRg st="7" end="7"/>
                                            </p:txEl>
                                          </p:spTgt>
                                        </p:tgtEl>
                                        <p:attrNameLst>
                                          <p:attrName>style.visibility</p:attrName>
                                        </p:attrNameLst>
                                      </p:cBhvr>
                                      <p:to>
                                        <p:strVal val="visible"/>
                                      </p:to>
                                    </p:set>
                                    <p:animEffect transition="in" filter="fade">
                                      <p:cBhvr>
                                        <p:cTn id="109" dur="1000"/>
                                        <p:tgtEl>
                                          <p:spTgt spid="3">
                                            <p:txEl>
                                              <p:pRg st="7" end="7"/>
                                            </p:txEl>
                                          </p:spTgt>
                                        </p:tgtEl>
                                      </p:cBhvr>
                                    </p:animEffect>
                                    <p:anim calcmode="lin" valueType="num">
                                      <p:cBhvr>
                                        <p:cTn id="11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11"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Effect transition="in" filter="fade">
                                      <p:cBhvr>
                                        <p:cTn id="115" dur="1000"/>
                                        <p:tgtEl>
                                          <p:spTgt spid="3">
                                            <p:txEl>
                                              <p:pRg st="8" end="8"/>
                                            </p:txEl>
                                          </p:spTgt>
                                        </p:tgtEl>
                                      </p:cBhvr>
                                    </p:animEffect>
                                    <p:anim calcmode="lin" valueType="num">
                                      <p:cBhvr>
                                        <p:cTn id="11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17"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nodeType="clickEffect">
                                  <p:stCondLst>
                                    <p:cond delay="0"/>
                                  </p:stCondLst>
                                  <p:childTnLst>
                                    <p:set>
                                      <p:cBhvr>
                                        <p:cTn id="122" dur="1" fill="hold">
                                          <p:stCondLst>
                                            <p:cond delay="0"/>
                                          </p:stCondLst>
                                        </p:cTn>
                                        <p:tgtEl>
                                          <p:spTgt spid="6156"/>
                                        </p:tgtEl>
                                        <p:attrNameLst>
                                          <p:attrName>style.visibility</p:attrName>
                                        </p:attrNameLst>
                                      </p:cBhvr>
                                      <p:to>
                                        <p:strVal val="visible"/>
                                      </p:to>
                                    </p:set>
                                    <p:anim calcmode="lin" valueType="num">
                                      <p:cBhvr>
                                        <p:cTn id="123" dur="500" decel="50000" fill="hold">
                                          <p:stCondLst>
                                            <p:cond delay="0"/>
                                          </p:stCondLst>
                                        </p:cTn>
                                        <p:tgtEl>
                                          <p:spTgt spid="6156"/>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6156"/>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6156"/>
                                        </p:tgtEl>
                                        <p:attrNameLst>
                                          <p:attrName>ppt_w</p:attrName>
                                        </p:attrNameLst>
                                      </p:cBhvr>
                                      <p:tavLst>
                                        <p:tav tm="0">
                                          <p:val>
                                            <p:strVal val="#ppt_w*.05"/>
                                          </p:val>
                                        </p:tav>
                                        <p:tav tm="100000">
                                          <p:val>
                                            <p:strVal val="#ppt_w"/>
                                          </p:val>
                                        </p:tav>
                                      </p:tavLst>
                                    </p:anim>
                                    <p:anim calcmode="lin" valueType="num">
                                      <p:cBhvr>
                                        <p:cTn id="126" dur="1000" fill="hold"/>
                                        <p:tgtEl>
                                          <p:spTgt spid="6156"/>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6156"/>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6156"/>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6156"/>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6156"/>
                                        </p:tgtEl>
                                      </p:cBhvr>
                                    </p:animEffect>
                                  </p:childTnLst>
                                </p:cTn>
                              </p:par>
                            </p:childTnLst>
                          </p:cTn>
                        </p:par>
                      </p:childTnLst>
                    </p:cTn>
                  </p:par>
                  <p:par>
                    <p:cTn id="131" fill="hold">
                      <p:stCondLst>
                        <p:cond delay="indefinite"/>
                      </p:stCondLst>
                      <p:childTnLst>
                        <p:par>
                          <p:cTn id="132" fill="hold">
                            <p:stCondLst>
                              <p:cond delay="0"/>
                            </p:stCondLst>
                            <p:childTnLst>
                              <p:par>
                                <p:cTn id="133" presetID="37" presetClass="entr" presetSubtype="0" fill="hold" nodeType="clickEffect">
                                  <p:stCondLst>
                                    <p:cond delay="0"/>
                                  </p:stCondLst>
                                  <p:childTnLst>
                                    <p:set>
                                      <p:cBhvr>
                                        <p:cTn id="134" dur="1" fill="hold">
                                          <p:stCondLst>
                                            <p:cond delay="0"/>
                                          </p:stCondLst>
                                        </p:cTn>
                                        <p:tgtEl>
                                          <p:spTgt spid="3">
                                            <p:txEl>
                                              <p:pRg st="9" end="9"/>
                                            </p:txEl>
                                          </p:spTgt>
                                        </p:tgtEl>
                                        <p:attrNameLst>
                                          <p:attrName>style.visibility</p:attrName>
                                        </p:attrNameLst>
                                      </p:cBhvr>
                                      <p:to>
                                        <p:strVal val="visible"/>
                                      </p:to>
                                    </p:set>
                                    <p:animEffect transition="in" filter="fade">
                                      <p:cBhvr>
                                        <p:cTn id="135" dur="1000"/>
                                        <p:tgtEl>
                                          <p:spTgt spid="3">
                                            <p:txEl>
                                              <p:pRg st="9" end="9"/>
                                            </p:txEl>
                                          </p:spTgt>
                                        </p:tgtEl>
                                      </p:cBhvr>
                                    </p:animEffect>
                                    <p:anim calcmode="lin" valueType="num">
                                      <p:cBhvr>
                                        <p:cTn id="1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37"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5" presetClass="entr" presetSubtype="0" fill="hold" nodeType="clickEffect">
                                  <p:stCondLst>
                                    <p:cond delay="0"/>
                                  </p:stCondLst>
                                  <p:childTnLst>
                                    <p:set>
                                      <p:cBhvr>
                                        <p:cTn id="142" dur="1" fill="hold">
                                          <p:stCondLst>
                                            <p:cond delay="0"/>
                                          </p:stCondLst>
                                        </p:cTn>
                                        <p:tgtEl>
                                          <p:spTgt spid="6158"/>
                                        </p:tgtEl>
                                        <p:attrNameLst>
                                          <p:attrName>style.visibility</p:attrName>
                                        </p:attrNameLst>
                                      </p:cBhvr>
                                      <p:to>
                                        <p:strVal val="visible"/>
                                      </p:to>
                                    </p:set>
                                    <p:anim calcmode="lin" valueType="num">
                                      <p:cBhvr>
                                        <p:cTn id="143" dur="500" decel="50000" fill="hold">
                                          <p:stCondLst>
                                            <p:cond delay="0"/>
                                          </p:stCondLst>
                                        </p:cTn>
                                        <p:tgtEl>
                                          <p:spTgt spid="6158"/>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6158"/>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6158"/>
                                        </p:tgtEl>
                                        <p:attrNameLst>
                                          <p:attrName>ppt_w</p:attrName>
                                        </p:attrNameLst>
                                      </p:cBhvr>
                                      <p:tavLst>
                                        <p:tav tm="0">
                                          <p:val>
                                            <p:strVal val="#ppt_w*.05"/>
                                          </p:val>
                                        </p:tav>
                                        <p:tav tm="100000">
                                          <p:val>
                                            <p:strVal val="#ppt_w"/>
                                          </p:val>
                                        </p:tav>
                                      </p:tavLst>
                                    </p:anim>
                                    <p:anim calcmode="lin" valueType="num">
                                      <p:cBhvr>
                                        <p:cTn id="146" dur="1000" fill="hold"/>
                                        <p:tgtEl>
                                          <p:spTgt spid="6158"/>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6158"/>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6158"/>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6158"/>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Solar Air Conditioning</a:t>
            </a:r>
            <a:endParaRPr lang="en-GB" dirty="0"/>
          </a:p>
        </p:txBody>
      </p:sp>
      <p:sp>
        <p:nvSpPr>
          <p:cNvPr id="3" name="Content Placeholder 2"/>
          <p:cNvSpPr>
            <a:spLocks noGrp="1"/>
          </p:cNvSpPr>
          <p:nvPr>
            <p:ph idx="1"/>
          </p:nvPr>
        </p:nvSpPr>
        <p:spPr/>
        <p:txBody>
          <a:bodyPr/>
          <a:lstStyle/>
          <a:p>
            <a:r>
              <a:rPr lang="en-GB" dirty="0" smtClean="0"/>
              <a:t>Solar air conditioning refers to any air conditioning (cooling system that uses solar power.</a:t>
            </a:r>
          </a:p>
          <a:p>
            <a:r>
              <a:rPr lang="en-GB" dirty="0" smtClean="0"/>
              <a:t>Passive solar cooling: </a:t>
            </a:r>
          </a:p>
          <a:p>
            <a:pPr lvl="1"/>
            <a:r>
              <a:rPr lang="en-GB" dirty="0" smtClean="0"/>
              <a:t>Slows rate of heat transfer into a building</a:t>
            </a:r>
          </a:p>
          <a:p>
            <a:pPr lvl="1"/>
            <a:r>
              <a:rPr lang="en-GB" dirty="0" smtClean="0"/>
              <a:t>Removes unwanted heat</a:t>
            </a:r>
          </a:p>
          <a:p>
            <a:r>
              <a:rPr lang="en-GB" dirty="0" smtClean="0"/>
              <a:t>Involves a good understanding of heat transfer, heat conduction, convective heat transfer and thermal radiation. </a:t>
            </a:r>
          </a:p>
          <a:p>
            <a:r>
              <a:rPr lang="en-GB" dirty="0" smtClean="0"/>
              <a:t>Earth cooling tubes is an example of a passive system. </a:t>
            </a:r>
          </a:p>
          <a:p>
            <a:r>
              <a:rPr lang="en-GB" dirty="0" smtClean="0"/>
              <a:t>http://www.builditsolar.com/Projects/SolarHomes/plansps.htm#Passive Solar</a:t>
            </a:r>
          </a:p>
          <a:p>
            <a:endParaRPr lang="en-GB"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Earth cooling tubes</a:t>
            </a:r>
            <a:endParaRPr lang="en-GB" dirty="0"/>
          </a:p>
        </p:txBody>
      </p:sp>
      <p:sp>
        <p:nvSpPr>
          <p:cNvPr id="3" name="Content Placeholder 2"/>
          <p:cNvSpPr>
            <a:spLocks noGrp="1"/>
          </p:cNvSpPr>
          <p:nvPr>
            <p:ph idx="1"/>
          </p:nvPr>
        </p:nvSpPr>
        <p:spPr/>
        <p:txBody>
          <a:bodyPr/>
          <a:lstStyle/>
          <a:p>
            <a:r>
              <a:rPr lang="en-GB" dirty="0" smtClean="0"/>
              <a:t>Use the earth’s constant subterranean temperature to cool air </a:t>
            </a:r>
          </a:p>
          <a:p>
            <a:r>
              <a:rPr lang="en-GB" dirty="0" smtClean="0"/>
              <a:t>Viable and economic alternative to air conditioning</a:t>
            </a:r>
          </a:p>
          <a:p>
            <a:r>
              <a:rPr lang="en-GB" dirty="0" smtClean="0"/>
              <a:t>Can be used in agricultural facilities</a:t>
            </a:r>
          </a:p>
          <a:p>
            <a:r>
              <a:rPr lang="en-GB" dirty="0" smtClean="0"/>
              <a:t>2 types or a combination: </a:t>
            </a:r>
          </a:p>
          <a:p>
            <a:pPr lvl="1"/>
            <a:r>
              <a:rPr lang="en-GB" dirty="0" smtClean="0"/>
              <a:t>Close loop system</a:t>
            </a:r>
          </a:p>
          <a:p>
            <a:pPr lvl="1"/>
            <a:r>
              <a:rPr lang="en-GB" dirty="0" smtClean="0"/>
              <a:t>Open system</a:t>
            </a:r>
          </a:p>
          <a:p>
            <a:r>
              <a:rPr lang="en-GB" dirty="0" smtClean="0"/>
              <a:t>Use plastic pipes. Clean regularly. </a:t>
            </a:r>
          </a:p>
          <a:p>
            <a:r>
              <a:rPr lang="en-GB" dirty="0" smtClean="0"/>
              <a:t>Suitable for hot and dry climates</a:t>
            </a:r>
          </a:p>
          <a:p>
            <a:r>
              <a:rPr lang="en-GB" dirty="0" smtClean="0">
                <a:hlinkClick r:id="rId2"/>
              </a:rPr>
              <a:t>http://www.hindu.com/pp/2006/01/21/stories/2006012100491000.htm</a:t>
            </a:r>
            <a:endParaRPr lang="en-GB" dirty="0" smtClean="0"/>
          </a:p>
          <a:p>
            <a:endParaRPr lang="en-GB" dirty="0" smtClean="0"/>
          </a:p>
          <a:p>
            <a:endParaRPr lang="en-GB" dirty="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 Roofs </a:t>
            </a:r>
            <a:r>
              <a:rPr lang="en-GB" smtClean="0"/>
              <a:t>and Walls</a:t>
            </a:r>
            <a:endParaRPr lang="en-GB" dirty="0"/>
          </a:p>
        </p:txBody>
      </p:sp>
      <p:sp>
        <p:nvSpPr>
          <p:cNvPr id="3" name="Content Placeholder 2"/>
          <p:cNvSpPr>
            <a:spLocks noGrp="1"/>
          </p:cNvSpPr>
          <p:nvPr>
            <p:ph idx="1"/>
          </p:nvPr>
        </p:nvSpPr>
        <p:spPr/>
        <p:txBody>
          <a:bodyPr/>
          <a:lstStyle/>
          <a:p>
            <a:r>
              <a:rPr lang="en-GB" dirty="0" smtClean="0"/>
              <a:t>Use lining then layer of soil.</a:t>
            </a:r>
          </a:p>
          <a:p>
            <a:r>
              <a:rPr lang="en-GB" dirty="0" smtClean="0"/>
              <a:t>Can grow vegetables though technique is not recommended for tin roofs as tin is likely to rust.</a:t>
            </a:r>
          </a:p>
          <a:p>
            <a:r>
              <a:rPr lang="en-GB" dirty="0" smtClean="0"/>
              <a:t>Your roof must be able to support the weight of the soil, grass or vegetables. </a:t>
            </a:r>
          </a:p>
          <a:p>
            <a:endParaRPr lang="en-GB" dirty="0" smtClean="0"/>
          </a:p>
          <a:p>
            <a:r>
              <a:rPr lang="en-GB" dirty="0" smtClean="0"/>
              <a:t>Green roofs are popular in urban environments too...</a:t>
            </a:r>
            <a:endParaRPr lang="en-GB"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5445224"/>
            <a:ext cx="8229600" cy="1040979"/>
          </a:xfrm>
        </p:spPr>
        <p:txBody>
          <a:bodyPr>
            <a:normAutofit fontScale="92500" lnSpcReduction="20000"/>
          </a:bodyPr>
          <a:lstStyle/>
          <a:p>
            <a:r>
              <a:rPr lang="en-GB" dirty="0" smtClean="0">
                <a:hlinkClick r:id="rId2"/>
              </a:rPr>
              <a:t>http://environment.nationalgeographic.com/environment/photos/urban-farming/#/earth-day-urban-farming-new-york-rooftop_51631_600x450.jpg</a:t>
            </a:r>
            <a:endParaRPr lang="en-GB" dirty="0"/>
          </a:p>
        </p:txBody>
      </p:sp>
      <p:pic>
        <p:nvPicPr>
          <p:cNvPr id="1026" name="Picture 2"/>
          <p:cNvPicPr>
            <a:picLocks noChangeAspect="1" noChangeArrowheads="1"/>
          </p:cNvPicPr>
          <p:nvPr/>
        </p:nvPicPr>
        <p:blipFill>
          <a:blip r:embed="rId3" cstate="print"/>
          <a:srcRect l="13653" t="10941" r="39098" b="5901"/>
          <a:stretch>
            <a:fillRect/>
          </a:stretch>
        </p:blipFill>
        <p:spPr bwMode="auto">
          <a:xfrm>
            <a:off x="899592" y="404664"/>
            <a:ext cx="4608512" cy="475252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6375" t="10941" r="39664" b="9681"/>
          <a:stretch>
            <a:fillRect/>
          </a:stretch>
        </p:blipFill>
        <p:spPr bwMode="auto">
          <a:xfrm>
            <a:off x="5580112" y="476672"/>
            <a:ext cx="3312368" cy="453650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 Solutions</a:t>
            </a:r>
            <a:endParaRPr lang="en-GB" dirty="0"/>
          </a:p>
        </p:txBody>
      </p:sp>
      <p:pic>
        <p:nvPicPr>
          <p:cNvPr id="2050" name="Picture 2" descr="E:\DCIM\104NC1J1\DSC_1248.JPG"/>
          <p:cNvPicPr>
            <a:picLocks noChangeAspect="1" noChangeArrowheads="1"/>
          </p:cNvPicPr>
          <p:nvPr/>
        </p:nvPicPr>
        <p:blipFill>
          <a:blip r:embed="rId2" cstate="screen"/>
          <a:srcRect/>
          <a:stretch>
            <a:fillRect/>
          </a:stretch>
        </p:blipFill>
        <p:spPr bwMode="auto">
          <a:xfrm rot="5400000">
            <a:off x="5680573" y="3394573"/>
            <a:ext cx="4149080" cy="2777774"/>
          </a:xfrm>
          <a:prstGeom prst="rect">
            <a:avLst/>
          </a:prstGeom>
          <a:noFill/>
        </p:spPr>
      </p:pic>
      <p:pic>
        <p:nvPicPr>
          <p:cNvPr id="2051" name="Picture 3" descr="E:\DCIM\103NC1J1\DSC_1253.JPG"/>
          <p:cNvPicPr>
            <a:picLocks noChangeAspect="1" noChangeArrowheads="1"/>
          </p:cNvPicPr>
          <p:nvPr/>
        </p:nvPicPr>
        <p:blipFill>
          <a:blip r:embed="rId3" cstate="screen"/>
          <a:srcRect/>
          <a:stretch>
            <a:fillRect/>
          </a:stretch>
        </p:blipFill>
        <p:spPr bwMode="auto">
          <a:xfrm>
            <a:off x="2051720" y="3925564"/>
            <a:ext cx="4380094" cy="2932436"/>
          </a:xfrm>
          <a:prstGeom prst="rect">
            <a:avLst/>
          </a:prstGeom>
          <a:noFill/>
        </p:spPr>
      </p:pic>
      <p:pic>
        <p:nvPicPr>
          <p:cNvPr id="2052" name="Picture 4" descr="E:\DCIM\103NC1J1\DSC_1251.JPG"/>
          <p:cNvPicPr>
            <a:picLocks noChangeAspect="1" noChangeArrowheads="1"/>
          </p:cNvPicPr>
          <p:nvPr/>
        </p:nvPicPr>
        <p:blipFill>
          <a:blip r:embed="rId4" cstate="screen"/>
          <a:srcRect/>
          <a:stretch>
            <a:fillRect/>
          </a:stretch>
        </p:blipFill>
        <p:spPr bwMode="auto">
          <a:xfrm rot="5400000">
            <a:off x="-616524" y="3574898"/>
            <a:ext cx="3933056" cy="2633148"/>
          </a:xfrm>
          <a:prstGeom prst="rect">
            <a:avLst/>
          </a:prstGeom>
          <a:noFill/>
        </p:spPr>
      </p:pic>
      <p:pic>
        <p:nvPicPr>
          <p:cNvPr id="2053" name="Picture 5" descr="E:\DCIM\103NC1J1\DSC_1249.JPG"/>
          <p:cNvPicPr>
            <a:picLocks noChangeAspect="1" noChangeArrowheads="1"/>
          </p:cNvPicPr>
          <p:nvPr/>
        </p:nvPicPr>
        <p:blipFill>
          <a:blip r:embed="rId5" cstate="screen"/>
          <a:srcRect/>
          <a:stretch>
            <a:fillRect/>
          </a:stretch>
        </p:blipFill>
        <p:spPr bwMode="auto">
          <a:xfrm>
            <a:off x="3059832" y="1628800"/>
            <a:ext cx="2890347" cy="1935063"/>
          </a:xfrm>
          <a:prstGeom prst="rect">
            <a:avLst/>
          </a:prstGeom>
          <a:noFill/>
        </p:spPr>
      </p:pic>
      <p:sp>
        <p:nvSpPr>
          <p:cNvPr id="9" name="TextBox 8"/>
          <p:cNvSpPr txBox="1"/>
          <p:nvPr/>
        </p:nvSpPr>
        <p:spPr>
          <a:xfrm>
            <a:off x="-4717032" y="1340768"/>
            <a:ext cx="3888432" cy="369332"/>
          </a:xfrm>
          <a:prstGeom prst="rect">
            <a:avLst/>
          </a:prstGeom>
          <a:noFill/>
        </p:spPr>
        <p:txBody>
          <a:bodyPr wrap="square" rtlCol="0">
            <a:spAutoFit/>
          </a:bodyPr>
          <a:lstStyle/>
          <a:p>
            <a:endParaRPr lang="en-GB" dirty="0"/>
          </a:p>
        </p:txBody>
      </p:sp>
      <p:sp>
        <p:nvSpPr>
          <p:cNvPr id="10" name="TextBox 9"/>
          <p:cNvSpPr txBox="1"/>
          <p:nvPr/>
        </p:nvSpPr>
        <p:spPr>
          <a:xfrm>
            <a:off x="0" y="1772816"/>
            <a:ext cx="3059832" cy="369332"/>
          </a:xfrm>
          <a:prstGeom prst="rect">
            <a:avLst/>
          </a:prstGeom>
          <a:noFill/>
        </p:spPr>
        <p:txBody>
          <a:bodyPr wrap="square" rtlCol="0">
            <a:spAutoFit/>
          </a:bodyPr>
          <a:lstStyle/>
          <a:p>
            <a:r>
              <a:rPr lang="en-GB" smtClean="0"/>
              <a:t>Climbing plant</a:t>
            </a:r>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fill="hold"/>
                                        <p:tgtEl>
                                          <p:spTgt spid="2053"/>
                                        </p:tgtEl>
                                        <p:attrNameLst>
                                          <p:attrName>ppt_w</p:attrName>
                                        </p:attrNameLst>
                                      </p:cBhvr>
                                      <p:tavLst>
                                        <p:tav tm="0">
                                          <p:val>
                                            <p:fltVal val="0"/>
                                          </p:val>
                                        </p:tav>
                                        <p:tav tm="100000">
                                          <p:val>
                                            <p:strVal val="#ppt_w"/>
                                          </p:val>
                                        </p:tav>
                                      </p:tavLst>
                                    </p:anim>
                                    <p:anim calcmode="lin" valueType="num">
                                      <p:cBhvr>
                                        <p:cTn id="8" dur="500" fill="hold"/>
                                        <p:tgtEl>
                                          <p:spTgt spid="2053"/>
                                        </p:tgtEl>
                                        <p:attrNameLst>
                                          <p:attrName>ppt_h</p:attrName>
                                        </p:attrNameLst>
                                      </p:cBhvr>
                                      <p:tavLst>
                                        <p:tav tm="0">
                                          <p:val>
                                            <p:fltVal val="0"/>
                                          </p:val>
                                        </p:tav>
                                        <p:tav tm="100000">
                                          <p:val>
                                            <p:strVal val="#ppt_h"/>
                                          </p:val>
                                        </p:tav>
                                      </p:tavLst>
                                    </p:anim>
                                    <p:anim calcmode="lin" valueType="num">
                                      <p:cBhvr>
                                        <p:cTn id="9" dur="500" fill="hold"/>
                                        <p:tgtEl>
                                          <p:spTgt spid="2053"/>
                                        </p:tgtEl>
                                        <p:attrNameLst>
                                          <p:attrName>style.rotation</p:attrName>
                                        </p:attrNameLst>
                                      </p:cBhvr>
                                      <p:tavLst>
                                        <p:tav tm="0">
                                          <p:val>
                                            <p:fltVal val="360"/>
                                          </p:val>
                                        </p:tav>
                                        <p:tav tm="100000">
                                          <p:val>
                                            <p:fltVal val="0"/>
                                          </p:val>
                                        </p:tav>
                                      </p:tavLst>
                                    </p:anim>
                                    <p:animEffect transition="in" filter="fade">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500" fill="hold"/>
                                        <p:tgtEl>
                                          <p:spTgt spid="2051"/>
                                        </p:tgtEl>
                                        <p:attrNameLst>
                                          <p:attrName>ppt_w</p:attrName>
                                        </p:attrNameLst>
                                      </p:cBhvr>
                                      <p:tavLst>
                                        <p:tav tm="0">
                                          <p:val>
                                            <p:fltVal val="0"/>
                                          </p:val>
                                        </p:tav>
                                        <p:tav tm="100000">
                                          <p:val>
                                            <p:strVal val="#ppt_w"/>
                                          </p:val>
                                        </p:tav>
                                      </p:tavLst>
                                    </p:anim>
                                    <p:anim calcmode="lin" valueType="num">
                                      <p:cBhvr>
                                        <p:cTn id="16" dur="500" fill="hold"/>
                                        <p:tgtEl>
                                          <p:spTgt spid="2051"/>
                                        </p:tgtEl>
                                        <p:attrNameLst>
                                          <p:attrName>ppt_h</p:attrName>
                                        </p:attrNameLst>
                                      </p:cBhvr>
                                      <p:tavLst>
                                        <p:tav tm="0">
                                          <p:val>
                                            <p:fltVal val="0"/>
                                          </p:val>
                                        </p:tav>
                                        <p:tav tm="100000">
                                          <p:val>
                                            <p:strVal val="#ppt_h"/>
                                          </p:val>
                                        </p:tav>
                                      </p:tavLst>
                                    </p:anim>
                                    <p:anim calcmode="lin" valueType="num">
                                      <p:cBhvr>
                                        <p:cTn id="17" dur="500" fill="hold"/>
                                        <p:tgtEl>
                                          <p:spTgt spid="2051"/>
                                        </p:tgtEl>
                                        <p:attrNameLst>
                                          <p:attrName>style.rotation</p:attrName>
                                        </p:attrNameLst>
                                      </p:cBhvr>
                                      <p:tavLst>
                                        <p:tav tm="0">
                                          <p:val>
                                            <p:fltVal val="360"/>
                                          </p:val>
                                        </p:tav>
                                        <p:tav tm="100000">
                                          <p:val>
                                            <p:fltVal val="0"/>
                                          </p:val>
                                        </p:tav>
                                      </p:tavLst>
                                    </p:anim>
                                    <p:animEffect transition="in" filter="fade">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500" fill="hold"/>
                                        <p:tgtEl>
                                          <p:spTgt spid="2052"/>
                                        </p:tgtEl>
                                        <p:attrNameLst>
                                          <p:attrName>ppt_w</p:attrName>
                                        </p:attrNameLst>
                                      </p:cBhvr>
                                      <p:tavLst>
                                        <p:tav tm="0">
                                          <p:val>
                                            <p:fltVal val="0"/>
                                          </p:val>
                                        </p:tav>
                                        <p:tav tm="100000">
                                          <p:val>
                                            <p:strVal val="#ppt_w"/>
                                          </p:val>
                                        </p:tav>
                                      </p:tavLst>
                                    </p:anim>
                                    <p:anim calcmode="lin" valueType="num">
                                      <p:cBhvr>
                                        <p:cTn id="24" dur="500" fill="hold"/>
                                        <p:tgtEl>
                                          <p:spTgt spid="2052"/>
                                        </p:tgtEl>
                                        <p:attrNameLst>
                                          <p:attrName>ppt_h</p:attrName>
                                        </p:attrNameLst>
                                      </p:cBhvr>
                                      <p:tavLst>
                                        <p:tav tm="0">
                                          <p:val>
                                            <p:fltVal val="0"/>
                                          </p:val>
                                        </p:tav>
                                        <p:tav tm="100000">
                                          <p:val>
                                            <p:strVal val="#ppt_h"/>
                                          </p:val>
                                        </p:tav>
                                      </p:tavLst>
                                    </p:anim>
                                    <p:anim calcmode="lin" valueType="num">
                                      <p:cBhvr>
                                        <p:cTn id="25" dur="500" fill="hold"/>
                                        <p:tgtEl>
                                          <p:spTgt spid="2052"/>
                                        </p:tgtEl>
                                        <p:attrNameLst>
                                          <p:attrName>style.rotation</p:attrName>
                                        </p:attrNameLst>
                                      </p:cBhvr>
                                      <p:tavLst>
                                        <p:tav tm="0">
                                          <p:val>
                                            <p:fltVal val="360"/>
                                          </p:val>
                                        </p:tav>
                                        <p:tav tm="100000">
                                          <p:val>
                                            <p:fltVal val="0"/>
                                          </p:val>
                                        </p:tav>
                                      </p:tavLst>
                                    </p:anim>
                                    <p:animEffect transition="in" filter="fade">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 fill="hold"/>
                                        <p:tgtEl>
                                          <p:spTgt spid="2050"/>
                                        </p:tgtEl>
                                        <p:attrNameLst>
                                          <p:attrName>ppt_w</p:attrName>
                                        </p:attrNameLst>
                                      </p:cBhvr>
                                      <p:tavLst>
                                        <p:tav tm="0">
                                          <p:val>
                                            <p:fltVal val="0"/>
                                          </p:val>
                                        </p:tav>
                                        <p:tav tm="100000">
                                          <p:val>
                                            <p:strVal val="#ppt_w"/>
                                          </p:val>
                                        </p:tav>
                                      </p:tavLst>
                                    </p:anim>
                                    <p:anim calcmode="lin" valueType="num">
                                      <p:cBhvr>
                                        <p:cTn id="32" dur="500" fill="hold"/>
                                        <p:tgtEl>
                                          <p:spTgt spid="2050"/>
                                        </p:tgtEl>
                                        <p:attrNameLst>
                                          <p:attrName>ppt_h</p:attrName>
                                        </p:attrNameLst>
                                      </p:cBhvr>
                                      <p:tavLst>
                                        <p:tav tm="0">
                                          <p:val>
                                            <p:fltVal val="0"/>
                                          </p:val>
                                        </p:tav>
                                        <p:tav tm="100000">
                                          <p:val>
                                            <p:strVal val="#ppt_h"/>
                                          </p:val>
                                        </p:tav>
                                      </p:tavLst>
                                    </p:anim>
                                    <p:anim calcmode="lin" valueType="num">
                                      <p:cBhvr>
                                        <p:cTn id="33" dur="500" fill="hold"/>
                                        <p:tgtEl>
                                          <p:spTgt spid="2050"/>
                                        </p:tgtEl>
                                        <p:attrNameLst>
                                          <p:attrName>style.rotation</p:attrName>
                                        </p:attrNameLst>
                                      </p:cBhvr>
                                      <p:tavLst>
                                        <p:tav tm="0">
                                          <p:val>
                                            <p:fltVal val="360"/>
                                          </p:val>
                                        </p:tav>
                                        <p:tav tm="100000">
                                          <p:val>
                                            <p:fltVal val="0"/>
                                          </p:val>
                                        </p:tav>
                                      </p:tavLst>
                                    </p:anim>
                                    <p:animEffect transition="in" filter="fade">
                                      <p:cBhvr>
                                        <p:cTn id="3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Emma\Desktop\Ventilation of low cost housing\Photos from Pune\DSC_1435.JPG"/>
          <p:cNvPicPr>
            <a:picLocks noChangeAspect="1" noChangeArrowheads="1"/>
          </p:cNvPicPr>
          <p:nvPr/>
        </p:nvPicPr>
        <p:blipFill>
          <a:blip r:embed="rId2" cstate="screen"/>
          <a:srcRect/>
          <a:stretch>
            <a:fillRect/>
          </a:stretch>
        </p:blipFill>
        <p:spPr bwMode="auto">
          <a:xfrm>
            <a:off x="4572000" y="4005064"/>
            <a:ext cx="1910016" cy="2852936"/>
          </a:xfrm>
          <a:prstGeom prst="rect">
            <a:avLst/>
          </a:prstGeom>
          <a:noFill/>
        </p:spPr>
      </p:pic>
      <p:pic>
        <p:nvPicPr>
          <p:cNvPr id="28676" name="Picture 4" descr="C:\Users\Emma\Desktop\Ventilation of low cost housing\Photos from Pune\DSC_1428.JPG"/>
          <p:cNvPicPr>
            <a:picLocks noChangeAspect="1" noChangeArrowheads="1"/>
          </p:cNvPicPr>
          <p:nvPr/>
        </p:nvPicPr>
        <p:blipFill>
          <a:blip r:embed="rId3" cstate="screen"/>
          <a:srcRect/>
          <a:stretch>
            <a:fillRect/>
          </a:stretch>
        </p:blipFill>
        <p:spPr bwMode="auto">
          <a:xfrm>
            <a:off x="0" y="0"/>
            <a:ext cx="2483768" cy="3709932"/>
          </a:xfrm>
          <a:prstGeom prst="rect">
            <a:avLst/>
          </a:prstGeom>
          <a:noFill/>
        </p:spPr>
      </p:pic>
      <p:pic>
        <p:nvPicPr>
          <p:cNvPr id="28677" name="Picture 5" descr="C:\Users\Emma\Desktop\Ventilation of low cost housing\Photos from Pune\DSC_1430.JPG"/>
          <p:cNvPicPr>
            <a:picLocks noChangeAspect="1" noChangeArrowheads="1"/>
          </p:cNvPicPr>
          <p:nvPr/>
        </p:nvPicPr>
        <p:blipFill>
          <a:blip r:embed="rId4" cstate="screen"/>
          <a:srcRect/>
          <a:stretch>
            <a:fillRect/>
          </a:stretch>
        </p:blipFill>
        <p:spPr bwMode="auto">
          <a:xfrm>
            <a:off x="6591560" y="3045494"/>
            <a:ext cx="2552440" cy="3812506"/>
          </a:xfrm>
          <a:prstGeom prst="rect">
            <a:avLst/>
          </a:prstGeom>
          <a:noFill/>
        </p:spPr>
      </p:pic>
      <p:pic>
        <p:nvPicPr>
          <p:cNvPr id="28678" name="Picture 6" descr="C:\Users\Emma\Desktop\Ventilation of low cost housing\Photos from Pune\DSC_1431.JPG"/>
          <p:cNvPicPr>
            <a:picLocks noChangeAspect="1" noChangeArrowheads="1"/>
          </p:cNvPicPr>
          <p:nvPr/>
        </p:nvPicPr>
        <p:blipFill>
          <a:blip r:embed="rId5" cstate="screen"/>
          <a:srcRect/>
          <a:stretch>
            <a:fillRect/>
          </a:stretch>
        </p:blipFill>
        <p:spPr bwMode="auto">
          <a:xfrm>
            <a:off x="0" y="3117502"/>
            <a:ext cx="2504232" cy="3740498"/>
          </a:xfrm>
          <a:prstGeom prst="rect">
            <a:avLst/>
          </a:prstGeom>
          <a:noFill/>
        </p:spPr>
      </p:pic>
      <p:pic>
        <p:nvPicPr>
          <p:cNvPr id="28679" name="Picture 7" descr="C:\Users\Emma\Desktop\Ventilation of low cost housing\Photos from Pune\DSC_1432.JPG"/>
          <p:cNvPicPr>
            <a:picLocks noChangeAspect="1" noChangeArrowheads="1"/>
          </p:cNvPicPr>
          <p:nvPr/>
        </p:nvPicPr>
        <p:blipFill>
          <a:blip r:embed="rId6" cstate="screen"/>
          <a:srcRect/>
          <a:stretch>
            <a:fillRect/>
          </a:stretch>
        </p:blipFill>
        <p:spPr bwMode="auto">
          <a:xfrm>
            <a:off x="3275856" y="0"/>
            <a:ext cx="2556712" cy="3818886"/>
          </a:xfrm>
          <a:prstGeom prst="rect">
            <a:avLst/>
          </a:prstGeom>
          <a:noFill/>
        </p:spPr>
      </p:pic>
      <p:pic>
        <p:nvPicPr>
          <p:cNvPr id="28680" name="Picture 8" descr="C:\Users\Emma\Desktop\Ventilation of low cost housing\Photos from Pune\DSC_1433.JPG"/>
          <p:cNvPicPr>
            <a:picLocks noChangeAspect="1" noChangeArrowheads="1"/>
          </p:cNvPicPr>
          <p:nvPr/>
        </p:nvPicPr>
        <p:blipFill>
          <a:blip r:embed="rId7" cstate="screen"/>
          <a:srcRect/>
          <a:stretch>
            <a:fillRect/>
          </a:stretch>
        </p:blipFill>
        <p:spPr bwMode="auto">
          <a:xfrm>
            <a:off x="6588224" y="0"/>
            <a:ext cx="2555776" cy="3817488"/>
          </a:xfrm>
          <a:prstGeom prst="rect">
            <a:avLst/>
          </a:prstGeom>
          <a:noFill/>
        </p:spPr>
      </p:pic>
      <p:pic>
        <p:nvPicPr>
          <p:cNvPr id="28675" name="Picture 3" descr="C:\Users\Emma\Desktop\Ventilation of low cost housing\Photos from Pune\DSC_1427.JPG"/>
          <p:cNvPicPr>
            <a:picLocks noChangeAspect="1" noChangeArrowheads="1"/>
          </p:cNvPicPr>
          <p:nvPr/>
        </p:nvPicPr>
        <p:blipFill>
          <a:blip r:embed="rId8" cstate="screen"/>
          <a:srcRect/>
          <a:stretch>
            <a:fillRect/>
          </a:stretch>
        </p:blipFill>
        <p:spPr bwMode="auto">
          <a:xfrm>
            <a:off x="2627784" y="4053606"/>
            <a:ext cx="1877518" cy="280439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decel="50000" fill="hold">
                                          <p:stCondLst>
                                            <p:cond delay="0"/>
                                          </p:stCondLst>
                                        </p:cTn>
                                        <p:tgtEl>
                                          <p:spTgt spid="286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86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8676"/>
                                        </p:tgtEl>
                                        <p:attrNameLst>
                                          <p:attrName>ppt_w</p:attrName>
                                        </p:attrNameLst>
                                      </p:cBhvr>
                                      <p:tavLst>
                                        <p:tav tm="0">
                                          <p:val>
                                            <p:strVal val="#ppt_w*.05"/>
                                          </p:val>
                                        </p:tav>
                                        <p:tav tm="100000">
                                          <p:val>
                                            <p:strVal val="#ppt_w"/>
                                          </p:val>
                                        </p:tav>
                                      </p:tavLst>
                                    </p:anim>
                                    <p:anim calcmode="lin" valueType="num">
                                      <p:cBhvr>
                                        <p:cTn id="10" dur="1000" fill="hold"/>
                                        <p:tgtEl>
                                          <p:spTgt spid="286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86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86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86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867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anim calcmode="lin" valueType="num">
                                      <p:cBhvr>
                                        <p:cTn id="19" dur="500" decel="50000" fill="hold">
                                          <p:stCondLst>
                                            <p:cond delay="0"/>
                                          </p:stCondLst>
                                        </p:cTn>
                                        <p:tgtEl>
                                          <p:spTgt spid="2867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867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8678"/>
                                        </p:tgtEl>
                                        <p:attrNameLst>
                                          <p:attrName>ppt_w</p:attrName>
                                        </p:attrNameLst>
                                      </p:cBhvr>
                                      <p:tavLst>
                                        <p:tav tm="0">
                                          <p:val>
                                            <p:strVal val="#ppt_w*.05"/>
                                          </p:val>
                                        </p:tav>
                                        <p:tav tm="100000">
                                          <p:val>
                                            <p:strVal val="#ppt_w"/>
                                          </p:val>
                                        </p:tav>
                                      </p:tavLst>
                                    </p:anim>
                                    <p:anim calcmode="lin" valueType="num">
                                      <p:cBhvr>
                                        <p:cTn id="22" dur="1000" fill="hold"/>
                                        <p:tgtEl>
                                          <p:spTgt spid="2867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867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867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867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867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8680"/>
                                        </p:tgtEl>
                                        <p:attrNameLst>
                                          <p:attrName>style.visibility</p:attrName>
                                        </p:attrNameLst>
                                      </p:cBhvr>
                                      <p:to>
                                        <p:strVal val="visible"/>
                                      </p:to>
                                    </p:set>
                                    <p:anim calcmode="lin" valueType="num">
                                      <p:cBhvr>
                                        <p:cTn id="31" dur="500" decel="50000" fill="hold">
                                          <p:stCondLst>
                                            <p:cond delay="0"/>
                                          </p:stCondLst>
                                        </p:cTn>
                                        <p:tgtEl>
                                          <p:spTgt spid="2868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868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8680"/>
                                        </p:tgtEl>
                                        <p:attrNameLst>
                                          <p:attrName>ppt_w</p:attrName>
                                        </p:attrNameLst>
                                      </p:cBhvr>
                                      <p:tavLst>
                                        <p:tav tm="0">
                                          <p:val>
                                            <p:strVal val="#ppt_w*.05"/>
                                          </p:val>
                                        </p:tav>
                                        <p:tav tm="100000">
                                          <p:val>
                                            <p:strVal val="#ppt_w"/>
                                          </p:val>
                                        </p:tav>
                                      </p:tavLst>
                                    </p:anim>
                                    <p:anim calcmode="lin" valueType="num">
                                      <p:cBhvr>
                                        <p:cTn id="34" dur="1000" fill="hold"/>
                                        <p:tgtEl>
                                          <p:spTgt spid="2868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868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868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868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868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28677"/>
                                        </p:tgtEl>
                                        <p:attrNameLst>
                                          <p:attrName>style.visibility</p:attrName>
                                        </p:attrNameLst>
                                      </p:cBhvr>
                                      <p:to>
                                        <p:strVal val="visible"/>
                                      </p:to>
                                    </p:set>
                                    <p:anim calcmode="lin" valueType="num">
                                      <p:cBhvr>
                                        <p:cTn id="43" dur="500" decel="50000" fill="hold">
                                          <p:stCondLst>
                                            <p:cond delay="0"/>
                                          </p:stCondLst>
                                        </p:cTn>
                                        <p:tgtEl>
                                          <p:spTgt spid="2867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867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8677"/>
                                        </p:tgtEl>
                                        <p:attrNameLst>
                                          <p:attrName>ppt_w</p:attrName>
                                        </p:attrNameLst>
                                      </p:cBhvr>
                                      <p:tavLst>
                                        <p:tav tm="0">
                                          <p:val>
                                            <p:strVal val="#ppt_w*.05"/>
                                          </p:val>
                                        </p:tav>
                                        <p:tav tm="100000">
                                          <p:val>
                                            <p:strVal val="#ppt_w"/>
                                          </p:val>
                                        </p:tav>
                                      </p:tavLst>
                                    </p:anim>
                                    <p:anim calcmode="lin" valueType="num">
                                      <p:cBhvr>
                                        <p:cTn id="46" dur="1000" fill="hold"/>
                                        <p:tgtEl>
                                          <p:spTgt spid="2867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867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867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867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867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8674"/>
                                        </p:tgtEl>
                                        <p:attrNameLst>
                                          <p:attrName>style.visibility</p:attrName>
                                        </p:attrNameLst>
                                      </p:cBhvr>
                                      <p:to>
                                        <p:strVal val="visible"/>
                                      </p:to>
                                    </p:set>
                                    <p:anim calcmode="lin" valueType="num">
                                      <p:cBhvr>
                                        <p:cTn id="55" dur="500" decel="50000" fill="hold">
                                          <p:stCondLst>
                                            <p:cond delay="0"/>
                                          </p:stCondLst>
                                        </p:cTn>
                                        <p:tgtEl>
                                          <p:spTgt spid="2867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867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8674"/>
                                        </p:tgtEl>
                                        <p:attrNameLst>
                                          <p:attrName>ppt_w</p:attrName>
                                        </p:attrNameLst>
                                      </p:cBhvr>
                                      <p:tavLst>
                                        <p:tav tm="0">
                                          <p:val>
                                            <p:strVal val="#ppt_w*.05"/>
                                          </p:val>
                                        </p:tav>
                                        <p:tav tm="100000">
                                          <p:val>
                                            <p:strVal val="#ppt_w"/>
                                          </p:val>
                                        </p:tav>
                                      </p:tavLst>
                                    </p:anim>
                                    <p:anim calcmode="lin" valueType="num">
                                      <p:cBhvr>
                                        <p:cTn id="58" dur="1000" fill="hold"/>
                                        <p:tgtEl>
                                          <p:spTgt spid="2867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867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867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867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8674"/>
                                        </p:tgtEl>
                                      </p:cBhvr>
                                    </p:animEffect>
                                  </p:childTnLst>
                                </p:cTn>
                              </p:par>
                              <p:par>
                                <p:cTn id="63" presetID="25" presetClass="entr" presetSubtype="0" fill="hold" nodeType="withEffect">
                                  <p:stCondLst>
                                    <p:cond delay="0"/>
                                  </p:stCondLst>
                                  <p:childTnLst>
                                    <p:set>
                                      <p:cBhvr>
                                        <p:cTn id="64" dur="1" fill="hold">
                                          <p:stCondLst>
                                            <p:cond delay="0"/>
                                          </p:stCondLst>
                                        </p:cTn>
                                        <p:tgtEl>
                                          <p:spTgt spid="28675"/>
                                        </p:tgtEl>
                                        <p:attrNameLst>
                                          <p:attrName>style.visibility</p:attrName>
                                        </p:attrNameLst>
                                      </p:cBhvr>
                                      <p:to>
                                        <p:strVal val="visible"/>
                                      </p:to>
                                    </p:set>
                                    <p:anim calcmode="lin" valueType="num">
                                      <p:cBhvr>
                                        <p:cTn id="65" dur="500" decel="50000" fill="hold">
                                          <p:stCondLst>
                                            <p:cond delay="0"/>
                                          </p:stCondLst>
                                        </p:cTn>
                                        <p:tgtEl>
                                          <p:spTgt spid="28675"/>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28675"/>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28675"/>
                                        </p:tgtEl>
                                        <p:attrNameLst>
                                          <p:attrName>ppt_w</p:attrName>
                                        </p:attrNameLst>
                                      </p:cBhvr>
                                      <p:tavLst>
                                        <p:tav tm="0">
                                          <p:val>
                                            <p:strVal val="#ppt_w*.05"/>
                                          </p:val>
                                        </p:tav>
                                        <p:tav tm="100000">
                                          <p:val>
                                            <p:strVal val="#ppt_w"/>
                                          </p:val>
                                        </p:tav>
                                      </p:tavLst>
                                    </p:anim>
                                    <p:anim calcmode="lin" valueType="num">
                                      <p:cBhvr>
                                        <p:cTn id="68" dur="1000" fill="hold"/>
                                        <p:tgtEl>
                                          <p:spTgt spid="28675"/>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28675"/>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28675"/>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28675"/>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28675"/>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28679"/>
                                        </p:tgtEl>
                                        <p:attrNameLst>
                                          <p:attrName>style.visibility</p:attrName>
                                        </p:attrNameLst>
                                      </p:cBhvr>
                                      <p:to>
                                        <p:strVal val="visible"/>
                                      </p:to>
                                    </p:set>
                                    <p:anim calcmode="lin" valueType="num">
                                      <p:cBhvr>
                                        <p:cTn id="77" dur="500" decel="50000" fill="hold">
                                          <p:stCondLst>
                                            <p:cond delay="0"/>
                                          </p:stCondLst>
                                        </p:cTn>
                                        <p:tgtEl>
                                          <p:spTgt spid="28679"/>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28679"/>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28679"/>
                                        </p:tgtEl>
                                        <p:attrNameLst>
                                          <p:attrName>ppt_w</p:attrName>
                                        </p:attrNameLst>
                                      </p:cBhvr>
                                      <p:tavLst>
                                        <p:tav tm="0">
                                          <p:val>
                                            <p:strVal val="#ppt_w*.05"/>
                                          </p:val>
                                        </p:tav>
                                        <p:tav tm="100000">
                                          <p:val>
                                            <p:strVal val="#ppt_w"/>
                                          </p:val>
                                        </p:tav>
                                      </p:tavLst>
                                    </p:anim>
                                    <p:anim calcmode="lin" valueType="num">
                                      <p:cBhvr>
                                        <p:cTn id="80" dur="1000" fill="hold"/>
                                        <p:tgtEl>
                                          <p:spTgt spid="28679"/>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28679"/>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28679"/>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28679"/>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C:\Users\Emma\Desktop\Ventilation of low cost housing\Photos from Pune\DSC_1437.JPG"/>
          <p:cNvPicPr>
            <a:picLocks noChangeAspect="1" noChangeArrowheads="1"/>
          </p:cNvPicPr>
          <p:nvPr/>
        </p:nvPicPr>
        <p:blipFill>
          <a:blip r:embed="rId2" cstate="print"/>
          <a:srcRect/>
          <a:stretch>
            <a:fillRect/>
          </a:stretch>
        </p:blipFill>
        <p:spPr bwMode="auto">
          <a:xfrm>
            <a:off x="5364088" y="1484784"/>
            <a:ext cx="3323780" cy="4964634"/>
          </a:xfrm>
          <a:prstGeom prst="rect">
            <a:avLst/>
          </a:prstGeom>
          <a:noFill/>
        </p:spPr>
      </p:pic>
      <p:pic>
        <p:nvPicPr>
          <p:cNvPr id="29701" name="Picture 5" descr="C:\Users\Emma\Desktop\Ventilation of low cost housing\Photos from Pune\DSC_1476.JPG"/>
          <p:cNvPicPr>
            <a:picLocks noChangeAspect="1" noChangeArrowheads="1"/>
          </p:cNvPicPr>
          <p:nvPr/>
        </p:nvPicPr>
        <p:blipFill>
          <a:blip r:embed="rId3" cstate="print"/>
          <a:srcRect/>
          <a:stretch>
            <a:fillRect/>
          </a:stretch>
        </p:blipFill>
        <p:spPr bwMode="auto">
          <a:xfrm>
            <a:off x="611560" y="3789040"/>
            <a:ext cx="3956522" cy="2648858"/>
          </a:xfrm>
          <a:prstGeom prst="rect">
            <a:avLst/>
          </a:prstGeom>
          <a:noFill/>
        </p:spPr>
      </p:pic>
      <p:sp>
        <p:nvSpPr>
          <p:cNvPr id="8" name="Title 7"/>
          <p:cNvSpPr>
            <a:spLocks noGrp="1"/>
          </p:cNvSpPr>
          <p:nvPr>
            <p:ph type="title"/>
          </p:nvPr>
        </p:nvSpPr>
        <p:spPr>
          <a:xfrm>
            <a:off x="0" y="0"/>
            <a:ext cx="8229600" cy="1143000"/>
          </a:xfrm>
        </p:spPr>
        <p:txBody>
          <a:bodyPr/>
          <a:lstStyle/>
          <a:p>
            <a:r>
              <a:rPr lang="en-GB" dirty="0" smtClean="0"/>
              <a:t>Other uses for climbers</a:t>
            </a:r>
            <a:endParaRPr lang="en-GB" dirty="0"/>
          </a:p>
        </p:txBody>
      </p:sp>
      <p:sp>
        <p:nvSpPr>
          <p:cNvPr id="9" name="Content Placeholder 8"/>
          <p:cNvSpPr>
            <a:spLocks noGrp="1"/>
          </p:cNvSpPr>
          <p:nvPr>
            <p:ph idx="1"/>
          </p:nvPr>
        </p:nvSpPr>
        <p:spPr>
          <a:xfrm>
            <a:off x="914400" y="1447800"/>
            <a:ext cx="4377680" cy="4572000"/>
          </a:xfrm>
        </p:spPr>
        <p:txBody>
          <a:bodyPr/>
          <a:lstStyle/>
          <a:p>
            <a:r>
              <a:rPr lang="en-GB" dirty="0" smtClean="0"/>
              <a:t>Climbers can be used to provide </a:t>
            </a:r>
            <a:r>
              <a:rPr lang="en-GB" b="1" dirty="0" smtClean="0"/>
              <a:t>shading. </a:t>
            </a:r>
          </a:p>
          <a:p>
            <a:r>
              <a:rPr lang="en-GB" dirty="0" smtClean="0"/>
              <a:t>While they are growing try encouraging them to bend perhaps by using string. </a:t>
            </a:r>
            <a:endParaRPr lang="en-GB"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916832"/>
            <a:ext cx="7772400" cy="4572000"/>
          </a:xfrm>
        </p:spPr>
        <p:txBody>
          <a:bodyPr/>
          <a:lstStyle/>
          <a:p>
            <a:r>
              <a:rPr lang="en-GB" dirty="0" smtClean="0"/>
              <a:t>Vents let hot air out.</a:t>
            </a:r>
          </a:p>
          <a:p>
            <a:r>
              <a:rPr lang="en-GB" dirty="0" smtClean="0"/>
              <a:t>Hot air rises so you must put roof vents at the highest point. </a:t>
            </a:r>
            <a:endParaRPr lang="en-GB" dirty="0"/>
          </a:p>
        </p:txBody>
      </p:sp>
      <p:pic>
        <p:nvPicPr>
          <p:cNvPr id="37890" name="Picture 2"/>
          <p:cNvPicPr>
            <a:picLocks noChangeAspect="1" noChangeArrowheads="1"/>
          </p:cNvPicPr>
          <p:nvPr/>
        </p:nvPicPr>
        <p:blipFill>
          <a:blip r:embed="rId2" cstate="screen"/>
          <a:srcRect/>
          <a:stretch>
            <a:fillRect/>
          </a:stretch>
        </p:blipFill>
        <p:spPr bwMode="auto">
          <a:xfrm>
            <a:off x="827584" y="3212976"/>
            <a:ext cx="7733531" cy="3058459"/>
          </a:xfrm>
          <a:prstGeom prst="rect">
            <a:avLst/>
          </a:prstGeom>
          <a:noFill/>
          <a:ln w="9525">
            <a:noFill/>
            <a:miter lim="800000"/>
            <a:headEnd/>
            <a:tailEnd/>
          </a:ln>
          <a:effectLst/>
        </p:spPr>
      </p:pic>
      <p:pic>
        <p:nvPicPr>
          <p:cNvPr id="5" name="Picture 4" descr="C:\Users\Hannah\AppData\Local\Microsoft\Windows\Temporary Internet Files\Content.IE5\IS0AG6O6\MC900423171[1].wmf"/>
          <p:cNvPicPr/>
          <p:nvPr/>
        </p:nvPicPr>
        <p:blipFill>
          <a:blip r:embed="rId3" cstate="screen"/>
          <a:srcRect/>
          <a:stretch>
            <a:fillRect/>
          </a:stretch>
        </p:blipFill>
        <p:spPr bwMode="auto">
          <a:xfrm>
            <a:off x="7452320" y="332656"/>
            <a:ext cx="1028700" cy="1028700"/>
          </a:xfrm>
          <a:prstGeom prst="rect">
            <a:avLst/>
          </a:prstGeom>
          <a:noFill/>
          <a:ln w="9525">
            <a:noFill/>
            <a:miter lim="800000"/>
            <a:headEnd/>
            <a:tailEnd/>
          </a:ln>
        </p:spPr>
      </p:pic>
      <p:sp>
        <p:nvSpPr>
          <p:cNvPr id="1026" name="AutoShape 2"/>
          <p:cNvSpPr>
            <a:spLocks noChangeArrowheads="1"/>
          </p:cNvSpPr>
          <p:nvPr/>
        </p:nvSpPr>
        <p:spPr bwMode="auto">
          <a:xfrm>
            <a:off x="755576" y="476672"/>
            <a:ext cx="5885160" cy="1008112"/>
          </a:xfrm>
          <a:prstGeom prst="wedgeRoundRectCallout">
            <a:avLst>
              <a:gd name="adj1" fmla="val 60056"/>
              <a:gd name="adj2" fmla="val -14694"/>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cs typeface="Arial" pitchFamily="34" charset="0"/>
              </a:rPr>
              <a:t>Vents</a:t>
            </a:r>
            <a:r>
              <a:rPr kumimoji="0" lang="en-GB" sz="2800" b="0" i="0" u="none" strike="noStrike" cap="none" normalizeH="0" dirty="0" smtClean="0">
                <a:ln>
                  <a:noFill/>
                </a:ln>
                <a:solidFill>
                  <a:schemeClr val="tx1"/>
                </a:solidFill>
                <a:effectLst/>
                <a:latin typeface="Calibri" pitchFamily="34" charset="0"/>
                <a:cs typeface="Arial" pitchFamily="34" charset="0"/>
              </a:rPr>
              <a:t> are another great way to ventilate a building.</a:t>
            </a:r>
            <a:endParaRPr kumimoji="0" lang="en-GB"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Research</a:t>
            </a:r>
            <a:endParaRPr lang="en-GB" dirty="0"/>
          </a:p>
        </p:txBody>
      </p:sp>
      <p:sp>
        <p:nvSpPr>
          <p:cNvPr id="3" name="Content Placeholder 2"/>
          <p:cNvSpPr>
            <a:spLocks noGrp="1"/>
          </p:cNvSpPr>
          <p:nvPr>
            <p:ph idx="1"/>
          </p:nvPr>
        </p:nvSpPr>
        <p:spPr>
          <a:xfrm>
            <a:off x="914400" y="1447800"/>
            <a:ext cx="4449688" cy="4572000"/>
          </a:xfrm>
        </p:spPr>
        <p:txBody>
          <a:bodyPr/>
          <a:lstStyle/>
          <a:p>
            <a:r>
              <a:rPr lang="en-GB" dirty="0" smtClean="0"/>
              <a:t>Have a look around you and if you look carefully you will see a number of ventilation solutions</a:t>
            </a:r>
            <a:endParaRPr lang="en-GB" dirty="0"/>
          </a:p>
        </p:txBody>
      </p:sp>
      <p:pic>
        <p:nvPicPr>
          <p:cNvPr id="1026" name="Picture 2" descr="C:\Users\Emma\Desktop\Ventilation of low cost housing\LCH - Ventilation OER\More photos from Pune\DSC_2806.JPG"/>
          <p:cNvPicPr>
            <a:picLocks noChangeAspect="1" noChangeArrowheads="1"/>
          </p:cNvPicPr>
          <p:nvPr/>
        </p:nvPicPr>
        <p:blipFill>
          <a:blip r:embed="rId2" cstate="print"/>
          <a:srcRect/>
          <a:stretch>
            <a:fillRect/>
          </a:stretch>
        </p:blipFill>
        <p:spPr bwMode="auto">
          <a:xfrm>
            <a:off x="5652120" y="4787646"/>
            <a:ext cx="3092426" cy="2070353"/>
          </a:xfrm>
          <a:prstGeom prst="rect">
            <a:avLst/>
          </a:prstGeom>
          <a:noFill/>
        </p:spPr>
      </p:pic>
      <p:pic>
        <p:nvPicPr>
          <p:cNvPr id="1027" name="Picture 3" descr="C:\Users\Emma\Desktop\Ventilation of low cost housing\LCH - Ventilation OER\More photos from Pune\DSC_2807.JPG"/>
          <p:cNvPicPr>
            <a:picLocks noChangeAspect="1" noChangeArrowheads="1"/>
          </p:cNvPicPr>
          <p:nvPr/>
        </p:nvPicPr>
        <p:blipFill>
          <a:blip r:embed="rId3" cstate="print"/>
          <a:srcRect/>
          <a:stretch>
            <a:fillRect/>
          </a:stretch>
        </p:blipFill>
        <p:spPr bwMode="auto">
          <a:xfrm>
            <a:off x="251520" y="2708920"/>
            <a:ext cx="1566897" cy="2340429"/>
          </a:xfrm>
          <a:prstGeom prst="rect">
            <a:avLst/>
          </a:prstGeom>
          <a:noFill/>
        </p:spPr>
      </p:pic>
      <p:pic>
        <p:nvPicPr>
          <p:cNvPr id="1028" name="Picture 4" descr="C:\Users\Emma\Desktop\Ventilation of low cost housing\LCH - Ventilation OER\More photos from Pune\DSC_2809.JPG"/>
          <p:cNvPicPr>
            <a:picLocks noChangeAspect="1" noChangeArrowheads="1"/>
          </p:cNvPicPr>
          <p:nvPr/>
        </p:nvPicPr>
        <p:blipFill>
          <a:blip r:embed="rId4" cstate="print"/>
          <a:srcRect/>
          <a:stretch>
            <a:fillRect/>
          </a:stretch>
        </p:blipFill>
        <p:spPr bwMode="auto">
          <a:xfrm>
            <a:off x="2123728" y="4365104"/>
            <a:ext cx="3380458" cy="2263188"/>
          </a:xfrm>
          <a:prstGeom prst="rect">
            <a:avLst/>
          </a:prstGeom>
          <a:noFill/>
        </p:spPr>
      </p:pic>
      <p:pic>
        <p:nvPicPr>
          <p:cNvPr id="1029" name="Picture 5" descr="C:\Users\Emma\Desktop\Ventilation of low cost housing\LCH - Ventilation OER\More photos from Pune\DSC_2835.JPG"/>
          <p:cNvPicPr>
            <a:picLocks noChangeAspect="1" noChangeArrowheads="1"/>
          </p:cNvPicPr>
          <p:nvPr/>
        </p:nvPicPr>
        <p:blipFill>
          <a:blip r:embed="rId5" cstate="print"/>
          <a:srcRect/>
          <a:stretch>
            <a:fillRect/>
          </a:stretch>
        </p:blipFill>
        <p:spPr bwMode="auto">
          <a:xfrm>
            <a:off x="5580112" y="2636912"/>
            <a:ext cx="2950233" cy="1975156"/>
          </a:xfrm>
          <a:prstGeom prst="rect">
            <a:avLst/>
          </a:prstGeom>
          <a:noFill/>
        </p:spPr>
      </p:pic>
      <p:pic>
        <p:nvPicPr>
          <p:cNvPr id="1030" name="Picture 6" descr="C:\Users\Emma\Desktop\Ventilation of low cost housing\LCH - Ventilation OER\More photos from Pune\DSC_2858.JPG"/>
          <p:cNvPicPr>
            <a:picLocks noChangeAspect="1" noChangeArrowheads="1"/>
          </p:cNvPicPr>
          <p:nvPr/>
        </p:nvPicPr>
        <p:blipFill>
          <a:blip r:embed="rId6" cstate="print"/>
          <a:srcRect/>
          <a:stretch>
            <a:fillRect/>
          </a:stretch>
        </p:blipFill>
        <p:spPr bwMode="auto">
          <a:xfrm>
            <a:off x="5364088" y="260648"/>
            <a:ext cx="3380458" cy="2263188"/>
          </a:xfrm>
          <a:prstGeom prst="rect">
            <a:avLst/>
          </a:prstGeom>
          <a:noFill/>
        </p:spPr>
      </p:pic>
      <p:sp>
        <p:nvSpPr>
          <p:cNvPr id="9" name="TextBox 8"/>
          <p:cNvSpPr txBox="1"/>
          <p:nvPr/>
        </p:nvSpPr>
        <p:spPr>
          <a:xfrm>
            <a:off x="1763688" y="3068960"/>
            <a:ext cx="2808312" cy="646331"/>
          </a:xfrm>
          <a:prstGeom prst="rect">
            <a:avLst/>
          </a:prstGeom>
          <a:noFill/>
        </p:spPr>
        <p:txBody>
          <a:bodyPr wrap="square" rtlCol="0">
            <a:spAutoFit/>
          </a:bodyPr>
          <a:lstStyle/>
          <a:p>
            <a:r>
              <a:rPr lang="en-GB" dirty="0" smtClean="0"/>
              <a:t>Structure to encourage ‘Climbers’ to grow</a:t>
            </a:r>
            <a:endParaRPr lang="en-GB" dirty="0"/>
          </a:p>
        </p:txBody>
      </p:sp>
      <p:sp>
        <p:nvSpPr>
          <p:cNvPr id="10" name="TextBox 9"/>
          <p:cNvSpPr txBox="1"/>
          <p:nvPr/>
        </p:nvSpPr>
        <p:spPr>
          <a:xfrm>
            <a:off x="3347864" y="4005064"/>
            <a:ext cx="2808312" cy="369332"/>
          </a:xfrm>
          <a:prstGeom prst="rect">
            <a:avLst/>
          </a:prstGeom>
          <a:noFill/>
        </p:spPr>
        <p:txBody>
          <a:bodyPr wrap="square" rtlCol="0">
            <a:spAutoFit/>
          </a:bodyPr>
          <a:lstStyle/>
          <a:p>
            <a:r>
              <a:rPr lang="en-GB" dirty="0" smtClean="0"/>
              <a:t>Vents... etc </a:t>
            </a:r>
            <a:r>
              <a:rPr lang="en-GB" dirty="0" err="1" smtClean="0"/>
              <a:t>etc</a:t>
            </a:r>
            <a:endParaRPr lang="en-GB" dirty="0"/>
          </a:p>
        </p:txBody>
      </p:sp>
      <p:sp>
        <p:nvSpPr>
          <p:cNvPr id="11" name="TextBox 10"/>
          <p:cNvSpPr txBox="1"/>
          <p:nvPr/>
        </p:nvSpPr>
        <p:spPr>
          <a:xfrm>
            <a:off x="4644008" y="3140968"/>
            <a:ext cx="2808312" cy="369332"/>
          </a:xfrm>
          <a:prstGeom prst="rect">
            <a:avLst/>
          </a:prstGeom>
          <a:noFill/>
        </p:spPr>
        <p:txBody>
          <a:bodyPr wrap="square" rtlCol="0">
            <a:spAutoFit/>
          </a:bodyPr>
          <a:lstStyle/>
          <a:p>
            <a:r>
              <a:rPr lang="en-GB" dirty="0" smtClean="0"/>
              <a:t>Air pipes</a:t>
            </a:r>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10" dur="1000" fill="hold"/>
                                        <p:tgtEl>
                                          <p:spTgt spid="102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7"/>
                                        </p:tgtEl>
                                      </p:cBhvr>
                                    </p:animEffect>
                                  </p:childTnLst>
                                </p:cTn>
                              </p:par>
                              <p:par>
                                <p:cTn id="15" presetID="25"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p:cTn id="17" dur="5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id="20" dur="1000" fill="hold"/>
                                        <p:tgtEl>
                                          <p:spTgt spid="103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3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30"/>
                                        </p:tgtEl>
                                      </p:cBhvr>
                                    </p:animEffect>
                                  </p:childTnLst>
                                </p:cTn>
                              </p:par>
                              <p:par>
                                <p:cTn id="25" presetID="25"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30" dur="1000" fill="hold"/>
                                        <p:tgtEl>
                                          <p:spTgt spid="102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28"/>
                                        </p:tgtEl>
                                      </p:cBhvr>
                                    </p:animEffect>
                                  </p:childTnLst>
                                </p:cTn>
                              </p:par>
                              <p:par>
                                <p:cTn id="35" presetID="25"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40" dur="1000" fill="hold"/>
                                        <p:tgtEl>
                                          <p:spTgt spid="102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26"/>
                                        </p:tgtEl>
                                      </p:cBhvr>
                                    </p:animEffect>
                                  </p:childTnLst>
                                </p:cTn>
                              </p:par>
                              <p:par>
                                <p:cTn id="45" presetID="25" presetClass="entr" presetSubtype="0" fill="hold" nodeType="withEffect">
                                  <p:stCondLst>
                                    <p:cond delay="0"/>
                                  </p:stCondLst>
                                  <p:childTnLst>
                                    <p:set>
                                      <p:cBhvr>
                                        <p:cTn id="46" dur="1" fill="hold">
                                          <p:stCondLst>
                                            <p:cond delay="0"/>
                                          </p:stCondLst>
                                        </p:cTn>
                                        <p:tgtEl>
                                          <p:spTgt spid="1029"/>
                                        </p:tgtEl>
                                        <p:attrNameLst>
                                          <p:attrName>style.visibility</p:attrName>
                                        </p:attrNameLst>
                                      </p:cBhvr>
                                      <p:to>
                                        <p:strVal val="visible"/>
                                      </p:to>
                                    </p:set>
                                    <p:anim calcmode="lin" valueType="num">
                                      <p:cBhvr>
                                        <p:cTn id="47"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50" dur="1000" fill="hold"/>
                                        <p:tgtEl>
                                          <p:spTgt spid="102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02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linds(horizontal)">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linds(horizontal)">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blinds(horizontal)">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a:t>
            </a:r>
            <a:endParaRPr lang="en-GB" dirty="0"/>
          </a:p>
        </p:txBody>
      </p:sp>
      <p:pic>
        <p:nvPicPr>
          <p:cNvPr id="46082" name="Picture 2" descr="H:\DCIM\101NC1J1\DSC_1124.JPG"/>
          <p:cNvPicPr>
            <a:picLocks noChangeAspect="1" noChangeArrowheads="1"/>
          </p:cNvPicPr>
          <p:nvPr/>
        </p:nvPicPr>
        <p:blipFill>
          <a:blip r:embed="rId2" cstate="screen"/>
          <a:srcRect/>
          <a:stretch>
            <a:fillRect/>
          </a:stretch>
        </p:blipFill>
        <p:spPr bwMode="auto">
          <a:xfrm>
            <a:off x="5220072" y="2132856"/>
            <a:ext cx="2841692" cy="4244554"/>
          </a:xfrm>
          <a:prstGeom prst="rect">
            <a:avLst/>
          </a:prstGeom>
          <a:noFill/>
        </p:spPr>
      </p:pic>
      <p:pic>
        <p:nvPicPr>
          <p:cNvPr id="46083" name="Picture 3" descr="H:\DCIM\101NC1J1\DSC_1116.JPG"/>
          <p:cNvPicPr>
            <a:picLocks noChangeAspect="1" noChangeArrowheads="1"/>
          </p:cNvPicPr>
          <p:nvPr/>
        </p:nvPicPr>
        <p:blipFill>
          <a:blip r:embed="rId3" cstate="screen"/>
          <a:srcRect/>
          <a:stretch>
            <a:fillRect/>
          </a:stretch>
        </p:blipFill>
        <p:spPr bwMode="auto">
          <a:xfrm>
            <a:off x="611560" y="2132856"/>
            <a:ext cx="3965911" cy="2655144"/>
          </a:xfrm>
          <a:prstGeom prst="rect">
            <a:avLst/>
          </a:prstGeom>
          <a:noFill/>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212976"/>
            <a:ext cx="7772400" cy="4572000"/>
          </a:xfrm>
        </p:spPr>
        <p:txBody>
          <a:bodyPr/>
          <a:lstStyle/>
          <a:p>
            <a:r>
              <a:rPr lang="en-GB" b="1" dirty="0" smtClean="0"/>
              <a:t>Installing ceiling fan: </a:t>
            </a:r>
            <a:r>
              <a:rPr lang="en-GB" dirty="0" smtClean="0">
                <a:hlinkClick r:id="rId2"/>
              </a:rPr>
              <a:t>http://www.dummies.com/how-to/content/how-to-install-a-ceiling-fan.html</a:t>
            </a:r>
            <a:endParaRPr lang="en-GB" dirty="0" smtClean="0"/>
          </a:p>
          <a:p>
            <a:r>
              <a:rPr lang="en-GB" dirty="0" smtClean="0"/>
              <a:t>Reference on how to cool your home:</a:t>
            </a:r>
          </a:p>
          <a:p>
            <a:pPr>
              <a:buNone/>
            </a:pPr>
            <a:r>
              <a:rPr lang="en-GB" dirty="0" smtClean="0">
                <a:hlinkClick r:id="rId3"/>
              </a:rPr>
              <a:t>    http://www.dummies.com/how-to/content/the-essentials-of-cooling-your-home-the-green-way.html</a:t>
            </a:r>
            <a:endParaRPr lang="en-GB" dirty="0"/>
          </a:p>
        </p:txBody>
      </p:sp>
      <p:pic>
        <p:nvPicPr>
          <p:cNvPr id="4" name="Picture 3" descr="C:\Users\Hannah\AppData\Local\Microsoft\Windows\Temporary Internet Files\Content.IE5\IS0AG6O6\MC900423171[1].wmf"/>
          <p:cNvPicPr/>
          <p:nvPr/>
        </p:nvPicPr>
        <p:blipFill>
          <a:blip r:embed="rId4" cstate="screen"/>
          <a:srcRect/>
          <a:stretch>
            <a:fillRect/>
          </a:stretch>
        </p:blipFill>
        <p:spPr bwMode="auto">
          <a:xfrm>
            <a:off x="7452320" y="332656"/>
            <a:ext cx="1028700" cy="1028700"/>
          </a:xfrm>
          <a:prstGeom prst="rect">
            <a:avLst/>
          </a:prstGeom>
          <a:noFill/>
          <a:ln w="9525">
            <a:noFill/>
            <a:miter lim="800000"/>
            <a:headEnd/>
            <a:tailEnd/>
          </a:ln>
        </p:spPr>
      </p:pic>
      <p:sp>
        <p:nvSpPr>
          <p:cNvPr id="6" name="AutoShape 2"/>
          <p:cNvSpPr>
            <a:spLocks noChangeArrowheads="1"/>
          </p:cNvSpPr>
          <p:nvPr/>
        </p:nvSpPr>
        <p:spPr bwMode="auto">
          <a:xfrm>
            <a:off x="827584" y="404664"/>
            <a:ext cx="5885160" cy="2304256"/>
          </a:xfrm>
          <a:prstGeom prst="wedgeRoundRectCallout">
            <a:avLst>
              <a:gd name="adj1" fmla="val 60056"/>
              <a:gd name="adj2" fmla="val -14694"/>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cs typeface="Arial" pitchFamily="34" charset="0"/>
              </a:rPr>
              <a:t>Here are some useful step by step guides showing you how to install</a:t>
            </a:r>
            <a:r>
              <a:rPr kumimoji="0" lang="en-GB" sz="2800" b="0" i="0" u="none" strike="noStrike" cap="none" normalizeH="0" dirty="0" smtClean="0">
                <a:ln>
                  <a:noFill/>
                </a:ln>
                <a:solidFill>
                  <a:schemeClr val="tx1"/>
                </a:solidFill>
                <a:effectLst/>
                <a:latin typeface="Calibri" pitchFamily="34" charset="0"/>
                <a:cs typeface="Arial" pitchFamily="34" charset="0"/>
              </a:rPr>
              <a:t> a ceiling fan and  how to cool your home:</a:t>
            </a:r>
            <a:endParaRPr kumimoji="0" lang="en-GB"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556792"/>
            <a:ext cx="4896544" cy="1828800"/>
          </a:xfrm>
        </p:spPr>
        <p:txBody>
          <a:bodyPr>
            <a:normAutofit/>
          </a:bodyPr>
          <a:lstStyle/>
          <a:p>
            <a:r>
              <a:rPr lang="en-GB" dirty="0" smtClean="0"/>
              <a:t>Thanks</a:t>
            </a:r>
            <a:endParaRPr lang="en-GB"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Vent at the highest point</a:t>
            </a:r>
            <a:endParaRPr lang="en-GB" dirty="0"/>
          </a:p>
        </p:txBody>
      </p:sp>
      <p:pic>
        <p:nvPicPr>
          <p:cNvPr id="45058" name="Picture 2" descr="H:\DCIM\101NC1J1\DSC_1125.JPG"/>
          <p:cNvPicPr>
            <a:picLocks noChangeAspect="1" noChangeArrowheads="1"/>
          </p:cNvPicPr>
          <p:nvPr/>
        </p:nvPicPr>
        <p:blipFill>
          <a:blip r:embed="rId2" cstate="screen"/>
          <a:srcRect/>
          <a:stretch>
            <a:fillRect/>
          </a:stretch>
        </p:blipFill>
        <p:spPr bwMode="auto">
          <a:xfrm>
            <a:off x="2267744" y="2012497"/>
            <a:ext cx="4824536" cy="3780381"/>
          </a:xfrm>
          <a:prstGeom prst="rect">
            <a:avLst/>
          </a:prstGeom>
          <a:noFill/>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Gable Vents</a:t>
            </a:r>
            <a:endParaRPr lang="en-GB" dirty="0"/>
          </a:p>
        </p:txBody>
      </p:sp>
      <p:pic>
        <p:nvPicPr>
          <p:cNvPr id="39938" name="Picture 2"/>
          <p:cNvPicPr>
            <a:picLocks noChangeAspect="1" noChangeArrowheads="1"/>
          </p:cNvPicPr>
          <p:nvPr/>
        </p:nvPicPr>
        <p:blipFill>
          <a:blip r:embed="rId2" cstate="screen"/>
          <a:srcRect/>
          <a:stretch>
            <a:fillRect/>
          </a:stretch>
        </p:blipFill>
        <p:spPr bwMode="auto">
          <a:xfrm>
            <a:off x="4644008" y="332656"/>
            <a:ext cx="3966933" cy="2785492"/>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cstate="screen"/>
          <a:srcRect/>
          <a:stretch>
            <a:fillRect/>
          </a:stretch>
        </p:blipFill>
        <p:spPr bwMode="auto">
          <a:xfrm>
            <a:off x="683568" y="4077072"/>
            <a:ext cx="3888432" cy="2231658"/>
          </a:xfrm>
          <a:prstGeom prst="rect">
            <a:avLst/>
          </a:prstGeom>
          <a:noFill/>
          <a:ln w="9525">
            <a:noFill/>
            <a:miter lim="800000"/>
            <a:headEnd/>
            <a:tailEnd/>
          </a:ln>
          <a:effectLst/>
        </p:spPr>
      </p:pic>
      <p:pic>
        <p:nvPicPr>
          <p:cNvPr id="39940" name="Picture 4" descr="H:\DCIM\101NC1J1\DSC_1131.JPG"/>
          <p:cNvPicPr>
            <a:picLocks noChangeAspect="1" noChangeArrowheads="1"/>
          </p:cNvPicPr>
          <p:nvPr/>
        </p:nvPicPr>
        <p:blipFill>
          <a:blip r:embed="rId4" cstate="screen"/>
          <a:srcRect/>
          <a:stretch>
            <a:fillRect/>
          </a:stretch>
        </p:blipFill>
        <p:spPr bwMode="auto">
          <a:xfrm>
            <a:off x="683568" y="1556792"/>
            <a:ext cx="3764469" cy="2520280"/>
          </a:xfrm>
          <a:prstGeom prst="rect">
            <a:avLst/>
          </a:prstGeom>
          <a:noFill/>
        </p:spPr>
      </p:pic>
      <p:pic>
        <p:nvPicPr>
          <p:cNvPr id="39941" name="Picture 5" descr="H:\DCIM\101NC1J1\DSC_1127.JPG"/>
          <p:cNvPicPr>
            <a:picLocks noChangeAspect="1" noChangeArrowheads="1"/>
          </p:cNvPicPr>
          <p:nvPr/>
        </p:nvPicPr>
        <p:blipFill>
          <a:blip r:embed="rId5" cstate="screen"/>
          <a:srcRect/>
          <a:stretch>
            <a:fillRect/>
          </a:stretch>
        </p:blipFill>
        <p:spPr bwMode="auto">
          <a:xfrm>
            <a:off x="5220072" y="4149080"/>
            <a:ext cx="3573969" cy="2392742"/>
          </a:xfrm>
          <a:prstGeom prst="rect">
            <a:avLst/>
          </a:prstGeom>
          <a:noFill/>
        </p:spPr>
      </p:pic>
      <p:pic>
        <p:nvPicPr>
          <p:cNvPr id="39942" name="Picture 6" descr="H:\DCIM\101NC1J1\DSC_1116.JPG"/>
          <p:cNvPicPr>
            <a:picLocks noChangeAspect="1" noChangeArrowheads="1"/>
          </p:cNvPicPr>
          <p:nvPr/>
        </p:nvPicPr>
        <p:blipFill>
          <a:blip r:embed="rId6" cstate="screen"/>
          <a:srcRect/>
          <a:stretch>
            <a:fillRect/>
          </a:stretch>
        </p:blipFill>
        <p:spPr bwMode="auto">
          <a:xfrm>
            <a:off x="4644008" y="3140968"/>
            <a:ext cx="2016224" cy="1722191"/>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fltVal val="0"/>
                                          </p:val>
                                        </p:tav>
                                        <p:tav tm="100000">
                                          <p:val>
                                            <p:strVal val="#ppt_h"/>
                                          </p:val>
                                        </p:tav>
                                      </p:tavLst>
                                    </p:anim>
                                    <p:anim calcmode="lin" valueType="num">
                                      <p:cBhvr>
                                        <p:cTn id="9" dur="500" fill="hold"/>
                                        <p:tgtEl>
                                          <p:spTgt spid="39938"/>
                                        </p:tgtEl>
                                        <p:attrNameLst>
                                          <p:attrName>style.rotation</p:attrName>
                                        </p:attrNameLst>
                                      </p:cBhvr>
                                      <p:tavLst>
                                        <p:tav tm="0">
                                          <p:val>
                                            <p:fltVal val="360"/>
                                          </p:val>
                                        </p:tav>
                                        <p:tav tm="100000">
                                          <p:val>
                                            <p:fltVal val="0"/>
                                          </p:val>
                                        </p:tav>
                                      </p:tavLst>
                                    </p:anim>
                                    <p:animEffect transition="in" filter="fade">
                                      <p:cBhvr>
                                        <p:cTn id="10" dur="500"/>
                                        <p:tgtEl>
                                          <p:spTgt spid="39938"/>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9942"/>
                                        </p:tgtEl>
                                        <p:attrNameLst>
                                          <p:attrName>style.visibility</p:attrName>
                                        </p:attrNameLst>
                                      </p:cBhvr>
                                      <p:to>
                                        <p:strVal val="visible"/>
                                      </p:to>
                                    </p:set>
                                    <p:anim calcmode="lin" valueType="num">
                                      <p:cBhvr>
                                        <p:cTn id="15" dur="1000" fill="hold"/>
                                        <p:tgtEl>
                                          <p:spTgt spid="39942"/>
                                        </p:tgtEl>
                                        <p:attrNameLst>
                                          <p:attrName>ppt_w</p:attrName>
                                        </p:attrNameLst>
                                      </p:cBhvr>
                                      <p:tavLst>
                                        <p:tav tm="0">
                                          <p:val>
                                            <p:fltVal val="0"/>
                                          </p:val>
                                        </p:tav>
                                        <p:tav tm="100000">
                                          <p:val>
                                            <p:strVal val="#ppt_w"/>
                                          </p:val>
                                        </p:tav>
                                      </p:tavLst>
                                    </p:anim>
                                    <p:anim calcmode="lin" valueType="num">
                                      <p:cBhvr>
                                        <p:cTn id="16" dur="1000" fill="hold"/>
                                        <p:tgtEl>
                                          <p:spTgt spid="39942"/>
                                        </p:tgtEl>
                                        <p:attrNameLst>
                                          <p:attrName>ppt_h</p:attrName>
                                        </p:attrNameLst>
                                      </p:cBhvr>
                                      <p:tavLst>
                                        <p:tav tm="0">
                                          <p:val>
                                            <p:fltVal val="0"/>
                                          </p:val>
                                        </p:tav>
                                        <p:tav tm="100000">
                                          <p:val>
                                            <p:strVal val="#ppt_h"/>
                                          </p:val>
                                        </p:tav>
                                      </p:tavLst>
                                    </p:anim>
                                    <p:anim calcmode="lin" valueType="num">
                                      <p:cBhvr>
                                        <p:cTn id="17" dur="1000" fill="hold"/>
                                        <p:tgtEl>
                                          <p:spTgt spid="3994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99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9940"/>
                                        </p:tgtEl>
                                        <p:attrNameLst>
                                          <p:attrName>style.visibility</p:attrName>
                                        </p:attrNameLst>
                                      </p:cBhvr>
                                      <p:to>
                                        <p:strVal val="visible"/>
                                      </p:to>
                                    </p:set>
                                    <p:animEffect transition="in" filter="fade">
                                      <p:cBhvr>
                                        <p:cTn id="23" dur="1000"/>
                                        <p:tgtEl>
                                          <p:spTgt spid="39940"/>
                                        </p:tgtEl>
                                      </p:cBhvr>
                                    </p:animEffect>
                                    <p:anim calcmode="lin" valueType="num">
                                      <p:cBhvr>
                                        <p:cTn id="24" dur="1000" fill="hold"/>
                                        <p:tgtEl>
                                          <p:spTgt spid="39940"/>
                                        </p:tgtEl>
                                        <p:attrNameLst>
                                          <p:attrName>ppt_x</p:attrName>
                                        </p:attrNameLst>
                                      </p:cBhvr>
                                      <p:tavLst>
                                        <p:tav tm="0">
                                          <p:val>
                                            <p:strVal val="#ppt_x"/>
                                          </p:val>
                                        </p:tav>
                                        <p:tav tm="100000">
                                          <p:val>
                                            <p:strVal val="#ppt_x"/>
                                          </p:val>
                                        </p:tav>
                                      </p:tavLst>
                                    </p:anim>
                                    <p:anim calcmode="lin" valueType="num">
                                      <p:cBhvr>
                                        <p:cTn id="25"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9939"/>
                                        </p:tgtEl>
                                        <p:attrNameLst>
                                          <p:attrName>style.visibility</p:attrName>
                                        </p:attrNameLst>
                                      </p:cBhvr>
                                      <p:to>
                                        <p:strVal val="visible"/>
                                      </p:to>
                                    </p:set>
                                    <p:animEffect transition="in" filter="slide(fromBottom)">
                                      <p:cBhvr>
                                        <p:cTn id="30" dur="500"/>
                                        <p:tgtEl>
                                          <p:spTgt spid="3993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941"/>
                                        </p:tgtEl>
                                        <p:attrNameLst>
                                          <p:attrName>style.visibility</p:attrName>
                                        </p:attrNameLst>
                                      </p:cBhvr>
                                      <p:to>
                                        <p:strVal val="visible"/>
                                      </p:to>
                                    </p:set>
                                    <p:anim calcmode="lin" valueType="num">
                                      <p:cBhvr additive="base">
                                        <p:cTn id="35" dur="500" fill="hold"/>
                                        <p:tgtEl>
                                          <p:spTgt spid="39941"/>
                                        </p:tgtEl>
                                        <p:attrNameLst>
                                          <p:attrName>ppt_x</p:attrName>
                                        </p:attrNameLst>
                                      </p:cBhvr>
                                      <p:tavLst>
                                        <p:tav tm="0">
                                          <p:val>
                                            <p:strVal val="#ppt_x"/>
                                          </p:val>
                                        </p:tav>
                                        <p:tav tm="100000">
                                          <p:val>
                                            <p:strVal val="#ppt_x"/>
                                          </p:val>
                                        </p:tav>
                                      </p:tavLst>
                                    </p:anim>
                                    <p:anim calcmode="lin" valueType="num">
                                      <p:cBhvr additive="base">
                                        <p:cTn id="36"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Roof Vents: Ridge Vent</a:t>
            </a:r>
            <a:endParaRPr lang="en-GB" dirty="0"/>
          </a:p>
        </p:txBody>
      </p:sp>
      <p:pic>
        <p:nvPicPr>
          <p:cNvPr id="38914" name="Picture 2"/>
          <p:cNvPicPr>
            <a:picLocks noChangeAspect="1" noChangeArrowheads="1"/>
          </p:cNvPicPr>
          <p:nvPr/>
        </p:nvPicPr>
        <p:blipFill>
          <a:blip r:embed="rId2" cstate="screen"/>
          <a:srcRect/>
          <a:stretch>
            <a:fillRect/>
          </a:stretch>
        </p:blipFill>
        <p:spPr bwMode="auto">
          <a:xfrm>
            <a:off x="2862610" y="2458293"/>
            <a:ext cx="6281390" cy="4399707"/>
          </a:xfrm>
          <a:prstGeom prst="rect">
            <a:avLst/>
          </a:prstGeom>
          <a:noFill/>
          <a:ln w="9525">
            <a:noFill/>
            <a:miter lim="800000"/>
            <a:headEnd/>
            <a:tailEnd/>
          </a:ln>
          <a:effectLst/>
        </p:spPr>
      </p:pic>
      <p:pic>
        <p:nvPicPr>
          <p:cNvPr id="38915" name="Picture 3" descr="H:\DCIM\101NC1J1\DSC_1134.JPG"/>
          <p:cNvPicPr>
            <a:picLocks noChangeAspect="1" noChangeArrowheads="1"/>
          </p:cNvPicPr>
          <p:nvPr/>
        </p:nvPicPr>
        <p:blipFill>
          <a:blip r:embed="rId3" cstate="screen"/>
          <a:srcRect/>
          <a:stretch>
            <a:fillRect/>
          </a:stretch>
        </p:blipFill>
        <p:spPr bwMode="auto">
          <a:xfrm>
            <a:off x="0" y="2276872"/>
            <a:ext cx="2890349" cy="193506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 calcmode="lin" valueType="num">
                                      <p:cBhvr>
                                        <p:cTn id="9" dur="500" fill="hold"/>
                                        <p:tgtEl>
                                          <p:spTgt spid="38914"/>
                                        </p:tgtEl>
                                        <p:attrNameLst>
                                          <p:attrName>style.rotation</p:attrName>
                                        </p:attrNameLst>
                                      </p:cBhvr>
                                      <p:tavLst>
                                        <p:tav tm="0">
                                          <p:val>
                                            <p:fltVal val="360"/>
                                          </p:val>
                                        </p:tav>
                                        <p:tav tm="100000">
                                          <p:val>
                                            <p:fltVal val="0"/>
                                          </p:val>
                                        </p:tav>
                                      </p:tavLst>
                                    </p:anim>
                                    <p:animEffect transition="in" filter="fade">
                                      <p:cBhvr>
                                        <p:cTn id="10" dur="500"/>
                                        <p:tgtEl>
                                          <p:spTgt spid="38914"/>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8915"/>
                                        </p:tgtEl>
                                        <p:attrNameLst>
                                          <p:attrName>style.visibility</p:attrName>
                                        </p:attrNameLst>
                                      </p:cBhvr>
                                      <p:to>
                                        <p:strVal val="visible"/>
                                      </p:to>
                                    </p:set>
                                    <p:anim calcmode="lin" valueType="num">
                                      <p:cBhvr>
                                        <p:cTn id="15" dur="1000" fill="hold"/>
                                        <p:tgtEl>
                                          <p:spTgt spid="38915"/>
                                        </p:tgtEl>
                                        <p:attrNameLst>
                                          <p:attrName>ppt_w</p:attrName>
                                        </p:attrNameLst>
                                      </p:cBhvr>
                                      <p:tavLst>
                                        <p:tav tm="0">
                                          <p:val>
                                            <p:fltVal val="0"/>
                                          </p:val>
                                        </p:tav>
                                        <p:tav tm="100000">
                                          <p:val>
                                            <p:strVal val="#ppt_w"/>
                                          </p:val>
                                        </p:tav>
                                      </p:tavLst>
                                    </p:anim>
                                    <p:anim calcmode="lin" valueType="num">
                                      <p:cBhvr>
                                        <p:cTn id="16" dur="1000" fill="hold"/>
                                        <p:tgtEl>
                                          <p:spTgt spid="38915"/>
                                        </p:tgtEl>
                                        <p:attrNameLst>
                                          <p:attrName>ppt_h</p:attrName>
                                        </p:attrNameLst>
                                      </p:cBhvr>
                                      <p:tavLst>
                                        <p:tav tm="0">
                                          <p:val>
                                            <p:fltVal val="0"/>
                                          </p:val>
                                        </p:tav>
                                        <p:tav tm="100000">
                                          <p:val>
                                            <p:strVal val="#ppt_h"/>
                                          </p:val>
                                        </p:tav>
                                      </p:tavLst>
                                    </p:anim>
                                    <p:anim calcmode="lin" valueType="num">
                                      <p:cBhvr>
                                        <p:cTn id="17" dur="1000" fill="hold"/>
                                        <p:tgtEl>
                                          <p:spTgt spid="3891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89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1986" name="Picture 2" descr="H:\DCIM\101NC1J1\DSC_1133.JPG"/>
          <p:cNvPicPr>
            <a:picLocks noChangeAspect="1" noChangeArrowheads="1"/>
          </p:cNvPicPr>
          <p:nvPr/>
        </p:nvPicPr>
        <p:blipFill>
          <a:blip r:embed="rId2" cstate="screen"/>
          <a:srcRect/>
          <a:stretch>
            <a:fillRect/>
          </a:stretch>
        </p:blipFill>
        <p:spPr bwMode="auto">
          <a:xfrm>
            <a:off x="395536" y="620688"/>
            <a:ext cx="3658618" cy="5464772"/>
          </a:xfrm>
          <a:prstGeom prst="rect">
            <a:avLst/>
          </a:prstGeom>
          <a:noFill/>
        </p:spPr>
      </p:pic>
      <p:pic>
        <p:nvPicPr>
          <p:cNvPr id="41987" name="Picture 3" descr="H:\DCIM\101NC1J1\DSC_1132.JPG"/>
          <p:cNvPicPr>
            <a:picLocks noChangeAspect="1" noChangeArrowheads="1"/>
          </p:cNvPicPr>
          <p:nvPr/>
        </p:nvPicPr>
        <p:blipFill>
          <a:blip r:embed="rId3" cstate="screen"/>
          <a:srcRect/>
          <a:stretch>
            <a:fillRect/>
          </a:stretch>
        </p:blipFill>
        <p:spPr bwMode="auto">
          <a:xfrm>
            <a:off x="4139952" y="2348880"/>
            <a:ext cx="4718805" cy="31592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1987"/>
                                        </p:tgtEl>
                                        <p:attrNameLst>
                                          <p:attrName>style.visibility</p:attrName>
                                        </p:attrNameLst>
                                      </p:cBhvr>
                                      <p:to>
                                        <p:strVal val="visible"/>
                                      </p:to>
                                    </p:set>
                                    <p:animEffect transition="in" filter="slide(fromBottom)">
                                      <p:cBhvr>
                                        <p:cTn id="14"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DCIM\101NC1J1\DSC_1120.JPG"/>
          <p:cNvPicPr>
            <a:picLocks noChangeAspect="1" noChangeArrowheads="1"/>
          </p:cNvPicPr>
          <p:nvPr/>
        </p:nvPicPr>
        <p:blipFill>
          <a:blip r:embed="rId2" cstate="screen"/>
          <a:srcRect/>
          <a:stretch>
            <a:fillRect/>
          </a:stretch>
        </p:blipFill>
        <p:spPr bwMode="auto">
          <a:xfrm>
            <a:off x="4932040" y="2708920"/>
            <a:ext cx="3428130" cy="2295104"/>
          </a:xfrm>
          <a:prstGeom prst="rect">
            <a:avLst/>
          </a:prstGeom>
          <a:noFill/>
        </p:spPr>
      </p:pic>
      <p:pic>
        <p:nvPicPr>
          <p:cNvPr id="48131" name="Picture 3" descr="H:\DCIM\103NC1J1\DSC_1159.JPG"/>
          <p:cNvPicPr>
            <a:picLocks noChangeAspect="1" noChangeArrowheads="1"/>
          </p:cNvPicPr>
          <p:nvPr/>
        </p:nvPicPr>
        <p:blipFill>
          <a:blip r:embed="rId3" cstate="screen"/>
          <a:srcRect/>
          <a:stretch>
            <a:fillRect/>
          </a:stretch>
        </p:blipFill>
        <p:spPr bwMode="auto">
          <a:xfrm>
            <a:off x="395536" y="2420888"/>
            <a:ext cx="4181024" cy="2799160"/>
          </a:xfrm>
          <a:prstGeom prst="rect">
            <a:avLst/>
          </a:prstGeom>
          <a:noFill/>
        </p:spPr>
      </p:pic>
      <p:pic>
        <p:nvPicPr>
          <p:cNvPr id="5" name="Picture 4" descr="C:\Users\Hannah\AppData\Local\Microsoft\Windows\Temporary Internet Files\Content.IE5\IS0AG6O6\MC900423171[1].wmf"/>
          <p:cNvPicPr/>
          <p:nvPr/>
        </p:nvPicPr>
        <p:blipFill>
          <a:blip r:embed="rId4" cstate="screen"/>
          <a:srcRect/>
          <a:stretch>
            <a:fillRect/>
          </a:stretch>
        </p:blipFill>
        <p:spPr bwMode="auto">
          <a:xfrm>
            <a:off x="7452320" y="332656"/>
            <a:ext cx="1028700" cy="1028700"/>
          </a:xfrm>
          <a:prstGeom prst="rect">
            <a:avLst/>
          </a:prstGeom>
          <a:noFill/>
          <a:ln w="9525">
            <a:noFill/>
            <a:miter lim="800000"/>
            <a:headEnd/>
            <a:tailEnd/>
          </a:ln>
        </p:spPr>
      </p:pic>
      <p:sp>
        <p:nvSpPr>
          <p:cNvPr id="7" name="AutoShape 2"/>
          <p:cNvSpPr>
            <a:spLocks noChangeArrowheads="1"/>
          </p:cNvSpPr>
          <p:nvPr/>
        </p:nvSpPr>
        <p:spPr bwMode="auto">
          <a:xfrm>
            <a:off x="755576" y="476672"/>
            <a:ext cx="5885160" cy="1008112"/>
          </a:xfrm>
          <a:prstGeom prst="wedgeRoundRectCallout">
            <a:avLst>
              <a:gd name="adj1" fmla="val 60056"/>
              <a:gd name="adj2" fmla="val -14694"/>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cs typeface="Arial" pitchFamily="34" charset="0"/>
              </a:rPr>
              <a:t>Here are some examples</a:t>
            </a:r>
            <a:r>
              <a:rPr kumimoji="0" lang="en-GB" sz="2800" b="0" i="0" u="none" strike="noStrike" cap="none" normalizeH="0" dirty="0" smtClean="0">
                <a:ln>
                  <a:noFill/>
                </a:ln>
                <a:solidFill>
                  <a:schemeClr val="tx1"/>
                </a:solidFill>
                <a:effectLst/>
                <a:latin typeface="Calibri" pitchFamily="34" charset="0"/>
                <a:cs typeface="Arial" pitchFamily="34" charset="0"/>
              </a:rPr>
              <a:t> of different types of vent:</a:t>
            </a:r>
            <a:endParaRPr kumimoji="0" lang="en-GB" sz="2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500" fill="hold"/>
                                        <p:tgtEl>
                                          <p:spTgt spid="48131"/>
                                        </p:tgtEl>
                                        <p:attrNameLst>
                                          <p:attrName>ppt_w</p:attrName>
                                        </p:attrNameLst>
                                      </p:cBhvr>
                                      <p:tavLst>
                                        <p:tav tm="0">
                                          <p:val>
                                            <p:fltVal val="0"/>
                                          </p:val>
                                        </p:tav>
                                        <p:tav tm="100000">
                                          <p:val>
                                            <p:strVal val="#ppt_w"/>
                                          </p:val>
                                        </p:tav>
                                      </p:tavLst>
                                    </p:anim>
                                    <p:anim calcmode="lin" valueType="num">
                                      <p:cBhvr>
                                        <p:cTn id="8" dur="500" fill="hold"/>
                                        <p:tgtEl>
                                          <p:spTgt spid="48131"/>
                                        </p:tgtEl>
                                        <p:attrNameLst>
                                          <p:attrName>ppt_h</p:attrName>
                                        </p:attrNameLst>
                                      </p:cBhvr>
                                      <p:tavLst>
                                        <p:tav tm="0">
                                          <p:val>
                                            <p:fltVal val="0"/>
                                          </p:val>
                                        </p:tav>
                                        <p:tav tm="100000">
                                          <p:val>
                                            <p:strVal val="#ppt_h"/>
                                          </p:val>
                                        </p:tav>
                                      </p:tavLst>
                                    </p:anim>
                                    <p:anim calcmode="lin" valueType="num">
                                      <p:cBhvr>
                                        <p:cTn id="9" dur="500" fill="hold"/>
                                        <p:tgtEl>
                                          <p:spTgt spid="48131"/>
                                        </p:tgtEl>
                                        <p:attrNameLst>
                                          <p:attrName>style.rotation</p:attrName>
                                        </p:attrNameLst>
                                      </p:cBhvr>
                                      <p:tavLst>
                                        <p:tav tm="0">
                                          <p:val>
                                            <p:fltVal val="360"/>
                                          </p:val>
                                        </p:tav>
                                        <p:tav tm="100000">
                                          <p:val>
                                            <p:fltVal val="0"/>
                                          </p:val>
                                        </p:tav>
                                      </p:tavLst>
                                    </p:anim>
                                    <p:animEffect transition="in" filter="fade">
                                      <p:cBhvr>
                                        <p:cTn id="10" dur="500"/>
                                        <p:tgtEl>
                                          <p:spTgt spid="4813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anim calcmode="lin" valueType="num">
                                      <p:cBhvr>
                                        <p:cTn id="15" dur="500" fill="hold"/>
                                        <p:tgtEl>
                                          <p:spTgt spid="48130"/>
                                        </p:tgtEl>
                                        <p:attrNameLst>
                                          <p:attrName>ppt_w</p:attrName>
                                        </p:attrNameLst>
                                      </p:cBhvr>
                                      <p:tavLst>
                                        <p:tav tm="0">
                                          <p:val>
                                            <p:fltVal val="0"/>
                                          </p:val>
                                        </p:tav>
                                        <p:tav tm="100000">
                                          <p:val>
                                            <p:strVal val="#ppt_w"/>
                                          </p:val>
                                        </p:tav>
                                      </p:tavLst>
                                    </p:anim>
                                    <p:anim calcmode="lin" valueType="num">
                                      <p:cBhvr>
                                        <p:cTn id="16" dur="500" fill="hold"/>
                                        <p:tgtEl>
                                          <p:spTgt spid="48130"/>
                                        </p:tgtEl>
                                        <p:attrNameLst>
                                          <p:attrName>ppt_h</p:attrName>
                                        </p:attrNameLst>
                                      </p:cBhvr>
                                      <p:tavLst>
                                        <p:tav tm="0">
                                          <p:val>
                                            <p:fltVal val="0"/>
                                          </p:val>
                                        </p:tav>
                                        <p:tav tm="100000">
                                          <p:val>
                                            <p:strVal val="#ppt_h"/>
                                          </p:val>
                                        </p:tav>
                                      </p:tavLst>
                                    </p:anim>
                                    <p:anim calcmode="lin" valueType="num">
                                      <p:cBhvr>
                                        <p:cTn id="17" dur="500" fill="hold"/>
                                        <p:tgtEl>
                                          <p:spTgt spid="48130"/>
                                        </p:tgtEl>
                                        <p:attrNameLst>
                                          <p:attrName>style.rotation</p:attrName>
                                        </p:attrNameLst>
                                      </p:cBhvr>
                                      <p:tavLst>
                                        <p:tav tm="0">
                                          <p:val>
                                            <p:fltVal val="360"/>
                                          </p:val>
                                        </p:tav>
                                        <p:tav tm="100000">
                                          <p:val>
                                            <p:fltVal val="0"/>
                                          </p:val>
                                        </p:tav>
                                      </p:tavLst>
                                    </p:anim>
                                    <p:animEffect transition="in" filter="fade">
                                      <p:cBhvr>
                                        <p:cTn id="18"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newsimg.bbc.co.uk/media/images/43027000/jpg/_43027291_carbon_house_416.jpg"/>
          <p:cNvPicPr>
            <a:picLocks noChangeAspect="1" noChangeArrowheads="1"/>
          </p:cNvPicPr>
          <p:nvPr/>
        </p:nvPicPr>
        <p:blipFill>
          <a:blip r:embed="rId2" cstate="print"/>
          <a:srcRect/>
          <a:stretch>
            <a:fillRect/>
          </a:stretch>
        </p:blipFill>
        <p:spPr bwMode="auto">
          <a:xfrm>
            <a:off x="5181600" y="2286000"/>
            <a:ext cx="3962400" cy="4572000"/>
          </a:xfrm>
          <a:prstGeom prst="rect">
            <a:avLst/>
          </a:prstGeom>
          <a:noFill/>
        </p:spPr>
      </p:pic>
      <p:sp>
        <p:nvSpPr>
          <p:cNvPr id="2" name="Title 1"/>
          <p:cNvSpPr>
            <a:spLocks noGrp="1"/>
          </p:cNvSpPr>
          <p:nvPr>
            <p:ph type="title"/>
          </p:nvPr>
        </p:nvSpPr>
        <p:spPr/>
        <p:txBody>
          <a:bodyPr/>
          <a:lstStyle/>
          <a:p>
            <a:r>
              <a:rPr lang="en-GB" dirty="0" smtClean="0"/>
              <a:t>Wind catchers </a:t>
            </a:r>
            <a:endParaRPr lang="en-GB" dirty="0"/>
          </a:p>
        </p:txBody>
      </p:sp>
      <p:sp>
        <p:nvSpPr>
          <p:cNvPr id="3" name="Content Placeholder 2"/>
          <p:cNvSpPr>
            <a:spLocks noGrp="1"/>
          </p:cNvSpPr>
          <p:nvPr>
            <p:ph idx="1"/>
          </p:nvPr>
        </p:nvSpPr>
        <p:spPr/>
        <p:txBody>
          <a:bodyPr>
            <a:normAutofit/>
          </a:bodyPr>
          <a:lstStyle/>
          <a:p>
            <a:r>
              <a:rPr lang="en-GB" dirty="0" smtClean="0"/>
              <a:t>Used traditionally in Persian architecture.</a:t>
            </a:r>
          </a:p>
          <a:p>
            <a:r>
              <a:rPr lang="en-GB" dirty="0" smtClean="0"/>
              <a:t>Tend to have one, four or eight openings.</a:t>
            </a:r>
          </a:p>
          <a:p>
            <a:r>
              <a:rPr lang="en-GB" dirty="0" smtClean="0"/>
              <a:t>Dependant on prevailing wind. </a:t>
            </a:r>
          </a:p>
          <a:p>
            <a:r>
              <a:rPr lang="en-GB" dirty="0" smtClean="0"/>
              <a:t>Aluminium effective material</a:t>
            </a:r>
          </a:p>
          <a:p>
            <a:endParaRPr lang="en-GB" dirty="0" smtClean="0"/>
          </a:p>
          <a:p>
            <a:endParaRPr lang="en-GB" dirty="0"/>
          </a:p>
        </p:txBody>
      </p:sp>
      <p:pic>
        <p:nvPicPr>
          <p:cNvPr id="15363" name="Picture 3"/>
          <p:cNvPicPr>
            <a:picLocks noChangeAspect="1" noChangeArrowheads="1"/>
          </p:cNvPicPr>
          <p:nvPr/>
        </p:nvPicPr>
        <p:blipFill>
          <a:blip r:embed="rId3" cstate="print"/>
          <a:srcRect l="66808" t="32360" r="12520" b="24800"/>
          <a:stretch>
            <a:fillRect/>
          </a:stretch>
        </p:blipFill>
        <p:spPr bwMode="auto">
          <a:xfrm>
            <a:off x="7236296" y="260648"/>
            <a:ext cx="1512168" cy="1836204"/>
          </a:xfrm>
          <a:prstGeom prst="rect">
            <a:avLst/>
          </a:prstGeom>
          <a:noFill/>
          <a:ln w="9525">
            <a:noFill/>
            <a:miter lim="800000"/>
            <a:headEnd/>
            <a:tailEnd/>
          </a:ln>
        </p:spPr>
      </p:pic>
      <p:pic>
        <p:nvPicPr>
          <p:cNvPr id="15365" name="Picture 5" descr="http://travelogue.travelvice.com/postfiles/2009-03-14_dscn5689.thumbnail.jpg"/>
          <p:cNvPicPr>
            <a:picLocks noChangeAspect="1" noChangeArrowheads="1"/>
          </p:cNvPicPr>
          <p:nvPr/>
        </p:nvPicPr>
        <p:blipFill>
          <a:blip r:embed="rId4" cstate="print"/>
          <a:srcRect r="26705"/>
          <a:stretch>
            <a:fillRect/>
          </a:stretch>
        </p:blipFill>
        <p:spPr bwMode="auto">
          <a:xfrm>
            <a:off x="683568" y="3573016"/>
            <a:ext cx="2520280" cy="2575787"/>
          </a:xfrm>
          <a:prstGeom prst="rect">
            <a:avLst/>
          </a:prstGeom>
          <a:noFill/>
        </p:spPr>
      </p:pic>
      <p:sp>
        <p:nvSpPr>
          <p:cNvPr id="8" name="TextBox 7"/>
          <p:cNvSpPr txBox="1"/>
          <p:nvPr/>
        </p:nvSpPr>
        <p:spPr>
          <a:xfrm>
            <a:off x="-3132856" y="1556792"/>
            <a:ext cx="2736304" cy="2585323"/>
          </a:xfrm>
          <a:prstGeom prst="rect">
            <a:avLst/>
          </a:prstGeom>
          <a:noFill/>
        </p:spPr>
        <p:txBody>
          <a:bodyPr wrap="square" rtlCol="0">
            <a:spAutoFit/>
          </a:bodyPr>
          <a:lstStyle/>
          <a:p>
            <a:r>
              <a:rPr lang="en-GB" dirty="0" smtClean="0"/>
              <a:t>References for pictures: </a:t>
            </a:r>
            <a:r>
              <a:rPr lang="en-GB" dirty="0" smtClean="0">
                <a:hlinkClick r:id="rId5"/>
              </a:rPr>
              <a:t>http://travelogue.travelvice.com/syria/middle-eastern-rooftop-wind-catchers/</a:t>
            </a:r>
            <a:r>
              <a:rPr lang="en-GB" dirty="0" smtClean="0"/>
              <a:t> </a:t>
            </a:r>
          </a:p>
          <a:p>
            <a:r>
              <a:rPr lang="en-GB" dirty="0" smtClean="0">
                <a:hlinkClick r:id="rId6"/>
              </a:rPr>
              <a:t>http://www.flickr.com/photos/32914117@N04/3327323478/</a:t>
            </a:r>
            <a:r>
              <a:rPr lang="en-GB" dirty="0" smtClean="0"/>
              <a:t> </a:t>
            </a:r>
          </a:p>
          <a:p>
            <a:r>
              <a:rPr lang="en-GB" dirty="0" smtClean="0">
                <a:hlinkClick r:id="rId7"/>
              </a:rPr>
              <a:t>http://news.bbc.co.uk/2/hi/business/7021477.stm</a:t>
            </a:r>
            <a:endParaRPr lang="en-GB" dirty="0"/>
          </a:p>
        </p:txBody>
      </p:sp>
      <p:pic>
        <p:nvPicPr>
          <p:cNvPr id="15369" name="Picture 9" descr="Kingspan Lighthouse"/>
          <p:cNvPicPr>
            <a:picLocks noChangeAspect="1" noChangeArrowheads="1"/>
          </p:cNvPicPr>
          <p:nvPr/>
        </p:nvPicPr>
        <p:blipFill>
          <a:blip r:embed="rId8" cstate="print"/>
          <a:srcRect/>
          <a:stretch>
            <a:fillRect/>
          </a:stretch>
        </p:blipFill>
        <p:spPr bwMode="auto">
          <a:xfrm>
            <a:off x="3419872" y="3933056"/>
            <a:ext cx="1933575" cy="2619375"/>
          </a:xfrm>
          <a:prstGeom prst="rect">
            <a:avLst/>
          </a:prstGeom>
          <a:noFill/>
        </p:spPr>
      </p:pic>
      <p:sp>
        <p:nvSpPr>
          <p:cNvPr id="11" name="TextBox 10"/>
          <p:cNvSpPr txBox="1"/>
          <p:nvPr/>
        </p:nvSpPr>
        <p:spPr>
          <a:xfrm>
            <a:off x="3347864" y="3429000"/>
            <a:ext cx="2520280" cy="369332"/>
          </a:xfrm>
          <a:prstGeom prst="rect">
            <a:avLst/>
          </a:prstGeom>
          <a:noFill/>
        </p:spPr>
        <p:txBody>
          <a:bodyPr wrap="square" rtlCol="0">
            <a:spAutoFit/>
          </a:bodyPr>
          <a:lstStyle/>
          <a:p>
            <a:r>
              <a:rPr lang="en-GB" dirty="0" smtClean="0"/>
              <a:t>Wind Catcher</a:t>
            </a:r>
            <a:endParaRPr lang="en-GB" dirty="0"/>
          </a:p>
        </p:txBody>
      </p:sp>
      <p:cxnSp>
        <p:nvCxnSpPr>
          <p:cNvPr id="13" name="Straight Arrow Connector 12"/>
          <p:cNvCxnSpPr/>
          <p:nvPr/>
        </p:nvCxnSpPr>
        <p:spPr>
          <a:xfrm flipV="1">
            <a:off x="4716016" y="2852936"/>
            <a:ext cx="180020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95936" y="3861048"/>
            <a:ext cx="28803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619672" y="3789040"/>
            <a:ext cx="172819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 Catchers</a:t>
            </a:r>
            <a:endParaRPr lang="en-GB" dirty="0"/>
          </a:p>
        </p:txBody>
      </p:sp>
      <p:sp>
        <p:nvSpPr>
          <p:cNvPr id="3" name="Content Placeholder 2"/>
          <p:cNvSpPr>
            <a:spLocks noGrp="1"/>
          </p:cNvSpPr>
          <p:nvPr>
            <p:ph idx="1"/>
          </p:nvPr>
        </p:nvSpPr>
        <p:spPr/>
        <p:txBody>
          <a:bodyPr/>
          <a:lstStyle/>
          <a:p>
            <a:r>
              <a:rPr lang="en-GB" dirty="0" smtClean="0"/>
              <a:t>Increase in the catcher size to about 1.5 times the size of roof opening produces an increase in average indoor wind speed. Any more than this does not necessarily provide additional benefit. </a:t>
            </a:r>
          </a:p>
          <a:p>
            <a:r>
              <a:rPr lang="en-GB" dirty="0" smtClean="0"/>
              <a:t>Location of air supply openings is important</a:t>
            </a:r>
            <a:endParaRPr lang="en-GB" dirty="0"/>
          </a:p>
        </p:txBody>
      </p:sp>
      <p:pic>
        <p:nvPicPr>
          <p:cNvPr id="4" name="Picture 7" descr="File:Wind Tower Dubai.jpg"/>
          <p:cNvPicPr>
            <a:picLocks noChangeAspect="1" noChangeArrowheads="1"/>
          </p:cNvPicPr>
          <p:nvPr/>
        </p:nvPicPr>
        <p:blipFill>
          <a:blip r:embed="rId2" cstate="print"/>
          <a:srcRect/>
          <a:stretch>
            <a:fillRect/>
          </a:stretch>
        </p:blipFill>
        <p:spPr bwMode="auto">
          <a:xfrm>
            <a:off x="6516216" y="3573016"/>
            <a:ext cx="2200554" cy="2934072"/>
          </a:xfrm>
          <a:prstGeom prst="rect">
            <a:avLst/>
          </a:prstGeom>
          <a:noFill/>
        </p:spPr>
      </p:pic>
      <p:sp>
        <p:nvSpPr>
          <p:cNvPr id="5" name="TextBox 4"/>
          <p:cNvSpPr txBox="1"/>
          <p:nvPr/>
        </p:nvSpPr>
        <p:spPr>
          <a:xfrm>
            <a:off x="-3636912" y="764704"/>
            <a:ext cx="3168352" cy="923330"/>
          </a:xfrm>
          <a:prstGeom prst="rect">
            <a:avLst/>
          </a:prstGeom>
          <a:noFill/>
        </p:spPr>
        <p:txBody>
          <a:bodyPr wrap="square" rtlCol="0">
            <a:spAutoFit/>
          </a:bodyPr>
          <a:lstStyle/>
          <a:p>
            <a:pPr algn="r"/>
            <a:r>
              <a:rPr lang="en-GB" dirty="0" smtClean="0"/>
              <a:t>Reference: </a:t>
            </a:r>
            <a:r>
              <a:rPr lang="en-GB" dirty="0" smtClean="0">
                <a:hlinkClick r:id="rId3"/>
              </a:rPr>
              <a:t>http://en.wikipedia.org/wiki/File:Wind_Tower_Dubai.jpg</a:t>
            </a:r>
            <a:endParaRPr lang="en-GB" dirty="0"/>
          </a:p>
        </p:txBody>
      </p:sp>
      <p:pic>
        <p:nvPicPr>
          <p:cNvPr id="1025" name="Picture 1" descr="E:\DCIM\100CANON\IMG_1195.JPG"/>
          <p:cNvPicPr>
            <a:picLocks noChangeAspect="1" noChangeArrowheads="1"/>
          </p:cNvPicPr>
          <p:nvPr/>
        </p:nvPicPr>
        <p:blipFill>
          <a:blip r:embed="rId4" cstate="print">
            <a:lum bright="30000" contrast="30000"/>
          </a:blip>
          <a:srcRect l="6738" t="5054" r="3979" b="21667"/>
          <a:stretch>
            <a:fillRect/>
          </a:stretch>
        </p:blipFill>
        <p:spPr bwMode="auto">
          <a:xfrm>
            <a:off x="899592" y="3717032"/>
            <a:ext cx="5000831" cy="2736304"/>
          </a:xfrm>
          <a:prstGeom prst="rect">
            <a:avLst/>
          </a:prstGeom>
          <a:noFill/>
        </p:spPr>
      </p:pic>
      <p:sp>
        <p:nvSpPr>
          <p:cNvPr id="7" name="TextBox 6"/>
          <p:cNvSpPr txBox="1"/>
          <p:nvPr/>
        </p:nvSpPr>
        <p:spPr>
          <a:xfrm>
            <a:off x="3275856" y="3645024"/>
            <a:ext cx="2376264" cy="646331"/>
          </a:xfrm>
          <a:prstGeom prst="rect">
            <a:avLst/>
          </a:prstGeom>
          <a:noFill/>
        </p:spPr>
        <p:txBody>
          <a:bodyPr wrap="square" rtlCol="0">
            <a:spAutoFit/>
          </a:bodyPr>
          <a:lstStyle/>
          <a:p>
            <a:r>
              <a:rPr lang="en-GB" dirty="0" smtClean="0">
                <a:solidFill>
                  <a:srgbClr val="FF0000"/>
                </a:solidFill>
              </a:rPr>
              <a:t>Can use a net or mesh here to prevent dust too. </a:t>
            </a:r>
            <a:endParaRPr lang="en-GB" dirty="0">
              <a:solidFill>
                <a:srgbClr val="FF0000"/>
              </a:solidFill>
            </a:endParaRPr>
          </a:p>
        </p:txBody>
      </p:sp>
      <p:cxnSp>
        <p:nvCxnSpPr>
          <p:cNvPr id="9" name="Straight Arrow Connector 8"/>
          <p:cNvCxnSpPr/>
          <p:nvPr/>
        </p:nvCxnSpPr>
        <p:spPr>
          <a:xfrm flipH="1">
            <a:off x="2123728" y="4293096"/>
            <a:ext cx="151216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a:cs typeface="Droid Sans"/>
      </a:majorFont>
      <a:minorFont>
        <a:latin typeface="Arial"/>
        <a:ea typeface="Droid Sans"/>
        <a:cs typeface="Droid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a:cs typeface="Droid Sans"/>
      </a:majorFont>
      <a:minorFont>
        <a:latin typeface="Arial"/>
        <a:ea typeface="Droid Sans"/>
        <a:cs typeface="Droid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a:cs typeface="Droid Sans"/>
      </a:majorFont>
      <a:minorFont>
        <a:latin typeface="Arial"/>
        <a:ea typeface="Droid Sans"/>
        <a:cs typeface="Droid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roid Sans"/>
        <a:cs typeface="Droid Sans"/>
      </a:majorFont>
      <a:minorFont>
        <a:latin typeface="Arial"/>
        <a:ea typeface="Droid Sans"/>
        <a:cs typeface="Droid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Stove-maintenance </Template>
  <TotalTime>893</TotalTime>
  <Words>621</Words>
  <Application>Microsoft Office PowerPoint</Application>
  <PresentationFormat>On-screen Show (4:3)</PresentationFormat>
  <Paragraphs>82</Paragraphs>
  <Slides>23</Slides>
  <Notes>0</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Flow</vt:lpstr>
      <vt:lpstr>1_Office Theme</vt:lpstr>
      <vt:lpstr>2_Office Theme</vt:lpstr>
      <vt:lpstr>3_Office Theme</vt:lpstr>
      <vt:lpstr>4_Office Theme</vt:lpstr>
      <vt:lpstr>Low Cost Housing Ventilation 4 </vt:lpstr>
      <vt:lpstr>Slide 2</vt:lpstr>
      <vt:lpstr>Vent at the highest point</vt:lpstr>
      <vt:lpstr>Gable Vents</vt:lpstr>
      <vt:lpstr>Roof Vents: Ridge Vent</vt:lpstr>
      <vt:lpstr>Slide 6</vt:lpstr>
      <vt:lpstr>Slide 7</vt:lpstr>
      <vt:lpstr>Wind catchers </vt:lpstr>
      <vt:lpstr>Wind Catchers</vt:lpstr>
      <vt:lpstr>Slide 10</vt:lpstr>
      <vt:lpstr>Slide 11</vt:lpstr>
      <vt:lpstr>Earth bag construction</vt:lpstr>
      <vt:lpstr>Solar Air Conditioning</vt:lpstr>
      <vt:lpstr>Earth cooling tubes</vt:lpstr>
      <vt:lpstr>Green Roofs and Walls</vt:lpstr>
      <vt:lpstr>Slide 16</vt:lpstr>
      <vt:lpstr>Green Solutions</vt:lpstr>
      <vt:lpstr>Slide 18</vt:lpstr>
      <vt:lpstr>Other uses for climbers</vt:lpstr>
      <vt:lpstr>Research</vt:lpstr>
      <vt:lpstr>The End</vt:lpstr>
      <vt:lpstr>Slide 22</vt:lpstr>
      <vt:lpstr>Thanks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Mandar</cp:lastModifiedBy>
  <cp:revision>31</cp:revision>
  <dcterms:created xsi:type="dcterms:W3CDTF">2012-08-23T06:13:09Z</dcterms:created>
  <dcterms:modified xsi:type="dcterms:W3CDTF">2014-08-13T10:58:17Z</dcterms:modified>
</cp:coreProperties>
</file>