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5DFD2-7869-46D5-AAA4-E54024EB917F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8D15D-23DC-4E36-9425-34617368B26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	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work this out</a:t>
            </a:r>
            <a:r>
              <a:rPr lang="en-US" baseline="0" dirty="0" smtClean="0"/>
              <a:t> why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02A85-CB0D-4613-B01E-13F0DF3572F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907A2-98F3-42C5-B1A3-00EB8CD26FCB}" type="datetimeFigureOut">
              <a:rPr lang="en-GB" smtClean="0"/>
              <a:t>08/08/2012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CBDD6-C48F-47BA-86C4-1ECFBA5DD6D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Circuits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Energy &amp;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Series Circuits</a:t>
            </a:r>
            <a:endParaRPr lang="en-US" dirty="0"/>
          </a:p>
        </p:txBody>
      </p:sp>
      <p:pic>
        <p:nvPicPr>
          <p:cNvPr id="4" name="Picture 2" descr="http://ts2.mm.bing.net/images/thumbnail.aspx?q=1199210762133&amp;id=644cb8fc7ced2537750dfebdf00aea72&amp;url=http%3a%2f%2fwww.whatsontheare.com%2fimages%2fSeries%2520Circuit%25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676400"/>
            <a:ext cx="3048000" cy="394137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0" y="1219200"/>
            <a:ext cx="38100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this bulb blows what happens to the other bulbs?</a:t>
            </a:r>
            <a:endParaRPr lang="en-US" sz="2000" dirty="0"/>
          </a:p>
        </p:txBody>
      </p:sp>
      <p:sp>
        <p:nvSpPr>
          <p:cNvPr id="6" name="Explosion 2 5"/>
          <p:cNvSpPr/>
          <p:nvPr/>
        </p:nvSpPr>
        <p:spPr>
          <a:xfrm>
            <a:off x="3352800" y="1676400"/>
            <a:ext cx="1066800" cy="838200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5"/>
          <p:cNvGrpSpPr/>
          <p:nvPr/>
        </p:nvGrpSpPr>
        <p:grpSpPr>
          <a:xfrm>
            <a:off x="2971800" y="2854666"/>
            <a:ext cx="1066800" cy="2403134"/>
            <a:chOff x="3048000" y="2971800"/>
            <a:chExt cx="1066800" cy="2403134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000" y="2971800"/>
              <a:ext cx="1066800" cy="1031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000" y="4343400"/>
              <a:ext cx="1066800" cy="1031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Right Arrow 16"/>
          <p:cNvSpPr/>
          <p:nvPr/>
        </p:nvSpPr>
        <p:spPr>
          <a:xfrm rot="16200000">
            <a:off x="1066800" y="37338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1371600" y="24765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572000" y="2514600"/>
            <a:ext cx="3810000" cy="10156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circuit is open so there is no path for the current to travel. 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3733800"/>
            <a:ext cx="3810000" cy="10156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current=0</a:t>
            </a:r>
          </a:p>
          <a:p>
            <a:r>
              <a:rPr lang="en-US" sz="2000" dirty="0" smtClean="0"/>
              <a:t>Power=0</a:t>
            </a:r>
          </a:p>
          <a:p>
            <a:r>
              <a:rPr lang="en-US" sz="2000" dirty="0" smtClean="0"/>
              <a:t>As power=EMF x Current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00208 -0.1861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0.00278 L 0.17708 -0.0055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7391400" y="35814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Parallel Circuit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8506" y="21336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4"/>
          <p:cNvGrpSpPr/>
          <p:nvPr/>
        </p:nvGrpSpPr>
        <p:grpSpPr>
          <a:xfrm>
            <a:off x="796506" y="28956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grpSp>
        <p:nvGrpSpPr>
          <p:cNvPr id="5" name="Group 13"/>
          <p:cNvGrpSpPr/>
          <p:nvPr/>
        </p:nvGrpSpPr>
        <p:grpSpPr>
          <a:xfrm>
            <a:off x="7543800" y="3692106"/>
            <a:ext cx="533400" cy="457200"/>
            <a:chOff x="7433094" y="3920706"/>
            <a:chExt cx="533400" cy="457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21"/>
          <p:cNvGrpSpPr/>
          <p:nvPr/>
        </p:nvGrpSpPr>
        <p:grpSpPr>
          <a:xfrm>
            <a:off x="8077200" y="1130643"/>
            <a:ext cx="838200" cy="685800"/>
            <a:chOff x="8077200" y="1130643"/>
            <a:chExt cx="838200" cy="685800"/>
          </a:xfrm>
        </p:grpSpPr>
        <p:sp>
          <p:nvSpPr>
            <p:cNvPr id="21" name="Oval 20"/>
            <p:cNvSpPr/>
            <p:nvPr/>
          </p:nvSpPr>
          <p:spPr>
            <a:xfrm>
              <a:off x="8077200" y="1130643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28"/>
            <p:cNvGrpSpPr/>
            <p:nvPr/>
          </p:nvGrpSpPr>
          <p:grpSpPr>
            <a:xfrm>
              <a:off x="8229600" y="1219200"/>
              <a:ext cx="533400" cy="457200"/>
              <a:chOff x="7433094" y="3920706"/>
              <a:chExt cx="533400" cy="4572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 flipV="1">
                <a:off x="7433094" y="3920706"/>
                <a:ext cx="533400" cy="457200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7433094" y="3962400"/>
                <a:ext cx="533400" cy="381000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TextBox 31"/>
          <p:cNvSpPr txBox="1"/>
          <p:nvPr/>
        </p:nvSpPr>
        <p:spPr>
          <a:xfrm>
            <a:off x="4191000" y="990600"/>
            <a:ext cx="38100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could we put this bulb if we want to add it in parallel?</a:t>
            </a:r>
            <a:endParaRPr lang="en-US" sz="2000" dirty="0"/>
          </a:p>
        </p:txBody>
      </p:sp>
      <p:grpSp>
        <p:nvGrpSpPr>
          <p:cNvPr id="12" name="Group 40"/>
          <p:cNvGrpSpPr/>
          <p:nvPr/>
        </p:nvGrpSpPr>
        <p:grpSpPr>
          <a:xfrm>
            <a:off x="7772400" y="2138355"/>
            <a:ext cx="914400" cy="3352801"/>
            <a:chOff x="7772400" y="2133600"/>
            <a:chExt cx="914400" cy="3352801"/>
          </a:xfrm>
        </p:grpSpPr>
        <p:cxnSp>
          <p:nvCxnSpPr>
            <p:cNvPr id="33" name="Straight Connector 32"/>
            <p:cNvCxnSpPr/>
            <p:nvPr/>
          </p:nvCxnSpPr>
          <p:spPr>
            <a:xfrm rot="16200000" flipH="1">
              <a:off x="6972300" y="3771900"/>
              <a:ext cx="3352800" cy="76200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7772400" y="5481646"/>
              <a:ext cx="914400" cy="4755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>
              <a:off x="7848600" y="2133600"/>
              <a:ext cx="762000" cy="0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3.7037E-6 L 0.01666 0.35556 " pathEditMode="relative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val 43"/>
          <p:cNvSpPr/>
          <p:nvPr/>
        </p:nvSpPr>
        <p:spPr>
          <a:xfrm>
            <a:off x="8229600" y="33528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7391400" y="35814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/>
          <a:lstStyle/>
          <a:p>
            <a:r>
              <a:rPr lang="en-US" dirty="0" smtClean="0"/>
              <a:t>Parallel Circuit: Current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8506" y="21336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/>
          <p:nvPr/>
        </p:nvGrpSpPr>
        <p:grpSpPr>
          <a:xfrm>
            <a:off x="796506" y="28956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472906" y="5385759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0"/>
          <p:cNvGrpSpPr/>
          <p:nvPr/>
        </p:nvGrpSpPr>
        <p:grpSpPr>
          <a:xfrm>
            <a:off x="5216106" y="5410200"/>
            <a:ext cx="609600" cy="152400"/>
            <a:chOff x="5105400" y="5638800"/>
            <a:chExt cx="609600" cy="152400"/>
          </a:xfrm>
        </p:grpSpPr>
        <p:sp>
          <p:nvSpPr>
            <p:cNvPr id="12" name="Oval 11"/>
            <p:cNvSpPr/>
            <p:nvPr/>
          </p:nvSpPr>
          <p:spPr>
            <a:xfrm>
              <a:off x="51054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5626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3"/>
          <p:cNvGrpSpPr/>
          <p:nvPr/>
        </p:nvGrpSpPr>
        <p:grpSpPr>
          <a:xfrm>
            <a:off x="7543800" y="3692106"/>
            <a:ext cx="533400" cy="457200"/>
            <a:chOff x="7433094" y="3920706"/>
            <a:chExt cx="533400" cy="457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ight Arrow 16"/>
          <p:cNvSpPr/>
          <p:nvPr/>
        </p:nvSpPr>
        <p:spPr>
          <a:xfrm rot="5400000">
            <a:off x="1253706" y="40386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0800000">
            <a:off x="7886700" y="19812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1297197" y="219075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1333500" y="52578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16200000">
            <a:off x="7486650" y="497205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28"/>
          <p:cNvGrpSpPr/>
          <p:nvPr/>
        </p:nvGrpSpPr>
        <p:grpSpPr>
          <a:xfrm>
            <a:off x="8382000" y="3505200"/>
            <a:ext cx="533400" cy="457200"/>
            <a:chOff x="7433094" y="3920706"/>
            <a:chExt cx="533400" cy="457200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1676400" y="990600"/>
            <a:ext cx="44196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a parallel circuit the current is split up throughout the different branches</a:t>
            </a:r>
            <a:endParaRPr lang="en-US" sz="2000" dirty="0"/>
          </a:p>
        </p:txBody>
      </p:sp>
      <p:grpSp>
        <p:nvGrpSpPr>
          <p:cNvPr id="18" name="Group 40"/>
          <p:cNvGrpSpPr/>
          <p:nvPr/>
        </p:nvGrpSpPr>
        <p:grpSpPr>
          <a:xfrm>
            <a:off x="7772400" y="2138355"/>
            <a:ext cx="914400" cy="3352801"/>
            <a:chOff x="7772400" y="2133600"/>
            <a:chExt cx="914400" cy="3352801"/>
          </a:xfrm>
        </p:grpSpPr>
        <p:cxnSp>
          <p:nvCxnSpPr>
            <p:cNvPr id="33" name="Straight Connector 32"/>
            <p:cNvCxnSpPr/>
            <p:nvPr/>
          </p:nvCxnSpPr>
          <p:spPr>
            <a:xfrm rot="16200000" flipH="1">
              <a:off x="6972300" y="3771900"/>
              <a:ext cx="3352800" cy="76200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7772400" y="5481646"/>
              <a:ext cx="914400" cy="4755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>
              <a:off x="7848600" y="2133600"/>
              <a:ext cx="762000" cy="0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ight Arrow 19"/>
          <p:cNvSpPr/>
          <p:nvPr/>
        </p:nvSpPr>
        <p:spPr>
          <a:xfrm rot="16200000">
            <a:off x="8401050" y="501015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371600" y="5791200"/>
            <a:ext cx="5715000" cy="10156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the current through the switch is 4 amps, what is the current through the identical light bulbs A and B?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8305800" y="2819400"/>
            <a:ext cx="838200" cy="58477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=2 amps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324600" y="3352800"/>
            <a:ext cx="1143000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=2 amps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4343400" y="4673025"/>
            <a:ext cx="1905000" cy="58477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Current through switch=4 amps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6019800" y="3352800"/>
            <a:ext cx="304800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8077200" y="2819400"/>
            <a:ext cx="304800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3429000" y="3200400"/>
            <a:ext cx="16289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I</a:t>
            </a:r>
            <a:r>
              <a:rPr lang="en-US" baseline="-25000" dirty="0" err="1" smtClean="0"/>
              <a:t>total</a:t>
            </a:r>
            <a:r>
              <a:rPr lang="en-US" dirty="0" smtClean="0"/>
              <a:t>=I</a:t>
            </a:r>
            <a:r>
              <a:rPr lang="en-US" baseline="-25000" dirty="0" smtClean="0"/>
              <a:t>1</a:t>
            </a:r>
            <a:r>
              <a:rPr lang="en-US" dirty="0" smtClean="0"/>
              <a:t>+I</a:t>
            </a:r>
            <a:r>
              <a:rPr lang="en-US" baseline="-25000" dirty="0" smtClean="0"/>
              <a:t>2</a:t>
            </a:r>
            <a:r>
              <a:rPr lang="en-US" dirty="0" smtClean="0"/>
              <a:t>+I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18 " pathEditMode="relative" ptsTypes="AA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4104E-6 L 0.70625 -3.4104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833 -0.41064 " pathEditMode="relative" ptsTypes="AA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526E-6 L -0.00833 -0.4356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42 -0.0111 L -0.73542 -0.011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833 0.08878 " pathEditMode="relative" ptsTypes="AA">
                                      <p:cBhvr>
                                        <p:cTn id="5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500"/>
                            </p:stCondLst>
                            <p:childTnLst>
                              <p:par>
                                <p:cTn id="57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6" grpId="0" animBg="1"/>
      <p:bldP spid="26" grpId="1" animBg="1"/>
      <p:bldP spid="26" grpId="2" animBg="1"/>
      <p:bldP spid="28" grpId="0" animBg="1"/>
      <p:bldP spid="28" grpId="1" animBg="1"/>
      <p:bldP spid="20" grpId="0" animBg="1"/>
      <p:bldP spid="20" grpId="1" animBg="1"/>
      <p:bldP spid="20" grpId="2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val 50"/>
          <p:cNvSpPr/>
          <p:nvPr/>
        </p:nvSpPr>
        <p:spPr>
          <a:xfrm>
            <a:off x="8305800" y="38100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467600" y="39624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52400"/>
            <a:ext cx="8229600" cy="1143000"/>
          </a:xfrm>
        </p:spPr>
        <p:txBody>
          <a:bodyPr/>
          <a:lstStyle/>
          <a:p>
            <a:r>
              <a:rPr lang="en-US" dirty="0" smtClean="0"/>
              <a:t>Parallel Circuit: Voltage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8506" y="25146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/>
          <p:nvPr/>
        </p:nvGrpSpPr>
        <p:grpSpPr>
          <a:xfrm>
            <a:off x="796506" y="32766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grpSp>
        <p:nvGrpSpPr>
          <p:cNvPr id="5" name="Group 13"/>
          <p:cNvGrpSpPr/>
          <p:nvPr/>
        </p:nvGrpSpPr>
        <p:grpSpPr>
          <a:xfrm>
            <a:off x="7620000" y="4073106"/>
            <a:ext cx="533400" cy="457200"/>
            <a:chOff x="7433094" y="3920706"/>
            <a:chExt cx="533400" cy="457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ight Arrow 16"/>
          <p:cNvSpPr/>
          <p:nvPr/>
        </p:nvSpPr>
        <p:spPr>
          <a:xfrm rot="5400000">
            <a:off x="1253706" y="44196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0800000">
            <a:off x="7962900" y="23622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1297197" y="257175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1333500" y="56388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16200000">
            <a:off x="7562850" y="535305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28"/>
          <p:cNvGrpSpPr/>
          <p:nvPr/>
        </p:nvGrpSpPr>
        <p:grpSpPr>
          <a:xfrm>
            <a:off x="8458200" y="3886200"/>
            <a:ext cx="533400" cy="457200"/>
            <a:chOff x="7433094" y="3920706"/>
            <a:chExt cx="533400" cy="457200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457200" y="1295400"/>
            <a:ext cx="38100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Voltage in parallel circuits is equal across branches</a:t>
            </a:r>
            <a:endParaRPr lang="en-US" sz="2000" dirty="0"/>
          </a:p>
        </p:txBody>
      </p:sp>
      <p:grpSp>
        <p:nvGrpSpPr>
          <p:cNvPr id="11" name="Group 40"/>
          <p:cNvGrpSpPr/>
          <p:nvPr/>
        </p:nvGrpSpPr>
        <p:grpSpPr>
          <a:xfrm>
            <a:off x="7848600" y="2519355"/>
            <a:ext cx="914400" cy="3352801"/>
            <a:chOff x="7772400" y="2133600"/>
            <a:chExt cx="914400" cy="3352801"/>
          </a:xfrm>
        </p:grpSpPr>
        <p:cxnSp>
          <p:nvCxnSpPr>
            <p:cNvPr id="33" name="Straight Connector 32"/>
            <p:cNvCxnSpPr/>
            <p:nvPr/>
          </p:nvCxnSpPr>
          <p:spPr>
            <a:xfrm rot="16200000" flipH="1">
              <a:off x="6972300" y="3771900"/>
              <a:ext cx="3352800" cy="76200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7772400" y="5481646"/>
              <a:ext cx="914400" cy="4755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>
              <a:off x="7848600" y="2133600"/>
              <a:ext cx="762000" cy="0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ight Arrow 19"/>
          <p:cNvSpPr/>
          <p:nvPr/>
        </p:nvSpPr>
        <p:spPr>
          <a:xfrm rot="16200000">
            <a:off x="8477250" y="539115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0" y="3657600"/>
            <a:ext cx="114300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Voltage</a:t>
            </a:r>
          </a:p>
          <a:p>
            <a:r>
              <a:rPr lang="en-US" sz="1600" dirty="0" smtClean="0"/>
              <a:t>=1.5 volts</a:t>
            </a:r>
            <a:endParaRPr lang="en-US" sz="1600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>
            <a:off x="1542011" y="4190206"/>
            <a:ext cx="2859578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819400" y="2362200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895600" y="5697474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524000" y="3886200"/>
            <a:ext cx="12954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1.5 volts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876800" y="609600"/>
            <a:ext cx="4191000" cy="1015663"/>
          </a:xfrm>
          <a:prstGeom prst="rect">
            <a:avLst/>
          </a:prstGeom>
          <a:solidFill>
            <a:srgbClr val="00B0F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The potential difference in EMF across two points is called the potential difference.  </a:t>
            </a:r>
            <a:endParaRPr lang="en-US" sz="2000" dirty="0"/>
          </a:p>
        </p:txBody>
      </p:sp>
      <p:cxnSp>
        <p:nvCxnSpPr>
          <p:cNvPr id="62" name="Straight Arrow Connector 61"/>
          <p:cNvCxnSpPr/>
          <p:nvPr/>
        </p:nvCxnSpPr>
        <p:spPr>
          <a:xfrm rot="5400000">
            <a:off x="7486405" y="4172195"/>
            <a:ext cx="2859578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763000" y="2362200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8763000" y="5791200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848600" y="2971800"/>
            <a:ext cx="12954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1.5 volts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 rot="5400000">
            <a:off x="6343405" y="4248395"/>
            <a:ext cx="2859578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620794" y="2420389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7696994" y="5755663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249194" y="3944389"/>
            <a:ext cx="12954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1.5 volts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676400" y="2057400"/>
            <a:ext cx="1219200" cy="381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side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200400" y="2057400"/>
            <a:ext cx="1219200" cy="381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side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048000" y="3886200"/>
            <a:ext cx="12954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1.5 volts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4" grpId="0" animBg="1"/>
      <p:bldP spid="45" grpId="0" animBg="1"/>
      <p:bldP spid="46" grpId="0" animBg="1"/>
      <p:bldP spid="63" grpId="0" animBg="1"/>
      <p:bldP spid="64" grpId="0" animBg="1"/>
      <p:bldP spid="65" grpId="0" animBg="1"/>
      <p:bldP spid="67" grpId="0" animBg="1"/>
      <p:bldP spid="68" grpId="0" animBg="1"/>
      <p:bldP spid="69" grpId="0" animBg="1"/>
      <p:bldP spid="47" grpId="0" animBg="1"/>
      <p:bldP spid="48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l 56"/>
          <p:cNvSpPr/>
          <p:nvPr/>
        </p:nvSpPr>
        <p:spPr>
          <a:xfrm>
            <a:off x="8244015" y="3772929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7391400" y="40386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400800" y="38100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52400"/>
            <a:ext cx="8229600" cy="1143000"/>
          </a:xfrm>
        </p:spPr>
        <p:txBody>
          <a:bodyPr/>
          <a:lstStyle/>
          <a:p>
            <a:r>
              <a:rPr lang="en-US" dirty="0" smtClean="0"/>
              <a:t>Parallel Circuit: Voltage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8506" y="25146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/>
          <p:nvPr/>
        </p:nvGrpSpPr>
        <p:grpSpPr>
          <a:xfrm>
            <a:off x="796506" y="32766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grpSp>
        <p:nvGrpSpPr>
          <p:cNvPr id="5" name="Group 13"/>
          <p:cNvGrpSpPr/>
          <p:nvPr/>
        </p:nvGrpSpPr>
        <p:grpSpPr>
          <a:xfrm>
            <a:off x="7543800" y="4114800"/>
            <a:ext cx="533400" cy="457200"/>
            <a:chOff x="7433094" y="3920706"/>
            <a:chExt cx="533400" cy="457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28"/>
          <p:cNvGrpSpPr/>
          <p:nvPr/>
        </p:nvGrpSpPr>
        <p:grpSpPr>
          <a:xfrm>
            <a:off x="8382000" y="3886200"/>
            <a:ext cx="533400" cy="457200"/>
            <a:chOff x="7433094" y="3920706"/>
            <a:chExt cx="533400" cy="457200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304800" y="914400"/>
            <a:ext cx="38100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Voltage in parallel circuits is equal</a:t>
            </a:r>
            <a:endParaRPr lang="en-US" sz="2000" dirty="0"/>
          </a:p>
        </p:txBody>
      </p:sp>
      <p:grpSp>
        <p:nvGrpSpPr>
          <p:cNvPr id="11" name="Group 40"/>
          <p:cNvGrpSpPr/>
          <p:nvPr/>
        </p:nvGrpSpPr>
        <p:grpSpPr>
          <a:xfrm>
            <a:off x="7772400" y="2519355"/>
            <a:ext cx="914400" cy="3352801"/>
            <a:chOff x="7772400" y="2133600"/>
            <a:chExt cx="914400" cy="3352801"/>
          </a:xfrm>
        </p:grpSpPr>
        <p:cxnSp>
          <p:nvCxnSpPr>
            <p:cNvPr id="33" name="Straight Connector 32"/>
            <p:cNvCxnSpPr/>
            <p:nvPr/>
          </p:nvCxnSpPr>
          <p:spPr>
            <a:xfrm rot="16200000" flipH="1">
              <a:off x="6972300" y="3771900"/>
              <a:ext cx="3352800" cy="76200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7772400" y="5481646"/>
              <a:ext cx="914400" cy="4755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>
              <a:off x="7848600" y="2133600"/>
              <a:ext cx="762000" cy="0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0" y="3657600"/>
            <a:ext cx="114300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Voltage</a:t>
            </a:r>
          </a:p>
          <a:p>
            <a:r>
              <a:rPr lang="en-US" sz="1600" dirty="0" smtClean="0"/>
              <a:t>=1.5 volts</a:t>
            </a:r>
            <a:endParaRPr lang="en-US" sz="1600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>
            <a:off x="1542011" y="4190206"/>
            <a:ext cx="2859578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819400" y="2362200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895600" y="5697474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524000" y="3886200"/>
            <a:ext cx="12954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1.5 volts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rot="5400000">
            <a:off x="4819405" y="4172195"/>
            <a:ext cx="2859578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096794" y="2344189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172994" y="5679463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181600" y="3048000"/>
            <a:ext cx="913606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1.5 volts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 rot="5400000">
            <a:off x="6800605" y="4248395"/>
            <a:ext cx="2859578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077994" y="2420389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8154194" y="5755663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8229600" y="3048000"/>
            <a:ext cx="9906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1.5 volts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 rot="5400000">
            <a:off x="6267205" y="4248395"/>
            <a:ext cx="2859578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544594" y="2420389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7620794" y="5755663"/>
            <a:ext cx="381000" cy="322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781800" y="3048000"/>
            <a:ext cx="8382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1.5 volts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495800" y="990600"/>
            <a:ext cx="4191000" cy="707886"/>
          </a:xfrm>
          <a:prstGeom prst="rect">
            <a:avLst/>
          </a:prstGeom>
          <a:solidFill>
            <a:srgbClr val="00B0F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What happens when we add another bulb?</a:t>
            </a:r>
            <a:endParaRPr lang="en-US" sz="2000" dirty="0"/>
          </a:p>
        </p:txBody>
      </p:sp>
      <p:grpSp>
        <p:nvGrpSpPr>
          <p:cNvPr id="12" name="Group 53"/>
          <p:cNvGrpSpPr/>
          <p:nvPr/>
        </p:nvGrpSpPr>
        <p:grpSpPr>
          <a:xfrm>
            <a:off x="6553200" y="2514600"/>
            <a:ext cx="533400" cy="3352800"/>
            <a:chOff x="6553200" y="2514600"/>
            <a:chExt cx="533400" cy="3352800"/>
          </a:xfrm>
        </p:grpSpPr>
        <p:cxnSp>
          <p:nvCxnSpPr>
            <p:cNvPr id="48" name="Straight Connector 47"/>
            <p:cNvCxnSpPr/>
            <p:nvPr/>
          </p:nvCxnSpPr>
          <p:spPr>
            <a:xfrm rot="16200000" flipH="1">
              <a:off x="5143500" y="4152900"/>
              <a:ext cx="3352800" cy="76200"/>
            </a:xfrm>
            <a:prstGeom prst="line">
              <a:avLst/>
            </a:prstGeom>
            <a:ln w="66675" cmpd="thickThin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28"/>
            <p:cNvGrpSpPr/>
            <p:nvPr/>
          </p:nvGrpSpPr>
          <p:grpSpPr>
            <a:xfrm>
              <a:off x="6553200" y="3886200"/>
              <a:ext cx="533400" cy="457200"/>
              <a:chOff x="7433094" y="3920706"/>
              <a:chExt cx="533400" cy="45720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flipV="1">
                <a:off x="7433094" y="3920706"/>
                <a:ext cx="533400" cy="457200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7433094" y="3962400"/>
                <a:ext cx="533400" cy="381000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Rectangle 52"/>
          <p:cNvSpPr/>
          <p:nvPr/>
        </p:nvSpPr>
        <p:spPr>
          <a:xfrm>
            <a:off x="3733800" y="6172200"/>
            <a:ext cx="25362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(EMF)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total</a:t>
            </a:r>
            <a:r>
              <a:rPr lang="en-US" dirty="0" smtClean="0"/>
              <a:t>=V</a:t>
            </a:r>
            <a:r>
              <a:rPr lang="en-US" baseline="-25000" dirty="0" smtClean="0"/>
              <a:t>1</a:t>
            </a:r>
            <a:r>
              <a:rPr lang="en-US" dirty="0" smtClean="0"/>
              <a:t>=V</a:t>
            </a:r>
            <a:r>
              <a:rPr lang="en-US" baseline="-25000" dirty="0" smtClean="0"/>
              <a:t>2</a:t>
            </a:r>
            <a:r>
              <a:rPr lang="en-US" dirty="0" smtClean="0"/>
              <a:t>=V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1676400" y="2057400"/>
            <a:ext cx="1219200" cy="381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side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9" grpId="0" animBg="1"/>
      <p:bldP spid="60" grpId="0" animBg="1"/>
      <p:bldP spid="61" grpId="0" animBg="1"/>
      <p:bldP spid="65" grpId="0" animBg="1"/>
      <p:bldP spid="69" grpId="0" animBg="1"/>
      <p:bldP spid="53" grpId="0" animBg="1"/>
      <p:bldP spid="5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5" y="1219200"/>
            <a:ext cx="677227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Parallel Circuits</a:t>
            </a:r>
            <a:endParaRPr lang="en-US" dirty="0"/>
          </a:p>
        </p:txBody>
      </p:sp>
      <p:sp>
        <p:nvSpPr>
          <p:cNvPr id="6" name="Explosion 2 5"/>
          <p:cNvSpPr/>
          <p:nvPr/>
        </p:nvSpPr>
        <p:spPr>
          <a:xfrm>
            <a:off x="2286000" y="2667000"/>
            <a:ext cx="1066800" cy="838200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6200000">
            <a:off x="152400" y="32766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457200" y="19050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648200" y="5334000"/>
            <a:ext cx="3810000" cy="10156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circuit for that bulb is open but the circuit for the other two bulbs is ok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1143000"/>
            <a:ext cx="38100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this bulb blows what happens to the other bulbs?</a:t>
            </a:r>
            <a:endParaRPr lang="en-US" sz="2000" dirty="0"/>
          </a:p>
        </p:txBody>
      </p:sp>
      <p:sp>
        <p:nvSpPr>
          <p:cNvPr id="24" name="Right Arrow 23"/>
          <p:cNvSpPr/>
          <p:nvPr/>
        </p:nvSpPr>
        <p:spPr>
          <a:xfrm>
            <a:off x="3124200" y="19050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800600" y="19050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5400000">
            <a:off x="4419600" y="22860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5400000">
            <a:off x="6362700" y="22860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10800000">
            <a:off x="6096000" y="47244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10800000">
            <a:off x="4114801" y="4686299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 rot="10800000">
            <a:off x="2628900" y="47244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16200000">
            <a:off x="152400" y="44958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00208 -0.1861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24167 0.0027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14375 0.0027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0.00278 L 0.17708 0.0055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4722 L -3.33333E-6 0.3583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500"/>
                            </p:stCondLst>
                            <p:childTnLst>
                              <p:par>
                                <p:cTn id="50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4722 L -3.33333E-6 0.35833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0"/>
                            </p:stCondLst>
                            <p:childTnLst>
                              <p:par>
                                <p:cTn id="63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-0.00833 L -0.18125 -0.0055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0"/>
                            </p:stCondLst>
                            <p:childTnLst>
                              <p:par>
                                <p:cTn id="72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0"/>
                            </p:stCondLst>
                            <p:childTnLst>
                              <p:par>
                                <p:cTn id="7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1.11111E-6 L -0.13125 -0.0055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500"/>
                            </p:stCondLst>
                            <p:childTnLst>
                              <p:par>
                                <p:cTn id="81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8000"/>
                            </p:stCondLst>
                            <p:childTnLst>
                              <p:par>
                                <p:cTn id="8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27708 0.00278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0"/>
                            </p:stCondLst>
                            <p:childTnLst>
                              <p:par>
                                <p:cTn id="90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500"/>
                            </p:stCondLst>
                            <p:childTnLst>
                              <p:par>
                                <p:cTn id="9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5" grpId="0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/>
          <p:cNvSpPr/>
          <p:nvPr/>
        </p:nvSpPr>
        <p:spPr>
          <a:xfrm>
            <a:off x="7290486" y="38100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Circuit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47800" y="23622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685800" y="31242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362200" y="5614359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9"/>
          <p:cNvGrpSpPr/>
          <p:nvPr/>
        </p:nvGrpSpPr>
        <p:grpSpPr>
          <a:xfrm>
            <a:off x="5105400" y="5638800"/>
            <a:ext cx="609600" cy="152400"/>
            <a:chOff x="5105400" y="5638800"/>
            <a:chExt cx="609600" cy="152400"/>
          </a:xfrm>
        </p:grpSpPr>
        <p:sp>
          <p:nvSpPr>
            <p:cNvPr id="11" name="Oval 10"/>
            <p:cNvSpPr/>
            <p:nvPr/>
          </p:nvSpPr>
          <p:spPr>
            <a:xfrm>
              <a:off x="51054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5626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20"/>
          <p:cNvGrpSpPr/>
          <p:nvPr/>
        </p:nvGrpSpPr>
        <p:grpSpPr>
          <a:xfrm>
            <a:off x="7433094" y="3920706"/>
            <a:ext cx="533400" cy="457200"/>
            <a:chOff x="7433094" y="3920706"/>
            <a:chExt cx="533400" cy="457200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029200" y="1828800"/>
            <a:ext cx="724878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Wire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7772400" y="4419600"/>
            <a:ext cx="862737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Lamp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5867400"/>
            <a:ext cx="979755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2514600" y="5943600"/>
            <a:ext cx="755335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Fuse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21041" y="3810000"/>
            <a:ext cx="1047082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Battery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76200" y="2362200"/>
            <a:ext cx="10668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Power Source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1143000" y="5943600"/>
            <a:ext cx="10668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Safety Device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553200" y="5867400"/>
            <a:ext cx="17526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Controlling Device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7848600" y="3333690"/>
            <a:ext cx="12192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Purpose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5867400" y="1219200"/>
            <a:ext cx="1447800" cy="10156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Connect circuit together</a:t>
            </a:r>
            <a:endParaRPr lang="en-US" sz="2000" dirty="0"/>
          </a:p>
        </p:txBody>
      </p:sp>
      <p:grpSp>
        <p:nvGrpSpPr>
          <p:cNvPr id="16" name="Group 32"/>
          <p:cNvGrpSpPr/>
          <p:nvPr/>
        </p:nvGrpSpPr>
        <p:grpSpPr>
          <a:xfrm>
            <a:off x="3657600" y="3124200"/>
            <a:ext cx="3581400" cy="990600"/>
            <a:chOff x="3657600" y="3124200"/>
            <a:chExt cx="3581400" cy="990600"/>
          </a:xfrm>
        </p:grpSpPr>
        <p:cxnSp>
          <p:nvCxnSpPr>
            <p:cNvPr id="34" name="Straight Arrow Connector 33"/>
            <p:cNvCxnSpPr/>
            <p:nvPr/>
          </p:nvCxnSpPr>
          <p:spPr>
            <a:xfrm>
              <a:off x="5486400" y="3810000"/>
              <a:ext cx="1752600" cy="30480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3657600" y="3124200"/>
              <a:ext cx="1905000" cy="707886"/>
            </a:xfrm>
            <a:prstGeom prst="rect">
              <a:avLst/>
            </a:prstGeom>
            <a:solidFill>
              <a:srgbClr val="00B0F0"/>
            </a:solidFill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Electricity to Light</a:t>
              </a:r>
              <a:endParaRPr lang="en-US" sz="20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04800" y="1219200"/>
            <a:ext cx="35814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symbols are shown here and what do they do?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7047471" y="38100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</a:rPr>
              <a:t>Closed Circuit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3622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/>
          <p:nvPr/>
        </p:nvGrpSpPr>
        <p:grpSpPr>
          <a:xfrm>
            <a:off x="457200" y="31242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133600" y="5614359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0"/>
          <p:cNvGrpSpPr/>
          <p:nvPr/>
        </p:nvGrpSpPr>
        <p:grpSpPr>
          <a:xfrm>
            <a:off x="4876800" y="5638800"/>
            <a:ext cx="609600" cy="152400"/>
            <a:chOff x="5105400" y="5638800"/>
            <a:chExt cx="609600" cy="152400"/>
          </a:xfrm>
        </p:grpSpPr>
        <p:sp>
          <p:nvSpPr>
            <p:cNvPr id="12" name="Oval 11"/>
            <p:cNvSpPr/>
            <p:nvPr/>
          </p:nvSpPr>
          <p:spPr>
            <a:xfrm>
              <a:off x="51054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5626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3"/>
          <p:cNvGrpSpPr/>
          <p:nvPr/>
        </p:nvGrpSpPr>
        <p:grpSpPr>
          <a:xfrm>
            <a:off x="7204494" y="3920706"/>
            <a:ext cx="533400" cy="457200"/>
            <a:chOff x="7433094" y="3920706"/>
            <a:chExt cx="533400" cy="457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ight Arrow 19"/>
          <p:cNvSpPr/>
          <p:nvPr/>
        </p:nvSpPr>
        <p:spPr>
          <a:xfrm rot="5400000">
            <a:off x="914400" y="42672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1219200" y="54864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6200000">
            <a:off x="7162800" y="52197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0800000">
            <a:off x="6858000" y="22098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5400000">
            <a:off x="914400" y="25146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81000" y="1066800"/>
            <a:ext cx="38100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current to flow round circuit, must be a connecting path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752600" y="5943600"/>
            <a:ext cx="1447800" cy="70788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Low resistance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7543800" y="3102114"/>
            <a:ext cx="1447800" cy="70788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Some</a:t>
            </a:r>
          </a:p>
          <a:p>
            <a:r>
              <a:rPr lang="en-US" sz="2000" dirty="0" smtClean="0"/>
              <a:t>resistance</a:t>
            </a:r>
            <a:endParaRPr lang="en-US" sz="2000" dirty="0"/>
          </a:p>
        </p:txBody>
      </p:sp>
      <p:grpSp>
        <p:nvGrpSpPr>
          <p:cNvPr id="14" name="Group 47"/>
          <p:cNvGrpSpPr/>
          <p:nvPr/>
        </p:nvGrpSpPr>
        <p:grpSpPr>
          <a:xfrm>
            <a:off x="5029200" y="3657600"/>
            <a:ext cx="2476500" cy="933450"/>
            <a:chOff x="5029200" y="3657600"/>
            <a:chExt cx="2476500" cy="933450"/>
          </a:xfrm>
        </p:grpSpPr>
        <p:sp>
          <p:nvSpPr>
            <p:cNvPr id="26" name="TextBox 25"/>
            <p:cNvSpPr txBox="1"/>
            <p:nvPr/>
          </p:nvSpPr>
          <p:spPr>
            <a:xfrm>
              <a:off x="5029200" y="3733800"/>
              <a:ext cx="1447800" cy="70788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Potential difference</a:t>
              </a:r>
              <a:endParaRPr lang="en-US" sz="2000" dirty="0"/>
            </a:p>
          </p:txBody>
        </p:sp>
        <p:grpSp>
          <p:nvGrpSpPr>
            <p:cNvPr id="17" name="Group 42"/>
            <p:cNvGrpSpPr/>
            <p:nvPr/>
          </p:nvGrpSpPr>
          <p:grpSpPr>
            <a:xfrm rot="10800000">
              <a:off x="6553200" y="3657600"/>
              <a:ext cx="952500" cy="933450"/>
              <a:chOff x="-2667000" y="2590800"/>
              <a:chExt cx="952500" cy="933450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 rot="10800000" flipV="1">
                <a:off x="-2667000" y="2590800"/>
                <a:ext cx="952500" cy="1905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rot="10800000" flipV="1">
                <a:off x="-2667000" y="3505200"/>
                <a:ext cx="952500" cy="1905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rot="5400000" flipH="1" flipV="1">
                <a:off x="-2199481" y="3057525"/>
                <a:ext cx="894556" cy="794"/>
              </a:xfrm>
              <a:prstGeom prst="straightConnector1">
                <a:avLst/>
              </a:prstGeom>
              <a:ln w="28575"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Group 46"/>
          <p:cNvGrpSpPr/>
          <p:nvPr/>
        </p:nvGrpSpPr>
        <p:grpSpPr>
          <a:xfrm>
            <a:off x="1257300" y="3409950"/>
            <a:ext cx="2552700" cy="933450"/>
            <a:chOff x="1257300" y="3409950"/>
            <a:chExt cx="2552700" cy="933450"/>
          </a:xfrm>
        </p:grpSpPr>
        <p:sp>
          <p:nvSpPr>
            <p:cNvPr id="27" name="TextBox 26"/>
            <p:cNvSpPr txBox="1"/>
            <p:nvPr/>
          </p:nvSpPr>
          <p:spPr>
            <a:xfrm>
              <a:off x="2362200" y="3505200"/>
              <a:ext cx="1447800" cy="70788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Potential difference</a:t>
              </a:r>
              <a:endParaRPr lang="en-US" sz="2000" dirty="0"/>
            </a:p>
          </p:txBody>
        </p:sp>
        <p:grpSp>
          <p:nvGrpSpPr>
            <p:cNvPr id="19" name="Group 43"/>
            <p:cNvGrpSpPr/>
            <p:nvPr/>
          </p:nvGrpSpPr>
          <p:grpSpPr>
            <a:xfrm>
              <a:off x="1257300" y="3409950"/>
              <a:ext cx="952500" cy="933450"/>
              <a:chOff x="1295400" y="3429000"/>
              <a:chExt cx="952500" cy="933450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 rot="10800000" flipV="1">
                <a:off x="1295400" y="3429000"/>
                <a:ext cx="952500" cy="1905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rot="10800000" flipV="1">
                <a:off x="1295400" y="4343400"/>
                <a:ext cx="952500" cy="1905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rot="5400000" flipH="1" flipV="1">
                <a:off x="1762919" y="3895725"/>
                <a:ext cx="894556" cy="794"/>
              </a:xfrm>
              <a:prstGeom prst="straightConnector1">
                <a:avLst/>
              </a:prstGeom>
              <a:ln w="28575"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9" name="TextBox 48"/>
          <p:cNvSpPr txBox="1"/>
          <p:nvPr/>
        </p:nvSpPr>
        <p:spPr>
          <a:xfrm>
            <a:off x="4495800" y="990600"/>
            <a:ext cx="38100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is there potential difference &amp; where is there resistance?</a:t>
            </a:r>
            <a:endParaRPr lang="en-US" sz="2000" dirty="0"/>
          </a:p>
        </p:txBody>
      </p:sp>
      <p:pic>
        <p:nvPicPr>
          <p:cNvPr id="38" name="Picture 6" descr="http://ts4.mm.bing.net/images/thumbnail.aspx?q=1039750675099&amp;id=4b91f43f5b70a32cd56f2e4a07a0f815&amp;url=http%3a%2f%2fwww.clker.com%2fcliparts%2f2%2f1%2f9%2f1%2f12065669501260557625Anonymous_light_bulb.svg.h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3962400"/>
            <a:ext cx="933450" cy="939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18 " pathEditMode="relative" ptsTypes="AA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1667 0 " pathEditMode="relative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9953 " pathEditMode="relative" ptsTypes="AA"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1667 0 " pathEditMode="relative" ptsTypes="AA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22" presetClass="exit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7769 " pathEditMode="relative" ptsTypes="AA">
                                      <p:cBhvr>
                                        <p:cTn id="4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5" grpId="0" animBg="1"/>
      <p:bldP spid="28" grpId="0" animBg="1"/>
      <p:bldP spid="29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7086600" y="28956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Open circuit</a:t>
            </a:r>
            <a:r>
              <a:rPr lang="en-US" sz="4400" i="1" dirty="0" smtClean="0">
                <a:solidFill>
                  <a:schemeClr val="tx1"/>
                </a:solidFill>
              </a:rPr>
              <a:t> </a:t>
            </a: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19200" y="15240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6"/>
          <p:cNvGrpSpPr/>
          <p:nvPr/>
        </p:nvGrpSpPr>
        <p:grpSpPr>
          <a:xfrm>
            <a:off x="457200" y="2209800"/>
            <a:ext cx="1219200" cy="1512332"/>
            <a:chOff x="685800" y="3124200"/>
            <a:chExt cx="1219200" cy="1512332"/>
          </a:xfrm>
        </p:grpSpPr>
        <p:sp>
          <p:nvSpPr>
            <p:cNvPr id="8" name="Oval 7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11" name="TextBox 10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133600" y="4699959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2"/>
          <p:cNvGrpSpPr/>
          <p:nvPr/>
        </p:nvGrpSpPr>
        <p:grpSpPr>
          <a:xfrm>
            <a:off x="4876800" y="4724400"/>
            <a:ext cx="609600" cy="152400"/>
            <a:chOff x="5105400" y="5638800"/>
            <a:chExt cx="609600" cy="152400"/>
          </a:xfrm>
        </p:grpSpPr>
        <p:sp>
          <p:nvSpPr>
            <p:cNvPr id="14" name="Oval 13"/>
            <p:cNvSpPr/>
            <p:nvPr/>
          </p:nvSpPr>
          <p:spPr>
            <a:xfrm>
              <a:off x="51054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5626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5"/>
          <p:cNvGrpSpPr/>
          <p:nvPr/>
        </p:nvGrpSpPr>
        <p:grpSpPr>
          <a:xfrm>
            <a:off x="7204494" y="3006306"/>
            <a:ext cx="533400" cy="457200"/>
            <a:chOff x="7433094" y="3920706"/>
            <a:chExt cx="533400" cy="457200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ight Arrow 18"/>
          <p:cNvSpPr/>
          <p:nvPr/>
        </p:nvSpPr>
        <p:spPr>
          <a:xfrm rot="5400000">
            <a:off x="914400" y="33528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1219200" y="45720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5029200" y="4861560"/>
            <a:ext cx="304800" cy="0"/>
          </a:xfrm>
          <a:prstGeom prst="line">
            <a:avLst/>
          </a:prstGeom>
          <a:ln w="698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029200" y="4591052"/>
            <a:ext cx="304800" cy="228600"/>
          </a:xfrm>
          <a:prstGeom prst="line">
            <a:avLst/>
          </a:prstGeom>
          <a:ln w="66675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4800" y="685800"/>
            <a:ext cx="38100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Current stops as doesn’t have a complete path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1143000" y="5105400"/>
            <a:ext cx="34290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Examples of open circuit</a:t>
            </a:r>
            <a:endParaRPr lang="en-US" sz="2000" dirty="0"/>
          </a:p>
        </p:txBody>
      </p:sp>
      <p:pic>
        <p:nvPicPr>
          <p:cNvPr id="28674" name="Picture 2" descr="http://ts3.mm.bing.net/images/thumbnail.aspx?q=1080231725226&amp;id=f55f2eff28a8751fb627cc3aeac8c034&amp;url=http%3a%2f%2fparkcommunity.files.wordpress.com%2f2008%2f07%2fswit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5518182"/>
            <a:ext cx="838200" cy="1263618"/>
          </a:xfrm>
          <a:prstGeom prst="rect">
            <a:avLst/>
          </a:prstGeom>
          <a:noFill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4724400" y="5185105"/>
            <a:ext cx="914399" cy="149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http://t1.gstatic.com/images?q=tbn:ANd9GcSxVLjpLhTGY6Jz46JaHTlQG90hwBWGH8sNnoyoFL3AMqn14MuxM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5029200"/>
            <a:ext cx="1066801" cy="1653542"/>
          </a:xfrm>
          <a:prstGeom prst="rect">
            <a:avLst/>
          </a:prstGeom>
          <a:noFill/>
        </p:spPr>
      </p:pic>
      <p:sp>
        <p:nvSpPr>
          <p:cNvPr id="28679" name="AutoShape 7" descr="data:image/jpg;base64,/9j/4AAQSkZJRgABAQAAAQABAAD/2wCEAAkGBhASERUSEBIWDxAPFxcQEBEQDxUQFRAVGBcXFRUQEhIXHCYfGBkkGRYVIS8gIyc1LCwsFR4xNjAqNScrLSkBCQoKDgwOGg8PGiklHxwvKSkpLCopKSwpLCwpLCksLC0pLSwpKSopLSkpLCkpLCkpKSkpKSwsKSkpKSkpLC0qLP/AABEIAOAA4AMBIgACEQEDEQH/xAAcAAEAAgMBAQEAAAAAAAAAAAAABQYEBwgDAgH/xABGEAACAQIDAwcICAUCBQUAAAABAgADEQQSIQUGMQcTIjJBYXEjMzVRcoGywRQlNEJzkaGxJFJigsKiw4OS0eHxFRYXQ0T/xAAYAQEBAQEBAAAAAAAAAAAAAAAAAQIDBP/EACURAQEAAwACAgEDBQAAAAAAAAABAhExAxIhIkEEUWEjMnGRof/aAAwDAQACEQMRAD8A3jERAREQEREBERAREQET5qVAoJYhQNSSbAd5MiKu+GBX/wDRTe3Hmjz1u483eDaZiVx9/MJey845PC1Ei/8Az2n2u+VI8KVX3hB/nLqs+0WCJDpvPSPFHHiq/Jp7rt2ja5JUd6k/teNL7RIxMJdtYe9jVVSeAc82T4BrGZgMiv2IiAiIgIiICIiAiIgIiICIiAiIgIiICQ+9e3DhMLUrKAzqLIG4ZjwLW7NCfdJiVDlSP8A3tf4vLEvHO28W9GMxlUnFV3rC+iFrU19mmOiPyvLZu1Wy0F1AXXUm1vfNe1OufGbR5P6KnJm1IQul+xs+Ukd4FvznTFxz4n9m11a2UhmHWsQbePqkgG1mPvIwREqjzqOgQ9pDMA1PvBW+ncD2T4p43XgdZa5RKpWI4+uZtbFqEGawXQZmNrd5JkKMUp7fzkBisUKmKNKseitO9IO1lzkGxJOg1HH1kX0nLyZ+k29X6bwXz5+k/wA/6W3alZWoPazqVIUgggi3YRxmnNmb6Y7BV/4auyJm1osc9JhfgaR0HiLHvl8xdZKVU06ICislR6tNGDKvSbJ1TlzBSg07x67aox3nz7XzjDL3x215vDfDn67dW7sbYOKwtKuVyNUHSUG4BBsbd2l/fJSVfk1P1fS7r/8AX5y0RepOEREikREBERAREQEREBERAREQEREBKfyqej29ofC8uEp/Kr6Pf2h8LSzqZccwP1z4y97uVG5pQCVKnMrKbFTwJB+Uojdc+M3HyY7Jo1cNWepS556VubUuy36BbKMvaT3HsmtyTdcsnmitUYNVc1CnVzWsveAO3vkii2PdPLfjANRr01wdMgPSLuiln1D2uAT3/pPXdDZ1SpiMuKVwhpM6o2amMwdATobmwb121j2nrv8ADnpliipGsxMfu5Qr2LMyuo6LobMvrF+0ePyEz95NnNzNFsJTdKtR2DJ5RjlCsblHII1C+o6yP2Rg8R9Jw6V+dWnULh1eiaFytNmChrm4uL6W4SWzLHdnw6YZZYX2xurHymwqOGpVHUs7lTd6jXY+HqHHhNPY1r17/wBXzm/N58HTGDqOqMjK/N9Jn6QuAWAbs1427JoPGjy3vjCzX1W55Z5XLO7tdNcmp+r6fv8A2EtMq3JqPq+l33+QlpkvXTHhERIpERAREQEREBERAREQEREBERASncq3o9/aHwtLjKdyq+j39ofC0s6mXHMJ658Zs3cZMeaR+hGoB0edyc1a+uXzg42vw7prEnpnxm3OTvbOGpYWvSr1zhzWy5GVTe2UqSpykX0/WTO/Vzr62zQxPOKca1XnFXoFnSn0bnhzYAOoPfPvZD12rfw9WuaoQ8HWtanmW/nAVAzZZ7744nDY2vRNOo700plGqU6JcKxa4uGAB0/eZG7WLweExF+dbKaJVqjYdqYzZ1IAsNTa/wCUb/p70x+X7tdcSuQ4ypiQASaZvSojNbXpU1109ffMHBYkVK1M0cTiXrAtzINXnxfKc2VGUjq31kztrFYLE0qFA1nrLTZmZ6dB6hGhClgwOnStcm5t4zBwYwWFxWHdajFU5wVHbBfR0UFCFuyixN7ST+zeh77fTGigxxFSs1Ia5Xp0kBb7uZkUHj2esCaXxR8t75u7eHbeGbB1aVPFDE1KlTnFFiSq5g2XwAB1/wC00liz5b3y+OzXw1Oum+Tj0fS98s8rHJv6Po+/95Z5b11nCIiRSIiAiIgIiICIiAiIgIiICIiAlO5VvR7e0PheXGU3lX+wH2x8FSWdTLjmB+ufGbX5PN3KGIw9WrWaoBQtYUmRbjKXJOYHX3jhNUVeufGbF3K2/jMPSZcMocPlNQHDvWsQCAegwtcev1RlvXw55J7e/AUMC6Kq1anO084DVKalCGIIYhOHD9dZ97p4JMTWKsXpItI1SFemxJzKOtk0Fiez36THxW2sZWqipWS701yhUwzIApJPSV8xNz8PjPXDbfxKVg9MKlQIU5s4TipZSWyIVPFRrwj59f5YSO8WFSjh6VbDtVqCsWAWqaYIsCbmyi3AyL3fWrWxFKnUPNrWzktTqU6hsqlrKVuBrbj2SSO82ILIauQCnfIi4U0gb2BvnZrgdw7Zj4reao1WlUQ06bUSxpqcOtmLKVIIUqx0J7Ym/X+VZ28WyqS4StUp1KxNJ+ZZaoSxN1BIyqNLMCDeaVxI8t75tjbu8WKrUGp1TTWmekcmHemWI6Q6TORx14dk1RXPlh4y4b18rHTfJv6Oo/3fuZZ5WeTkfV9L+74jLNJeus4RESKREQEREBERAREQEREBERAREQEpfKwf4D+//bqy6SlcrH2H/if7VWWdTLjmKr1z4zdHJRtCnToVVatToE1KbWqOqllyi+W7D1EX1ml3658ZacA90W4BsO0XjLH2mmK2bvnXevWUYfFUjlpAOadYILljYEhmt978xPrdOuaOKP0qugZ6BCs9dW4VFNrm3r4d0olAerTuGkzqaA9YX8df3j0+vqwv23R9Jp0KIxVJ6ymo7suIQaAWGoGnFRwkRhNnNhsVhmesik86gdsSlbKebJBJyqOwyFw1NF4ALf1aXn3VpqdD0gextR+sTHWOl0s2/G0WbBVFevRqZiuVaTgsTmU6C/AAOfy75o2p54eMveOooqMVVQbcVUD9pQifLD2pcMfWaHUXJ6Pq+l/d8bSxyvbgD6vo+DfG0sMl66zhERIpERAREQEREBERAREQEREBERASmcrA/gD3P/t1B85c5TeVj0e/cw+FhLOplxy+/XPjLTgB0FlWbrnxlt2evQWajFZ1CSOHUxsPZRr1koh1pGpez1Lkaa5VUWzPa5C3HA66S/f+w8NSyZlqYksbOzVaiAcOCULWvrq1wLamZyzkZU6lrPqoZccLufhqoHkK2EJF8y4lmymykArUZgesfu/d/Ksby7HbCVAhqrWDgspAyuADbpp2dxBsbHQWkmcvwsV/ar9BvCUUedHjLrtFug3hKUPOjxnSK6n3C9H0PBvjaWCQG4Y+r6Hsk/62k/MXrc4RESKREQEREBERAREQEREBERAREQEp/KqPq2p3FfmPnLhKdysH6tq+0n7yzrOXHLx658Zszc/AriGo0RSALjpvmNwqi7VLcL9lvWwms/v++bc5OWyiq4bIyUUCsLdEPUGZtVbToi+hNuAvaMrqM1Ib1bsDCZXUBqFRlC+UbPRcAsoDG7NexIa9wV8DPEbw47EWoq1Ws6r0hh81NiOAd2p2y8OJYAm9rcJk7+4t3+iqb25pqvE6sxVc2pvwB469Myd2BXTCYKi1NVY1156oxbKXY5db21PSA7gs4+313eorjbYx+FIDc/RLXyriWasrgBjlVnzAnUHom/R9U/dh7JbaNao1ToqpQ1qufyjG1+bQAC1xbW1lAsvZlulcfSaeIoV7MABZguUKbXDpqT0WF730IIlK5OsWUxT9iNQZ6nYBkZSG/J3/ADj2+tsnybR++WzlwjvSyBlZM9Nixvla4/NSCPcD2zWA86PGbZ5Qq2ehSY58ytWTyx8pYilUAfQWtn0H8uX1zU1/KDxnbC7nyrqzcdbbPw/fTB/Mk/OTkhNyj9X4b8Jf2k3FbnCIiRSIiAiIgIiICIiAiIgIiICIiAlK5XPRr+0vzl1lK5XfRr+0vzlnWcuOYh1/fNscnuKVK1NXNlrrzN9Oi91ek2ul8yWHe4mqF6/vmwNloDSUHgR2GxHeCOB7xGU3NM1e+UvEUS1FVN8QmYlV+7SYcXPYSyJlHE9Ls1kfuvvW+GpilVpGvQBJpmmVz0rkkplYgMtybagi9tRa0VsrCUauJVMTVNNKhLvUqOc1Zrgc2axOjN/MTewsNbW2BtTdnAdD+HyE2UNh2+j2AsBmysoPZa9z6pxusZ61FZ2zvkrU3pYWi1BaulR6hVTYgKVRFYhbjS9+02FzefvJ1UoitWR2y4iooWkCLBkAJfKe1gdSONgCO21i2Ju3s89NaDO3Z9Kz1SNATZKhIHWtw9fZKJvPgcPQxGXDVcyKQ6hHObCuD5sVAeziNbrwPZdNZT1g+eUJ0Rhh6bF1wym5NtHqEMyiwGgAXv1NyZrD/wC0eMuG09UZiSSbkljcknUkk8TcynL50eM9GM1NK6v3IH1fhvw1k5IXcv7Bhvwk/aTUzW5wiIkUiIgIiICIiAiIgIiICIiAiIgJSuV70a/tp85dZSeV/wBGv7afOWdTLjmRet75sHZlVRTQH1dw/ea9HW98v2xsG1WpTpIQGqgAE6hRa7OQOICgm3baVmpVKtM3BsR2gspv3HWelLHNTFqNepSUfcp1+gPBM2Ue4SxVtwcOaR5jEua4tY1MuR2N7KVCgqDbiDp39tZ2Ts2piHFOmVp9HO7VTpTFwNbcWLEC3jrMTLGs7MVtSrUFqmIq1FPFWqnKfFQQD7xI9gvZYAdl1Fv1mdtjZ9TDOablammZGpG61BcrYX1VrggjvHrlhobmYMUzz2JcVxo7U9EpsDYqFKkMAdNTcxcpBQtouObYdoF/17pUafnR4y3bew7U2qU2IYoLZl6ri4ZXXuKlTbsvaVCj51fGdIv4dZ7nfYMN+En7SZkRugP4HDfg0/hEl5mtzhERIpERAREQEREBERAREQEREBERASk8r3o1/bX5y7Sk8r/o1/bX/KWdTLjmL73vmxdj4g0npVVIzUlDANwOgDK3cQxHvmuh1vfNm7u0UOIw3OAMh+63VZsl6at3Gpkis1Yf/kR+CUaCt91s98pPBgvb4d0h9nY58O4dLEgZWVwSrrdWsbEG+ZQb/uCRNg11upFTCUlplfKlwoCrpnJI7MuY+7vmt9nqHCqbkWAvZmPYBewOs546s4Yz2uo9cfiqld8xABayIlIGy66BFNyTc/nbuEsB3prjRsNhmbi5NakpZuBYjNoeMhaWFYG9MnM64ijS1FxWFJgoUjibsuU+sielPZGCCKQ4sQpKqiDLcG/EHgbfOY8ufrr4/wC6e79P+knl37XWv2m1a3meqXqvVXI7AMVAsoDWyBLaZcuW1uy2splDzq+MvG8aBcPTQ6MEYgfy02rVKlJLdmjFh/TUWUah51fGd8LuSvJ5MPTK4/tuOuN0vsOG/Bp/CJLSJ3S+w4b8Gn8IktFScIiJFIiICIiAiIgIiICIiAiIgIiICUnlf9Gv7a/5S7SkcsHo1/bX9mlnUy45kXr++X9ag5un4Ef6ac1+vX982ClEmlTsOwljqdCFA4A/yn8xKym8Nj61fLRq13NNiB5RyygDtYfet3zIw+ACC3P01zFS17agllIuraqAbnx7CNIijiQFANJGsLE5qwLd5sAP/E/Gx4FiKCAghuNRgbG+Uhrgg6D3RqEtx+YzK2zAxyc/SC0zlWzaXLWLAk9L13v6tQOEd/6pVBNyjtc9NqVN2P8AVmZel4nWG2gD1sPTbRRe7odBYnokcTcnvt2ACYmJxSstlpLTN73D1GJ01XpEi1z+njeWStTyZS7lYG2K7MlRmYszEFmY3LEk3JJ1JlXw/nF8ZYdok821+23b6pXcP5xfGajH4ddbp/YcN+DT+ASVkVur9iw34NL4BJWYrc4REQpERAREQEREBERAREQEREBERASkcsPo1/bX9ml3kZvHsGljMO+Hq3C1Boy9ZGHB17x+uoliXjkBev75sjZp8kvgJA728muP2fUJqUzVw9+jiaKlkt/WONM9zaeomTez28kngIrLJqKJjVDPWpUmNUqSDzqNMdhPR2niWM0jB2p5syu4Xzi+MsW1KZKWAJZiAFAJLH1ADiZZNxeRfGYiotXGK2DwwIbK4tWqj+VUPUHe2vqBlWN67rfYsN+DS+BZKTzw9BURUQZVQBFA7ABYD8hPSYbIiICIiAiIgIiICIiAiIgIiICIiAiIgfhEg8fuRgKxJagqseLUr0Se85CAffJ2IFHr8k2EPUq1k7iUYfqt/wBZhVOR6meGJYeNEH/MTYsQmo1unI2n3sU1v6aIX9S5knhOSTZ6G787X7nq5R+VMKf1l1iNmojtmbvYXD+YoU6R4ZlQZj4v1j7zJGIhSIiAiIgIiICIiAiIgf/Z"/>
          <p:cNvSpPr>
            <a:spLocks noChangeAspect="1" noChangeArrowheads="1"/>
          </p:cNvSpPr>
          <p:nvPr/>
        </p:nvSpPr>
        <p:spPr bwMode="auto">
          <a:xfrm>
            <a:off x="114300" y="-1031875"/>
            <a:ext cx="2133600" cy="2133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681" name="Picture 9" descr="http://i303.photobucket.com/albums/nn128/05_sprcrw/brokenwir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5082542"/>
            <a:ext cx="1200150" cy="1600200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4648200" y="3810000"/>
            <a:ext cx="1447800" cy="70788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Very high resistance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029200" y="1600200"/>
            <a:ext cx="22098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 power used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4724400" y="304800"/>
            <a:ext cx="38100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is there potential difference &amp; where is there resistance?</a:t>
            </a:r>
            <a:endParaRPr lang="en-US" sz="2000" dirty="0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40129" y="2667000"/>
            <a:ext cx="1066800" cy="103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18 " pathEditMode="relative" ptsTypes="AA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5.78035E-8 L 0.35209 5.78035E-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0" grpId="0" animBg="1"/>
      <p:bldP spid="20" grpId="1" animBg="1"/>
      <p:bldP spid="37" grpId="0" animBg="1"/>
      <p:bldP spid="38" grpId="0" animBg="1"/>
      <p:bldP spid="44" grpId="0" animBg="1"/>
      <p:bldP spid="50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/>
          <p:cNvSpPr/>
          <p:nvPr/>
        </p:nvSpPr>
        <p:spPr>
          <a:xfrm>
            <a:off x="7401699" y="3612288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Circuit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58506" y="21336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6"/>
          <p:cNvGrpSpPr/>
          <p:nvPr/>
        </p:nvGrpSpPr>
        <p:grpSpPr>
          <a:xfrm>
            <a:off x="796506" y="2895600"/>
            <a:ext cx="1219200" cy="1512332"/>
            <a:chOff x="685800" y="3124200"/>
            <a:chExt cx="1219200" cy="1512332"/>
          </a:xfrm>
        </p:grpSpPr>
        <p:sp>
          <p:nvSpPr>
            <p:cNvPr id="8" name="Oval 7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11" name="TextBox 10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472906" y="5385759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2"/>
          <p:cNvGrpSpPr/>
          <p:nvPr/>
        </p:nvGrpSpPr>
        <p:grpSpPr>
          <a:xfrm>
            <a:off x="5216106" y="5410200"/>
            <a:ext cx="609600" cy="152400"/>
            <a:chOff x="5105400" y="5638800"/>
            <a:chExt cx="609600" cy="152400"/>
          </a:xfrm>
        </p:grpSpPr>
        <p:sp>
          <p:nvSpPr>
            <p:cNvPr id="14" name="Oval 13"/>
            <p:cNvSpPr/>
            <p:nvPr/>
          </p:nvSpPr>
          <p:spPr>
            <a:xfrm>
              <a:off x="51054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5626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5"/>
          <p:cNvGrpSpPr/>
          <p:nvPr/>
        </p:nvGrpSpPr>
        <p:grpSpPr>
          <a:xfrm>
            <a:off x="7543800" y="3692106"/>
            <a:ext cx="533400" cy="457200"/>
            <a:chOff x="7433094" y="3920706"/>
            <a:chExt cx="533400" cy="457200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ight Arrow 18"/>
          <p:cNvSpPr/>
          <p:nvPr/>
        </p:nvSpPr>
        <p:spPr>
          <a:xfrm rot="5400000">
            <a:off x="1253706" y="40386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1558506" y="52578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2667000" y="3810000"/>
            <a:ext cx="3352800" cy="0"/>
          </a:xfrm>
          <a:prstGeom prst="line">
            <a:avLst/>
          </a:prstGeom>
          <a:ln w="6667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419600" y="3276600"/>
            <a:ext cx="1447800" cy="70788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Almost no</a:t>
            </a:r>
          </a:p>
          <a:p>
            <a:r>
              <a:rPr lang="en-US" sz="2000" dirty="0" smtClean="0"/>
              <a:t>resistance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7696200" y="2819400"/>
            <a:ext cx="1447800" cy="70788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Some resistance</a:t>
            </a:r>
            <a:endParaRPr lang="en-US" sz="2000" dirty="0"/>
          </a:p>
        </p:txBody>
      </p:sp>
      <p:sp>
        <p:nvSpPr>
          <p:cNvPr id="37" name="Right Arrow 36"/>
          <p:cNvSpPr/>
          <p:nvPr/>
        </p:nvSpPr>
        <p:spPr>
          <a:xfrm rot="16200000">
            <a:off x="4133850" y="497205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 rot="10800000">
            <a:off x="3733800" y="19812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 rot="5400000">
            <a:off x="1297197" y="219075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191000" y="1066800"/>
            <a:ext cx="38100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Why does the current chose to go this way?</a:t>
            </a:r>
            <a:endParaRPr lang="en-US" sz="2000" dirty="0"/>
          </a:p>
        </p:txBody>
      </p:sp>
      <p:grpSp>
        <p:nvGrpSpPr>
          <p:cNvPr id="7" name="Group 42"/>
          <p:cNvGrpSpPr/>
          <p:nvPr/>
        </p:nvGrpSpPr>
        <p:grpSpPr>
          <a:xfrm>
            <a:off x="4267200" y="4829175"/>
            <a:ext cx="4752975" cy="1901488"/>
            <a:chOff x="4267200" y="4829175"/>
            <a:chExt cx="4752975" cy="1901488"/>
          </a:xfrm>
        </p:grpSpPr>
        <p:sp>
          <p:nvSpPr>
            <p:cNvPr id="41" name="TextBox 40"/>
            <p:cNvSpPr txBox="1"/>
            <p:nvPr/>
          </p:nvSpPr>
          <p:spPr>
            <a:xfrm>
              <a:off x="4267200" y="5715000"/>
              <a:ext cx="3810000" cy="101566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Results in excessive current</a:t>
              </a:r>
            </a:p>
            <a:p>
              <a:r>
                <a:rPr lang="en-US" sz="2000" dirty="0" smtClean="0"/>
                <a:t>Which can cause overheating and damage.</a:t>
              </a:r>
              <a:endParaRPr lang="en-US" sz="2000" dirty="0"/>
            </a:p>
          </p:txBody>
        </p:sp>
        <p:pic>
          <p:nvPicPr>
            <p:cNvPr id="26625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53400" y="4829175"/>
              <a:ext cx="866775" cy="1876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up 47"/>
          <p:cNvGrpSpPr/>
          <p:nvPr/>
        </p:nvGrpSpPr>
        <p:grpSpPr>
          <a:xfrm>
            <a:off x="-76200" y="4495800"/>
            <a:ext cx="4191000" cy="2234863"/>
            <a:chOff x="-76200" y="4495800"/>
            <a:chExt cx="4191000" cy="2234863"/>
          </a:xfrm>
        </p:grpSpPr>
        <p:grpSp>
          <p:nvGrpSpPr>
            <p:cNvPr id="16" name="Group 45"/>
            <p:cNvGrpSpPr/>
            <p:nvPr/>
          </p:nvGrpSpPr>
          <p:grpSpPr>
            <a:xfrm>
              <a:off x="-76200" y="4495800"/>
              <a:ext cx="4191000" cy="2234863"/>
              <a:chOff x="-228600" y="457200"/>
              <a:chExt cx="4191000" cy="2234863"/>
            </a:xfrm>
          </p:grpSpPr>
          <p:pic>
            <p:nvPicPr>
              <p:cNvPr id="26627" name="Picture 3" descr="http://www.bitsbox.co.uk/images/hardware/13A_fuse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228600" y="457200"/>
                <a:ext cx="1523999" cy="1142999"/>
              </a:xfrm>
              <a:prstGeom prst="rect">
                <a:avLst/>
              </a:prstGeom>
              <a:noFill/>
            </p:spPr>
          </p:pic>
          <p:sp>
            <p:nvSpPr>
              <p:cNvPr id="44" name="TextBox 43"/>
              <p:cNvSpPr txBox="1"/>
              <p:nvPr/>
            </p:nvSpPr>
            <p:spPr>
              <a:xfrm>
                <a:off x="152400" y="1676400"/>
                <a:ext cx="3810000" cy="101566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Circuits are protected against excessive current by fuses</a:t>
                </a:r>
                <a:endParaRPr lang="en-US" sz="2000" dirty="0"/>
              </a:p>
            </p:txBody>
          </p:sp>
        </p:grpSp>
        <p:sp>
          <p:nvSpPr>
            <p:cNvPr id="47" name="Oval 46"/>
            <p:cNvSpPr/>
            <p:nvPr/>
          </p:nvSpPr>
          <p:spPr>
            <a:xfrm>
              <a:off x="2209800" y="5257800"/>
              <a:ext cx="990600" cy="457200"/>
            </a:xfrm>
            <a:prstGeom prst="ellipse">
              <a:avLst/>
            </a:prstGeom>
            <a:noFill/>
            <a:ln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3616666"/>
            <a:ext cx="1066800" cy="103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18 " pathEditMode="relative" ptsTypes="AA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5549E-6 L 0.27326 4.85549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11 L -0.00833 -0.4467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89017E-7 L -0.27291 -0.011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50867E-6 L 3.33333E-6 0.1109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35" grpId="0" animBg="1"/>
      <p:bldP spid="36" grpId="0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7061886" y="35052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Series Circuit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0574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/>
          <p:nvPr/>
        </p:nvGrpSpPr>
        <p:grpSpPr>
          <a:xfrm>
            <a:off x="457200" y="28194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133600" y="5309559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0"/>
          <p:cNvGrpSpPr/>
          <p:nvPr/>
        </p:nvGrpSpPr>
        <p:grpSpPr>
          <a:xfrm>
            <a:off x="4876800" y="5334000"/>
            <a:ext cx="609600" cy="152400"/>
            <a:chOff x="5105400" y="5638800"/>
            <a:chExt cx="609600" cy="152400"/>
          </a:xfrm>
        </p:grpSpPr>
        <p:sp>
          <p:nvSpPr>
            <p:cNvPr id="12" name="Oval 11"/>
            <p:cNvSpPr/>
            <p:nvPr/>
          </p:nvSpPr>
          <p:spPr>
            <a:xfrm>
              <a:off x="51054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5626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3"/>
          <p:cNvGrpSpPr/>
          <p:nvPr/>
        </p:nvGrpSpPr>
        <p:grpSpPr>
          <a:xfrm>
            <a:off x="7204494" y="3615906"/>
            <a:ext cx="533400" cy="457200"/>
            <a:chOff x="7433094" y="3920706"/>
            <a:chExt cx="533400" cy="457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21"/>
          <p:cNvGrpSpPr/>
          <p:nvPr/>
        </p:nvGrpSpPr>
        <p:grpSpPr>
          <a:xfrm>
            <a:off x="8077200" y="1118286"/>
            <a:ext cx="838200" cy="685800"/>
            <a:chOff x="8077200" y="1118286"/>
            <a:chExt cx="838200" cy="685800"/>
          </a:xfrm>
        </p:grpSpPr>
        <p:sp>
          <p:nvSpPr>
            <p:cNvPr id="21" name="Oval 20"/>
            <p:cNvSpPr/>
            <p:nvPr/>
          </p:nvSpPr>
          <p:spPr>
            <a:xfrm>
              <a:off x="8077200" y="1118286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" name="Group 34"/>
            <p:cNvGrpSpPr/>
            <p:nvPr/>
          </p:nvGrpSpPr>
          <p:grpSpPr>
            <a:xfrm>
              <a:off x="8229600" y="1219200"/>
              <a:ext cx="533400" cy="457200"/>
              <a:chOff x="7433094" y="3920706"/>
              <a:chExt cx="533400" cy="457200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flipV="1">
                <a:off x="7433094" y="3920706"/>
                <a:ext cx="533400" cy="457200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0800000">
                <a:off x="7433094" y="3962400"/>
                <a:ext cx="533400" cy="381000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TextBox 37"/>
          <p:cNvSpPr txBox="1"/>
          <p:nvPr/>
        </p:nvSpPr>
        <p:spPr>
          <a:xfrm>
            <a:off x="4191000" y="1066800"/>
            <a:ext cx="38100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could we put this bulb if we want to add it in series?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0.10833 0.17778 " pathEditMode="relative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/>
          <p:cNvSpPr/>
          <p:nvPr/>
        </p:nvSpPr>
        <p:spPr>
          <a:xfrm>
            <a:off x="7035114" y="2767914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7037172" y="3519615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Series Circuit: Current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0574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/>
          <p:nvPr/>
        </p:nvGrpSpPr>
        <p:grpSpPr>
          <a:xfrm>
            <a:off x="457200" y="28194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133600" y="5309559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0"/>
          <p:cNvGrpSpPr/>
          <p:nvPr/>
        </p:nvGrpSpPr>
        <p:grpSpPr>
          <a:xfrm>
            <a:off x="4876800" y="5334000"/>
            <a:ext cx="609600" cy="152400"/>
            <a:chOff x="5105400" y="5638800"/>
            <a:chExt cx="609600" cy="152400"/>
          </a:xfrm>
        </p:grpSpPr>
        <p:sp>
          <p:nvSpPr>
            <p:cNvPr id="12" name="Oval 11"/>
            <p:cNvSpPr/>
            <p:nvPr/>
          </p:nvSpPr>
          <p:spPr>
            <a:xfrm>
              <a:off x="51054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562600" y="5638800"/>
              <a:ext cx="152400" cy="1524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3"/>
          <p:cNvGrpSpPr/>
          <p:nvPr/>
        </p:nvGrpSpPr>
        <p:grpSpPr>
          <a:xfrm>
            <a:off x="7204494" y="3615906"/>
            <a:ext cx="533400" cy="457200"/>
            <a:chOff x="7433094" y="3920706"/>
            <a:chExt cx="533400" cy="457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ight Arrow 16"/>
          <p:cNvSpPr/>
          <p:nvPr/>
        </p:nvSpPr>
        <p:spPr>
          <a:xfrm rot="5400000">
            <a:off x="914400" y="39624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1219200" y="51816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6200000">
            <a:off x="7162800" y="49149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6858000" y="19050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5400000">
            <a:off x="914400" y="22098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34"/>
          <p:cNvGrpSpPr/>
          <p:nvPr/>
        </p:nvGrpSpPr>
        <p:grpSpPr>
          <a:xfrm>
            <a:off x="7162800" y="2895600"/>
            <a:ext cx="533400" cy="457200"/>
            <a:chOff x="7433094" y="3920706"/>
            <a:chExt cx="533400" cy="457200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1371600" y="5791200"/>
            <a:ext cx="5715000" cy="10156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the current through the switch is 4 amps, what is the current through the light bulb A and B?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772400" y="3657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620000" y="2971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077200" y="36576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=4 amps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7772400" y="29718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=4 amps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343400" y="4673025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Current through switch=4 amps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2057400" y="3124200"/>
            <a:ext cx="48768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 a series circuit the current is the same across the circuit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3352800" y="4038600"/>
            <a:ext cx="16289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I</a:t>
            </a:r>
            <a:r>
              <a:rPr lang="en-US" baseline="-25000" dirty="0" err="1" smtClean="0"/>
              <a:t>total</a:t>
            </a:r>
            <a:r>
              <a:rPr lang="en-US" dirty="0" smtClean="0"/>
              <a:t>=I</a:t>
            </a:r>
            <a:r>
              <a:rPr lang="en-US" baseline="-25000" dirty="0" smtClean="0"/>
              <a:t>1</a:t>
            </a:r>
            <a:r>
              <a:rPr lang="en-US" dirty="0" smtClean="0"/>
              <a:t>=I</a:t>
            </a:r>
            <a:r>
              <a:rPr lang="en-US" baseline="-25000" dirty="0" smtClean="0"/>
              <a:t>2</a:t>
            </a:r>
            <a:r>
              <a:rPr lang="en-US" dirty="0" smtClean="0"/>
              <a:t>=I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18 " pathEditMode="relative" ptsTypes="AA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1667 0 " pathEditMode="relative" ptsTypes="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9953 " pathEditMode="relative" ptsTypes="AA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1667 0 " pathEditMode="relative" ptsTypes="AA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22" presetClass="exit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7769 " pathEditMode="relative" ptsTypes="AA">
                                      <p:cBhvr>
                                        <p:cTn id="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5" grpId="0" animBg="1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/>
          <p:cNvSpPr/>
          <p:nvPr/>
        </p:nvSpPr>
        <p:spPr>
          <a:xfrm>
            <a:off x="7068060" y="3476361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7086600" y="4495800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Series Circuit: Voltage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30480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/>
          <p:nvPr/>
        </p:nvGrpSpPr>
        <p:grpSpPr>
          <a:xfrm>
            <a:off x="457200" y="38100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grpSp>
        <p:nvGrpSpPr>
          <p:cNvPr id="5" name="Group 13"/>
          <p:cNvGrpSpPr/>
          <p:nvPr/>
        </p:nvGrpSpPr>
        <p:grpSpPr>
          <a:xfrm>
            <a:off x="7204494" y="4606506"/>
            <a:ext cx="533400" cy="457200"/>
            <a:chOff x="7433094" y="3920706"/>
            <a:chExt cx="533400" cy="457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34"/>
          <p:cNvGrpSpPr/>
          <p:nvPr/>
        </p:nvGrpSpPr>
        <p:grpSpPr>
          <a:xfrm>
            <a:off x="7239000" y="3581400"/>
            <a:ext cx="533400" cy="457200"/>
            <a:chOff x="7433094" y="3920706"/>
            <a:chExt cx="533400" cy="457200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7924800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077200" y="3657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077200" y="46482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=6 volts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8229600" y="36576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=6 volts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4114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EMF= 12 volts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5105400" y="1447800"/>
            <a:ext cx="33528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 a series circuit the voltage is the sum of the EMF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57200" y="1066800"/>
            <a:ext cx="4191000" cy="1015663"/>
          </a:xfrm>
          <a:prstGeom prst="rect">
            <a:avLst/>
          </a:prstGeom>
          <a:solidFill>
            <a:srgbClr val="00B0F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The potential difference in EMF across two points is called the potential difference.  </a:t>
            </a:r>
            <a:endParaRPr lang="en-US" sz="20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181100" y="4762500"/>
            <a:ext cx="32766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90800" y="2667000"/>
            <a:ext cx="381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667000" y="6488668"/>
            <a:ext cx="381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600200" y="3886200"/>
            <a:ext cx="1219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12 volts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00" y="4191000"/>
            <a:ext cx="1828800" cy="381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12 volts=6 +6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066800" y="2590800"/>
            <a:ext cx="1219200" cy="381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side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048000" y="2590800"/>
            <a:ext cx="1219200" cy="381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side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886200" y="5181600"/>
            <a:ext cx="25362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(EMF)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total</a:t>
            </a:r>
            <a:r>
              <a:rPr lang="en-US" dirty="0" smtClean="0"/>
              <a:t>=V</a:t>
            </a:r>
            <a:r>
              <a:rPr lang="en-US" baseline="-25000" dirty="0" smtClean="0"/>
              <a:t>1</a:t>
            </a:r>
            <a:r>
              <a:rPr lang="en-US" dirty="0" smtClean="0"/>
              <a:t>+V</a:t>
            </a:r>
            <a:r>
              <a:rPr lang="en-US" baseline="-25000" dirty="0" smtClean="0"/>
              <a:t>2</a:t>
            </a:r>
            <a:r>
              <a:rPr lang="en-US" dirty="0" smtClean="0"/>
              <a:t>+V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5" grpId="0" animBg="1"/>
      <p:bldP spid="38" grpId="0" animBg="1"/>
      <p:bldP spid="39" grpId="0" animBg="1"/>
      <p:bldP spid="43" grpId="0" animBg="1"/>
      <p:bldP spid="45" grpId="0" animBg="1"/>
      <p:bldP spid="46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/>
          <p:cNvSpPr/>
          <p:nvPr/>
        </p:nvSpPr>
        <p:spPr>
          <a:xfrm>
            <a:off x="5334000" y="2704071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7022757" y="3529914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086600" y="4456671"/>
            <a:ext cx="838200" cy="685800"/>
          </a:xfrm>
          <a:prstGeom prst="ellipse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Series Circuit: Voltage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3048000"/>
            <a:ext cx="62484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/>
          <p:nvPr/>
        </p:nvGrpSpPr>
        <p:grpSpPr>
          <a:xfrm>
            <a:off x="457200" y="3810000"/>
            <a:ext cx="1219200" cy="1512332"/>
            <a:chOff x="685800" y="3124200"/>
            <a:chExt cx="1219200" cy="1512332"/>
          </a:xfrm>
        </p:grpSpPr>
        <p:sp>
          <p:nvSpPr>
            <p:cNvPr id="6" name="Oval 5"/>
            <p:cNvSpPr/>
            <p:nvPr/>
          </p:nvSpPr>
          <p:spPr>
            <a:xfrm>
              <a:off x="1066800" y="3505200"/>
              <a:ext cx="838200" cy="685800"/>
            </a:xfrm>
            <a:prstGeom prst="ellipse">
              <a:avLst/>
            </a:prstGeom>
            <a:solidFill>
              <a:schemeClr val="bg1"/>
            </a:solidFill>
            <a:ln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1295400" y="3657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G</a:t>
              </a:r>
              <a:endParaRPr lang="en-US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62000" y="3124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685800" y="4267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+</a:t>
              </a:r>
              <a:r>
                <a:rPr lang="en-US" b="1" dirty="0" err="1" smtClean="0"/>
                <a:t>ve</a:t>
              </a:r>
              <a:endParaRPr lang="en-US" b="1" dirty="0"/>
            </a:p>
          </p:txBody>
        </p:sp>
      </p:grpSp>
      <p:grpSp>
        <p:nvGrpSpPr>
          <p:cNvPr id="5" name="Group 13"/>
          <p:cNvGrpSpPr/>
          <p:nvPr/>
        </p:nvGrpSpPr>
        <p:grpSpPr>
          <a:xfrm>
            <a:off x="7239000" y="4572000"/>
            <a:ext cx="533400" cy="457200"/>
            <a:chOff x="7433094" y="3920706"/>
            <a:chExt cx="533400" cy="457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ight Arrow 16"/>
          <p:cNvSpPr/>
          <p:nvPr/>
        </p:nvSpPr>
        <p:spPr>
          <a:xfrm rot="5400000">
            <a:off x="914400" y="49530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1219200" y="6172200"/>
            <a:ext cx="571500" cy="457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6200000">
            <a:off x="7162800" y="59055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6858000" y="28956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5400000">
            <a:off x="914400" y="3200400"/>
            <a:ext cx="571500" cy="4191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34"/>
          <p:cNvGrpSpPr/>
          <p:nvPr/>
        </p:nvGrpSpPr>
        <p:grpSpPr>
          <a:xfrm>
            <a:off x="7162800" y="3657600"/>
            <a:ext cx="533400" cy="457200"/>
            <a:chOff x="7433094" y="3920706"/>
            <a:chExt cx="533400" cy="457200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7924800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953000" y="3516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077200" y="46482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=4 volts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5486400" y="3471446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=4 volts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4114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EMF= 12 volts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5105400" y="1447800"/>
            <a:ext cx="33528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 a series circuit the voltage is the sum of the EMF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57200" y="1066800"/>
            <a:ext cx="4191000" cy="1015663"/>
          </a:xfrm>
          <a:prstGeom prst="rect">
            <a:avLst/>
          </a:prstGeom>
          <a:solidFill>
            <a:srgbClr val="00B0F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What happens when we add another bulb?  What is the voltage of each identical bulb.</a:t>
            </a:r>
            <a:endParaRPr lang="en-US" sz="20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181100" y="4762500"/>
            <a:ext cx="32766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90800" y="2667000"/>
            <a:ext cx="381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667000" y="6488668"/>
            <a:ext cx="381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524000" y="3886200"/>
            <a:ext cx="1219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12 volts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00" y="4191000"/>
            <a:ext cx="1371600" cy="381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12 volts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066800" y="2590800"/>
            <a:ext cx="1219200" cy="381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side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048000" y="2590800"/>
            <a:ext cx="1219200" cy="38100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side</a:t>
            </a:r>
            <a:endParaRPr lang="en-US" dirty="0"/>
          </a:p>
        </p:txBody>
      </p:sp>
      <p:grpSp>
        <p:nvGrpSpPr>
          <p:cNvPr id="11" name="Group 13"/>
          <p:cNvGrpSpPr/>
          <p:nvPr/>
        </p:nvGrpSpPr>
        <p:grpSpPr>
          <a:xfrm>
            <a:off x="5486400" y="2819400"/>
            <a:ext cx="533400" cy="457200"/>
            <a:chOff x="7433094" y="3920706"/>
            <a:chExt cx="533400" cy="457200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7433094" y="3920706"/>
              <a:ext cx="533400" cy="4572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7433094" y="3962400"/>
              <a:ext cx="533400" cy="381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7848600" y="3733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001000" y="37338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=4 volts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3048000" y="4616116"/>
            <a:ext cx="3429000" cy="120032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12 volts= 3 x light bulbs</a:t>
            </a:r>
          </a:p>
          <a:p>
            <a:r>
              <a:rPr lang="en-US" dirty="0" smtClean="0"/>
              <a:t>Light bulb = </a:t>
            </a:r>
            <a:r>
              <a:rPr lang="en-US" u="sng" dirty="0" smtClean="0"/>
              <a:t>12 volts</a:t>
            </a:r>
          </a:p>
          <a:p>
            <a:r>
              <a:rPr lang="en-US" dirty="0" smtClean="0"/>
              <a:t>                           3</a:t>
            </a:r>
          </a:p>
          <a:p>
            <a:r>
              <a:rPr lang="en-US" dirty="0" smtClean="0"/>
              <a:t>                  =4 volts each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048000" y="5867400"/>
            <a:ext cx="25362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(EMF)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total</a:t>
            </a:r>
            <a:r>
              <a:rPr lang="en-US" dirty="0" smtClean="0"/>
              <a:t>=V</a:t>
            </a:r>
            <a:r>
              <a:rPr lang="en-US" baseline="-25000" dirty="0" smtClean="0"/>
              <a:t>1</a:t>
            </a:r>
            <a:r>
              <a:rPr lang="en-US" dirty="0" smtClean="0"/>
              <a:t>+V</a:t>
            </a:r>
            <a:r>
              <a:rPr lang="en-US" baseline="-25000" dirty="0" smtClean="0"/>
              <a:t>2</a:t>
            </a:r>
            <a:r>
              <a:rPr lang="en-US" dirty="0" smtClean="0"/>
              <a:t>+V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2" grpId="0" animBg="1"/>
      <p:bldP spid="35" grpId="0" animBg="1"/>
      <p:bldP spid="38" grpId="0" animBg="1"/>
      <p:bldP spid="39" grpId="0" animBg="1"/>
      <p:bldP spid="43" grpId="0" animBg="1"/>
      <p:bldP spid="45" grpId="0" animBg="1"/>
      <p:bldP spid="46" grpId="0" animBg="1"/>
      <p:bldP spid="47" grpId="0"/>
      <p:bldP spid="48" grpId="0" animBg="1"/>
      <p:bldP spid="4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643</Words>
  <Application>Microsoft Office PowerPoint</Application>
  <PresentationFormat>On-screen Show (4:3)</PresentationFormat>
  <Paragraphs>192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Circuits</vt:lpstr>
      <vt:lpstr>Simple Circuit</vt:lpstr>
      <vt:lpstr>Closed Circuit</vt:lpstr>
      <vt:lpstr>Open circuit  </vt:lpstr>
      <vt:lpstr>Short Circuit</vt:lpstr>
      <vt:lpstr>Series Circuit</vt:lpstr>
      <vt:lpstr>Series Circuit: Current</vt:lpstr>
      <vt:lpstr>Series Circuit: Voltage</vt:lpstr>
      <vt:lpstr>Series Circuit: Voltage</vt:lpstr>
      <vt:lpstr>Series Circuits</vt:lpstr>
      <vt:lpstr>Parallel Circuit</vt:lpstr>
      <vt:lpstr>Parallel Circuit: Current</vt:lpstr>
      <vt:lpstr>Parallel Circuit: Voltage</vt:lpstr>
      <vt:lpstr>Parallel Circuit: Voltage</vt:lpstr>
      <vt:lpstr>Parallel Circuits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Circuits</dc:title>
  <dc:creator>Hannah</dc:creator>
  <cp:lastModifiedBy>Hannah</cp:lastModifiedBy>
  <cp:revision>1</cp:revision>
  <dcterms:created xsi:type="dcterms:W3CDTF">2012-08-08T06:48:29Z</dcterms:created>
  <dcterms:modified xsi:type="dcterms:W3CDTF">2012-08-08T06:49:51Z</dcterms:modified>
</cp:coreProperties>
</file>