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9" r:id="rId4"/>
    <p:sldId id="268" r:id="rId5"/>
    <p:sldId id="260" r:id="rId6"/>
    <p:sldId id="270" r:id="rId7"/>
    <p:sldId id="271" r:id="rId8"/>
    <p:sldId id="272" r:id="rId9"/>
    <p:sldId id="280" r:id="rId10"/>
    <p:sldId id="278" r:id="rId11"/>
    <p:sldId id="281" r:id="rId12"/>
    <p:sldId id="282" r:id="rId13"/>
    <p:sldId id="285" r:id="rId14"/>
    <p:sldId id="287" r:id="rId15"/>
    <p:sldId id="286" r:id="rId16"/>
    <p:sldId id="274" r:id="rId17"/>
    <p:sldId id="283" r:id="rId18"/>
    <p:sldId id="273" r:id="rId19"/>
    <p:sldId id="288" r:id="rId20"/>
    <p:sldId id="289" r:id="rId21"/>
    <p:sldId id="290" r:id="rId22"/>
    <p:sldId id="291" r:id="rId23"/>
    <p:sldId id="264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1" autoAdjust="0"/>
    <p:restoredTop sz="79828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WHRecovery\My%20Documents\EWB%20FROM%20LUMSDES\EWB\Lessons\Energy%20Audit%20and%20Electricity%20Bill\Electricity%20Bi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Sheet3!$F$4:$F$15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Sheet3!$G$4:$G$15</c:f>
              <c:numCache>
                <c:formatCode>General</c:formatCode>
                <c:ptCount val="12"/>
                <c:pt idx="0">
                  <c:v>222</c:v>
                </c:pt>
                <c:pt idx="1">
                  <c:v>256</c:v>
                </c:pt>
                <c:pt idx="2">
                  <c:v>342</c:v>
                </c:pt>
                <c:pt idx="3">
                  <c:v>234</c:v>
                </c:pt>
                <c:pt idx="4">
                  <c:v>123</c:v>
                </c:pt>
                <c:pt idx="5">
                  <c:v>324</c:v>
                </c:pt>
                <c:pt idx="6">
                  <c:v>345</c:v>
                </c:pt>
              </c:numCache>
            </c:numRef>
          </c:val>
        </c:ser>
        <c:gapWidth val="300"/>
        <c:axId val="129435520"/>
        <c:axId val="129437056"/>
      </c:barChart>
      <c:catAx>
        <c:axId val="129435520"/>
        <c:scaling>
          <c:orientation val="minMax"/>
        </c:scaling>
        <c:axPos val="b"/>
        <c:majorTickMark val="none"/>
        <c:tickLblPos val="nextTo"/>
        <c:crossAx val="129437056"/>
        <c:crosses val="autoZero"/>
        <c:auto val="1"/>
        <c:lblAlgn val="ctr"/>
        <c:lblOffset val="100"/>
      </c:catAx>
      <c:valAx>
        <c:axId val="1294370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Electricty Units</a:t>
                </a:r>
              </a:p>
            </c:rich>
          </c:tx>
        </c:title>
        <c:numFmt formatCode="General" sourceLinked="1"/>
        <c:tickLblPos val="nextTo"/>
        <c:crossAx val="12943552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9433F-3BA2-4A2D-8A85-F9891D7257E3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6A9D-6598-4B06-90C0-43BFD2055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Beyond simply identifying the sources of energy use, an energy audit seeks to prioritize the energy uses according to the greatest to least cost effective opportunities for energy savings</a:t>
            </a:r>
            <a:endParaRPr lang="en-US" dirty="0" smtClean="0"/>
          </a:p>
          <a:p>
            <a:r>
              <a:rPr lang="en-US" dirty="0" smtClean="0"/>
              <a:t>What they are</a:t>
            </a:r>
          </a:p>
          <a:p>
            <a:r>
              <a:rPr lang="en-US" dirty="0" smtClean="0"/>
              <a:t>What used for</a:t>
            </a:r>
          </a:p>
          <a:p>
            <a:r>
              <a:rPr lang="en-US" dirty="0" smtClean="0"/>
              <a:t>Why useful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</a:t>
            </a:r>
            <a:r>
              <a:rPr lang="en-US" baseline="0" dirty="0" smtClean="0"/>
              <a:t> from curriculum. Need to check </a:t>
            </a:r>
            <a:r>
              <a:rPr lang="en-US" baseline="0" dirty="0" err="1" smtClean="0"/>
              <a:t>electricty</a:t>
            </a:r>
            <a:r>
              <a:rPr lang="en-US" baseline="0" dirty="0" smtClean="0"/>
              <a:t> bill?</a:t>
            </a:r>
          </a:p>
          <a:p>
            <a:endParaRPr lang="en-US" baseline="0" dirty="0" smtClean="0"/>
          </a:p>
          <a:p>
            <a:r>
              <a:rPr lang="en-GB" dirty="0" smtClean="0"/>
              <a:t>User (residential, industry, </a:t>
            </a:r>
            <a:r>
              <a:rPr lang="en-GB" dirty="0" err="1" smtClean="0"/>
              <a:t>commerical</a:t>
            </a:r>
            <a:r>
              <a:rPr lang="en-GB" dirty="0" smtClean="0"/>
              <a:t>, government, military....)</a:t>
            </a:r>
            <a:br>
              <a:rPr lang="en-GB" dirty="0" smtClean="0"/>
            </a:br>
            <a:r>
              <a:rPr lang="en-GB" dirty="0" smtClean="0"/>
              <a:t>Total usage over year (</a:t>
            </a:r>
            <a:r>
              <a:rPr lang="en-GB" dirty="0" err="1" smtClean="0"/>
              <a:t>kwhs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Peak and average demand (kW)</a:t>
            </a:r>
            <a:br>
              <a:rPr lang="en-GB" dirty="0" smtClean="0"/>
            </a:br>
            <a:r>
              <a:rPr lang="en-GB" dirty="0" smtClean="0"/>
              <a:t>Time of usage patterns (day/night, peaking/steady...)</a:t>
            </a:r>
            <a:br>
              <a:rPr lang="en-GB" dirty="0" smtClean="0"/>
            </a:br>
            <a:r>
              <a:rPr lang="en-GB" dirty="0" smtClean="0"/>
              <a:t>Location (utility service, </a:t>
            </a:r>
            <a:r>
              <a:rPr lang="en-GB" dirty="0" err="1" smtClean="0"/>
              <a:t>governenment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Service Type (secondary (480v), primary (12,600v), transmission (50,000v), substation.....)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most likely area of energy wastage </a:t>
            </a:r>
          </a:p>
          <a:p>
            <a:r>
              <a:rPr lang="en-US" dirty="0" smtClean="0"/>
              <a:t>Now you know energy consumption and cost incurred on various appliances. Please find out possible alternatives to save energy. Following are tips to identify energy saving areas –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6A9D-6598-4B06-90C0-43BFD20559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31/08/2013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lectricity%20Bill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4.jpeg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Audits &amp; Electricity Bills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&amp;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4800" y="3657600"/>
            <a:ext cx="2590800" cy="2031087"/>
            <a:chOff x="304800" y="3581400"/>
            <a:chExt cx="2590800" cy="2031087"/>
          </a:xfrm>
        </p:grpSpPr>
        <p:pic>
          <p:nvPicPr>
            <p:cNvPr id="47106" name="Picture 2" descr="http://www.billpayment.co.in/wp-content/uploads/2010/10/image_thumb7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581400"/>
              <a:ext cx="2390775" cy="1495425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304800" y="5181600"/>
              <a:ext cx="2590800" cy="43088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Electricity provider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Consumed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1676400"/>
            <a:ext cx="7696200" cy="1619150"/>
            <a:chOff x="381000" y="1676400"/>
            <a:chExt cx="7696200" cy="1619150"/>
          </a:xfrm>
        </p:grpSpPr>
        <p:sp>
          <p:nvSpPr>
            <p:cNvPr id="8" name="Rectangle 7"/>
            <p:cNvSpPr/>
            <p:nvPr/>
          </p:nvSpPr>
          <p:spPr>
            <a:xfrm>
              <a:off x="381000" y="2057400"/>
              <a:ext cx="35814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So how much does 6 units of electricity cost?</a:t>
              </a:r>
            </a:p>
          </p:txBody>
        </p:sp>
        <p:pic>
          <p:nvPicPr>
            <p:cNvPr id="9" name="Picture 2" descr="http://3.bp.blogspot.com/-xrA0zyS1RzA/TW71x1s70fI/AAAAAAAABRk/OI6RuuOpJvI/s1600/lightbulb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828800"/>
              <a:ext cx="1828800" cy="1371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10" name="Picture 6" descr="http://upload.wikimedia.org/wikipedia/en/e/e1/Indian_rupe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1676400"/>
              <a:ext cx="1219200" cy="1619150"/>
            </a:xfrm>
            <a:prstGeom prst="rect">
              <a:avLst/>
            </a:prstGeom>
            <a:noFill/>
            <a:ln w="1587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086600" y="1676400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/>
                <a:t>?</a:t>
              </a:r>
              <a:endParaRPr lang="en-US" sz="9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000" y="3429000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Depends on: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29000" y="3733800"/>
            <a:ext cx="1676400" cy="1878687"/>
            <a:chOff x="3429000" y="3733800"/>
            <a:chExt cx="1676400" cy="1878687"/>
          </a:xfrm>
        </p:grpSpPr>
        <p:sp>
          <p:nvSpPr>
            <p:cNvPr id="16" name="Rectangle 15"/>
            <p:cNvSpPr/>
            <p:nvPr/>
          </p:nvSpPr>
          <p:spPr>
            <a:xfrm>
              <a:off x="3429000" y="5181600"/>
              <a:ext cx="1676400" cy="43088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Time of day</a:t>
              </a:r>
            </a:p>
          </p:txBody>
        </p:sp>
        <p:pic>
          <p:nvPicPr>
            <p:cNvPr id="18" name="Picture 10" descr="http://www.clker.com/cliparts/8/d/d/8/11949889991872499940clock03.svg.hi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1400" y="3733800"/>
              <a:ext cx="1452642" cy="14478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5638800" y="3581400"/>
            <a:ext cx="3429000" cy="2369641"/>
            <a:chOff x="5638800" y="3581400"/>
            <a:chExt cx="3429000" cy="2369641"/>
          </a:xfrm>
        </p:grpSpPr>
        <p:sp>
          <p:nvSpPr>
            <p:cNvPr id="19" name="Rectangle 18"/>
            <p:cNvSpPr/>
            <p:nvPr/>
          </p:nvSpPr>
          <p:spPr>
            <a:xfrm>
              <a:off x="5638800" y="5181600"/>
              <a:ext cx="29718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What type of customer you are</a:t>
              </a:r>
            </a:p>
          </p:txBody>
        </p:sp>
        <p:pic>
          <p:nvPicPr>
            <p:cNvPr id="47108" name="Picture 4" descr="http://www.imageafter.com/dbase/images/architecture_exteriors/b6architecture_exteriors00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1200" y="3581400"/>
              <a:ext cx="1143001" cy="15240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47110" name="Picture 6" descr="http://liquidsoilplus.com/wordpress/wp-content/uploads/2010/06/ist2_9237317-indian-farmer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021134" y="3733800"/>
              <a:ext cx="2046666" cy="1362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billpayment.co.in/wp-content/uploads/2010/10/image_thumb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5600890"/>
            <a:ext cx="2009775" cy="12571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153400" cy="990600"/>
          </a:xfrm>
        </p:spPr>
        <p:txBody>
          <a:bodyPr/>
          <a:lstStyle/>
          <a:p>
            <a:r>
              <a:rPr lang="en-US" dirty="0" smtClean="0"/>
              <a:t>Electricity Bills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133600"/>
          <a:ext cx="8077200" cy="3657600"/>
        </p:xfrm>
        <a:graphic>
          <a:graphicData uri="http://schemas.openxmlformats.org/drawingml/2006/table">
            <a:tbl>
              <a:tblPr/>
              <a:tblGrid>
                <a:gridCol w="1981200"/>
                <a:gridCol w="1219200"/>
                <a:gridCol w="814317"/>
                <a:gridCol w="863221"/>
                <a:gridCol w="863221"/>
                <a:gridCol w="863221"/>
                <a:gridCol w="1472820"/>
              </a:tblGrid>
              <a:tr h="302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Tariff Category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Demand Charges (Rs./ KVA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Month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 Charges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paise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KWH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1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2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3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4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22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(22.00 to 6.00)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(06.00 to 9.00) and (12.00 to 18.00)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(9.00 to 12.00)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(18.00 to 22.00)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908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HT-1 Industries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Continous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(on express feeder)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HT-V Agriculture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LT-V Industrial 0-20KW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 per connection per month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" y="5791200"/>
            <a:ext cx="3124200" cy="918865"/>
            <a:chOff x="228600" y="5791200"/>
            <a:chExt cx="3124200" cy="918865"/>
          </a:xfrm>
        </p:grpSpPr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rot="16200000" flipV="1">
              <a:off x="1200150" y="5657850"/>
              <a:ext cx="457200" cy="723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28600" y="6248400"/>
              <a:ext cx="31242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err="1" smtClean="0"/>
                <a:t>Vigyan</a:t>
              </a:r>
              <a:r>
                <a:rPr lang="en-GB" sz="2400" dirty="0" smtClean="0"/>
                <a:t> Ashram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2600" y="762000"/>
            <a:ext cx="3124200" cy="1371599"/>
            <a:chOff x="5562600" y="762000"/>
            <a:chExt cx="3124200" cy="1371599"/>
          </a:xfrm>
        </p:grpSpPr>
        <p:sp>
          <p:nvSpPr>
            <p:cNvPr id="17" name="Rectangle 16"/>
            <p:cNvSpPr/>
            <p:nvPr/>
          </p:nvSpPr>
          <p:spPr>
            <a:xfrm>
              <a:off x="5562600" y="762000"/>
              <a:ext cx="31242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Why do you think there are  different time slots?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rot="5400000">
              <a:off x="6715215" y="1724114"/>
              <a:ext cx="171271" cy="647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9600" y="914400"/>
            <a:ext cx="3124200" cy="1524000"/>
            <a:chOff x="609600" y="914400"/>
            <a:chExt cx="3124200" cy="1524000"/>
          </a:xfrm>
        </p:grpSpPr>
        <p:sp>
          <p:nvSpPr>
            <p:cNvPr id="21" name="Rectangle 20"/>
            <p:cNvSpPr/>
            <p:nvPr/>
          </p:nvSpPr>
          <p:spPr>
            <a:xfrm>
              <a:off x="609600" y="914400"/>
              <a:ext cx="31242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Why do you think there are different charges?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19400" y="2057400"/>
              <a:ext cx="68580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581400" y="4953000"/>
            <a:ext cx="8382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3810000"/>
            <a:ext cx="35814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1 unit of electricity= Rs.3.9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495800"/>
            <a:ext cx="7696200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What is the monthly cost of this light bulb?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5257800"/>
            <a:ext cx="2590800" cy="1107996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          6 units </a:t>
            </a:r>
          </a:p>
          <a:p>
            <a:r>
              <a:rPr lang="en-GB" sz="2200" dirty="0" smtClean="0"/>
              <a:t>x </a:t>
            </a:r>
            <a:r>
              <a:rPr lang="en-GB" sz="2200" u="sng" dirty="0" smtClean="0"/>
              <a:t>Rs   3.9</a:t>
            </a:r>
          </a:p>
          <a:p>
            <a:r>
              <a:rPr lang="en-GB" sz="2200" dirty="0" smtClean="0"/>
              <a:t>   </a:t>
            </a:r>
            <a:r>
              <a:rPr lang="en-GB" sz="2200" u="sng" dirty="0" smtClean="0"/>
              <a:t>Rs 23.4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057400"/>
            <a:ext cx="35814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So how much does 6 units of electricity cost?</a:t>
            </a:r>
          </a:p>
        </p:txBody>
      </p:sp>
      <p:pic>
        <p:nvPicPr>
          <p:cNvPr id="10" name="Picture 2" descr="http://3.bp.blogspot.com/-xrA0zyS1RzA/TW71x1s70fI/AAAAAAAABRk/OI6RuuOpJvI/s1600/lightbul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1828800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114800" y="5181600"/>
            <a:ext cx="4705350" cy="1676400"/>
            <a:chOff x="4114800" y="5181600"/>
            <a:chExt cx="4705350" cy="1676400"/>
          </a:xfrm>
        </p:grpSpPr>
        <p:pic>
          <p:nvPicPr>
            <p:cNvPr id="21506" name="Picture 2" descr="http://rpmedia.ask.com/ts?u=/wikipedia/en/thumb/c/cb/20Rupees.png/120px-20Rupe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5181600"/>
              <a:ext cx="3924300" cy="1676400"/>
            </a:xfrm>
            <a:prstGeom prst="rect">
              <a:avLst/>
            </a:prstGeom>
            <a:noFill/>
          </p:spPr>
        </p:pic>
        <p:pic>
          <p:nvPicPr>
            <p:cNvPr id="21510" name="Picture 6" descr="http://www.cuisinecuisine.com/images/1rupe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5400674"/>
              <a:ext cx="1428750" cy="1457326"/>
            </a:xfrm>
            <a:prstGeom prst="rect">
              <a:avLst/>
            </a:prstGeom>
            <a:noFill/>
          </p:spPr>
        </p:pic>
        <p:pic>
          <p:nvPicPr>
            <p:cNvPr id="21512" name="Picture 8" descr="http://www.cuisinecuisine.com/images/1rupe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5400674"/>
              <a:ext cx="1428750" cy="1457326"/>
            </a:xfrm>
            <a:prstGeom prst="rect">
              <a:avLst/>
            </a:prstGeom>
            <a:noFill/>
          </p:spPr>
        </p:pic>
        <p:pic>
          <p:nvPicPr>
            <p:cNvPr id="21508" name="Picture 4" descr="http://www.cuisinecuisine.com/images/1rupe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1400" y="5400674"/>
              <a:ext cx="1428750" cy="14573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172200"/>
            <a:ext cx="7848600" cy="4308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To do this we can carry out an energy audit for this room.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1828800"/>
            <a:ext cx="8636000" cy="2895600"/>
            <a:chOff x="381000" y="1828800"/>
            <a:chExt cx="8636000" cy="2895600"/>
          </a:xfrm>
        </p:grpSpPr>
        <p:sp>
          <p:nvSpPr>
            <p:cNvPr id="5" name="Rectangle 4"/>
            <p:cNvSpPr/>
            <p:nvPr/>
          </p:nvSpPr>
          <p:spPr>
            <a:xfrm>
              <a:off x="381000" y="1828800"/>
              <a:ext cx="4495800" cy="1785104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As theoretical lessons with </a:t>
              </a:r>
              <a:r>
                <a:rPr lang="en-GB" sz="2200" dirty="0" err="1" smtClean="0"/>
                <a:t>Powerpoint</a:t>
              </a:r>
              <a:r>
                <a:rPr lang="en-GB" sz="2200" dirty="0" smtClean="0"/>
                <a:t> are new to </a:t>
              </a:r>
              <a:r>
                <a:rPr lang="en-GB" sz="2200" dirty="0" err="1" smtClean="0"/>
                <a:t>Vigyan</a:t>
              </a:r>
              <a:r>
                <a:rPr lang="en-GB" sz="2200" dirty="0" smtClean="0"/>
                <a:t> Ashram we need to calculate how much extra energy will be consumed.</a:t>
              </a:r>
            </a:p>
          </p:txBody>
        </p:sp>
        <p:pic>
          <p:nvPicPr>
            <p:cNvPr id="48130" name="Picture 2" descr="C:\Documents and Settings\MWHRecovery\My Documents\EWB FROM LUMSDES\EWB\Photos\Week 2\DSC0314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1905000"/>
              <a:ext cx="3759200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85800" y="3429000"/>
            <a:ext cx="7696200" cy="2183487"/>
            <a:chOff x="685800" y="3429000"/>
            <a:chExt cx="7696200" cy="2183487"/>
          </a:xfrm>
        </p:grpSpPr>
        <p:sp>
          <p:nvSpPr>
            <p:cNvPr id="6" name="Rectangle 5"/>
            <p:cNvSpPr/>
            <p:nvPr/>
          </p:nvSpPr>
          <p:spPr>
            <a:xfrm>
              <a:off x="685800" y="5181600"/>
              <a:ext cx="7696200" cy="43088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We can then calculate the % increase in a monthly bill.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895600" y="3429000"/>
              <a:ext cx="1219200" cy="1619150"/>
              <a:chOff x="2057400" y="4953000"/>
              <a:chExt cx="1219200" cy="1619150"/>
            </a:xfrm>
          </p:grpSpPr>
          <p:pic>
            <p:nvPicPr>
              <p:cNvPr id="8" name="Picture 6" descr="http://upload.wikimedia.org/wikipedia/en/e/e1/Indian_rupee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57400" y="4953000"/>
                <a:ext cx="1219200" cy="1619150"/>
              </a:xfrm>
              <a:prstGeom prst="rect">
                <a:avLst/>
              </a:prstGeom>
              <a:noFill/>
              <a:ln w="15875"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286000" y="4953000"/>
                <a:ext cx="8691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/>
                  <a:t>?</a:t>
                </a:r>
                <a:endParaRPr lang="en-US" sz="9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4419600" cy="4308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So what information do we need?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2819400"/>
            <a:ext cx="2857500" cy="2750641"/>
            <a:chOff x="0" y="2819400"/>
            <a:chExt cx="2857500" cy="2750641"/>
          </a:xfrm>
        </p:grpSpPr>
        <p:pic>
          <p:nvPicPr>
            <p:cNvPr id="5" name="Picture 2" descr="http://www.productwiki.com/upload/images/dell_latitude_e6410-300-2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819400"/>
              <a:ext cx="2857500" cy="2000251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48360" y="4800600"/>
              <a:ext cx="19050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Equipment &amp; Power need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43200" y="2819400"/>
            <a:ext cx="1905000" cy="2750641"/>
            <a:chOff x="2743200" y="2819400"/>
            <a:chExt cx="1905000" cy="2750641"/>
          </a:xfrm>
        </p:grpSpPr>
        <p:pic>
          <p:nvPicPr>
            <p:cNvPr id="9" name="Picture 10" descr="http://www.clker.com/cliparts/8/d/d/8/11949889991872499940clock03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819400"/>
              <a:ext cx="1452642" cy="14478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743200" y="4800600"/>
              <a:ext cx="19050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Duration of use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667000"/>
            <a:ext cx="1905000" cy="2564487"/>
            <a:chOff x="4953000" y="2667000"/>
            <a:chExt cx="1905000" cy="2564487"/>
          </a:xfrm>
        </p:grpSpPr>
        <p:pic>
          <p:nvPicPr>
            <p:cNvPr id="13" name="Picture 6" descr="http://upload.wikimedia.org/wikipedia/en/e/e1/Indian_rupee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2667000"/>
              <a:ext cx="1447800" cy="1922741"/>
            </a:xfrm>
            <a:prstGeom prst="rect">
              <a:avLst/>
            </a:prstGeom>
            <a:noFill/>
            <a:ln w="1587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953000" y="4800600"/>
              <a:ext cx="1905000" cy="43088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Price of unit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86600" y="2971800"/>
            <a:ext cx="1676400" cy="2522041"/>
            <a:chOff x="7086600" y="2971800"/>
            <a:chExt cx="1676400" cy="2522041"/>
          </a:xfrm>
        </p:grpSpPr>
        <p:pic>
          <p:nvPicPr>
            <p:cNvPr id="15" name="Picture 10" descr="http://www.clker.com/cliparts/8/d/d/8/11949889991872499940clock03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2971800"/>
              <a:ext cx="1452642" cy="14478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7162800" y="4724400"/>
              <a:ext cx="16002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Time of day?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4323" y="1905000"/>
          <a:ext cx="8077200" cy="3657600"/>
        </p:xfrm>
        <a:graphic>
          <a:graphicData uri="http://schemas.openxmlformats.org/drawingml/2006/table">
            <a:tbl>
              <a:tblPr/>
              <a:tblGrid>
                <a:gridCol w="1981200"/>
                <a:gridCol w="1219200"/>
                <a:gridCol w="814317"/>
                <a:gridCol w="863221"/>
                <a:gridCol w="863221"/>
                <a:gridCol w="863221"/>
                <a:gridCol w="1472820"/>
              </a:tblGrid>
              <a:tr h="302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Tariff Category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Demand Charges (Rs./ KVA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Month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 Charges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paise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KWH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1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2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3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4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(22.00 to 6.00)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(06.00 to 9.00) and (12.00 to 18.00)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(9.00 to 12.00)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(18.00 to 22.00)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HT-1 Industries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Continous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(on express feeder)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HT-V Agriculture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LT-V Industrial 0-20KW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150 per connection per month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7239000" y="2895600"/>
            <a:ext cx="1295400" cy="1676400"/>
            <a:chOff x="10668000" y="2133600"/>
            <a:chExt cx="1905000" cy="2057400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10706100" y="2247900"/>
              <a:ext cx="1981200" cy="1752600"/>
            </a:xfrm>
            <a:prstGeom prst="line">
              <a:avLst/>
            </a:prstGeom>
            <a:ln w="155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10591800" y="2286000"/>
              <a:ext cx="1981200" cy="1828800"/>
            </a:xfrm>
            <a:prstGeom prst="line">
              <a:avLst/>
            </a:prstGeom>
            <a:ln w="155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85800" y="5867400"/>
            <a:ext cx="41910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Present these findings in a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81000" y="1752600"/>
          <a:ext cx="8385177" cy="4801470"/>
        </p:xfrm>
        <a:graphic>
          <a:graphicData uri="http://schemas.openxmlformats.org/drawingml/2006/table">
            <a:tbl>
              <a:tblPr/>
              <a:tblGrid>
                <a:gridCol w="1524000"/>
                <a:gridCol w="1143000"/>
                <a:gridCol w="1024315"/>
                <a:gridCol w="1548407"/>
                <a:gridCol w="1502468"/>
                <a:gridCol w="1642987"/>
              </a:tblGrid>
              <a:tr h="144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Equipment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Wattage (watts)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day usage (hrs)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day consumption (KW Hours)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month consumption = Per day usage * 26 days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Electric bill = Monthly usage (KWH) * per unit rate (Rs.3.9 per unit)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638800" y="27432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971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781006" y="228600"/>
            <a:ext cx="2362994" cy="1753394"/>
            <a:chOff x="9143206" y="1066800"/>
            <a:chExt cx="2362994" cy="1753394"/>
          </a:xfrm>
        </p:grpSpPr>
        <p:sp>
          <p:nvSpPr>
            <p:cNvPr id="7" name="Rectangle 6"/>
            <p:cNvSpPr/>
            <p:nvPr/>
          </p:nvSpPr>
          <p:spPr>
            <a:xfrm>
              <a:off x="9144000" y="1066800"/>
              <a:ext cx="2362200" cy="14465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How many days should we include in a month?</a:t>
              </a:r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rot="5400000">
              <a:off x="9580731" y="2075825"/>
              <a:ext cx="306844" cy="118189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34000" y="3352800"/>
            <a:ext cx="2667000" cy="1641396"/>
            <a:chOff x="5334000" y="3352800"/>
            <a:chExt cx="2667000" cy="1641396"/>
          </a:xfrm>
        </p:grpSpPr>
        <p:sp>
          <p:nvSpPr>
            <p:cNvPr id="14" name="Rectangle 13"/>
            <p:cNvSpPr/>
            <p:nvPr/>
          </p:nvSpPr>
          <p:spPr>
            <a:xfrm>
              <a:off x="5334000" y="3886200"/>
              <a:ext cx="2362200" cy="1107996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How do we find out what a unit of electricity costs?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553994" y="3352800"/>
              <a:ext cx="1447006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81000" y="1905000"/>
            <a:ext cx="2362200" cy="246221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On average there are 30 days in a month. But we have Saturdays off. So assume 4 Saturdays in each month.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4724400"/>
            <a:ext cx="2362200" cy="4308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30-4=26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57200" y="2209800"/>
          <a:ext cx="8077200" cy="3657600"/>
        </p:xfrm>
        <a:graphic>
          <a:graphicData uri="http://schemas.openxmlformats.org/drawingml/2006/table">
            <a:tbl>
              <a:tblPr/>
              <a:tblGrid>
                <a:gridCol w="1981200"/>
                <a:gridCol w="1219200"/>
                <a:gridCol w="814317"/>
                <a:gridCol w="863221"/>
                <a:gridCol w="863221"/>
                <a:gridCol w="863221"/>
                <a:gridCol w="1472820"/>
              </a:tblGrid>
              <a:tr h="302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Tariff Category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Demand Charges (Rs./ KVA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Month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 Charges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paise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KWH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1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2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3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slot 4 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(22.00 to 6.00)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(06.00 to 9.00) and (12.00 to 18.00)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(9.00 to 12.00)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(18.00 to 22.00)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HT-1 Industries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Continous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(on express feeder)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HT-V Agriculture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0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LT-V Industrial 0-20KW</a:t>
                      </a:r>
                    </a:p>
                  </a:txBody>
                  <a:tcPr marL="8530" marR="8530" marT="85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150 per connection per month</a:t>
                      </a:r>
                    </a:p>
                  </a:txBody>
                  <a:tcPr marL="8530" marR="8530" marT="8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530" marR="8530" marT="8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2209800"/>
            <a:ext cx="6248400" cy="4308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What energy consuming appliances are there?</a:t>
            </a:r>
          </a:p>
        </p:txBody>
      </p:sp>
      <p:pic>
        <p:nvPicPr>
          <p:cNvPr id="36866" name="Picture 2" descr="http://www.productwiki.com/upload/images/dell_latitude_e6410-300-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0" y="2819400"/>
            <a:ext cx="2857500" cy="20002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7440" y="4876800"/>
            <a:ext cx="1447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65 watts</a:t>
            </a:r>
          </a:p>
        </p:txBody>
      </p:sp>
      <p:pic>
        <p:nvPicPr>
          <p:cNvPr id="36868" name="Picture 4" descr="http://www.synergycomputersystems.com/projectors/files/351236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660" y="2743200"/>
            <a:ext cx="2857500" cy="2143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24200" y="4724400"/>
            <a:ext cx="1447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180 watts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5943600"/>
            <a:ext cx="14478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2 x 35 watts</a:t>
            </a:r>
          </a:p>
        </p:txBody>
      </p:sp>
      <p:pic>
        <p:nvPicPr>
          <p:cNvPr id="10" name="Picture 8" descr="http://www.naturecanada.ca/media/images/CF%20light%20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1575130" cy="2361514"/>
          </a:xfrm>
          <a:prstGeom prst="rect">
            <a:avLst/>
          </a:prstGeom>
          <a:noFill/>
        </p:spPr>
      </p:pic>
      <p:pic>
        <p:nvPicPr>
          <p:cNvPr id="12" name="Picture 8" descr="http://www.naturecanada.ca/media/images/CF%20light%20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2618" y="2971800"/>
            <a:ext cx="1575130" cy="236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6248400" cy="4308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How long will they be on for today?</a:t>
            </a:r>
          </a:p>
        </p:txBody>
      </p:sp>
      <p:pic>
        <p:nvPicPr>
          <p:cNvPr id="36866" name="Picture 2" descr="http://www.productwiki.com/upload/images/dell_latitude_e6410-300-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0" y="2819400"/>
            <a:ext cx="2857500" cy="20002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4876800"/>
            <a:ext cx="1447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2 hours</a:t>
            </a:r>
          </a:p>
        </p:txBody>
      </p:sp>
      <p:pic>
        <p:nvPicPr>
          <p:cNvPr id="36868" name="Picture 4" descr="http://www.synergycomputersystems.com/projectors/files/351236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660" y="2743200"/>
            <a:ext cx="2857500" cy="2143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24200" y="4724400"/>
            <a:ext cx="1447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2 hours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5943600"/>
            <a:ext cx="1447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2 hours</a:t>
            </a:r>
          </a:p>
        </p:txBody>
      </p:sp>
      <p:pic>
        <p:nvPicPr>
          <p:cNvPr id="10" name="Picture 8" descr="http://www.naturecanada.ca/media/images/CF%20light%20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1575130" cy="2361514"/>
          </a:xfrm>
          <a:prstGeom prst="rect">
            <a:avLst/>
          </a:prstGeom>
          <a:noFill/>
        </p:spPr>
      </p:pic>
      <p:pic>
        <p:nvPicPr>
          <p:cNvPr id="12" name="Picture 8" descr="http://www.naturecanada.ca/media/images/CF%20light%20bu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2618" y="2971800"/>
            <a:ext cx="1575130" cy="236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4800" y="1676399"/>
          <a:ext cx="8534399" cy="5120640"/>
        </p:xfrm>
        <a:graphic>
          <a:graphicData uri="http://schemas.openxmlformats.org/drawingml/2006/table">
            <a:tbl>
              <a:tblPr/>
              <a:tblGrid>
                <a:gridCol w="1828800"/>
                <a:gridCol w="1012332"/>
                <a:gridCol w="816468"/>
                <a:gridCol w="1600200"/>
                <a:gridCol w="1604373"/>
                <a:gridCol w="1672226"/>
              </a:tblGrid>
              <a:tr h="2108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Equipment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Wattage (watts)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 day usage (hrs)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 day consumption (KW Hours)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Per month consumption = Per day usage * 26 days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Electric bill = Monthly usage (KWH) * per unit rate (Rs.3.9 per unit)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Lap top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Projector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36.504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Light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Light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7.098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0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63.882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4267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267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1685" y="4267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4319334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4267200"/>
            <a:ext cx="990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4648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4648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51685" y="4668249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19800" y="4648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43800" y="4644186"/>
            <a:ext cx="990600" cy="232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5029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5029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51685" y="5029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9800" y="5029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43800" y="4948986"/>
            <a:ext cx="990600" cy="308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38400" y="5410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200" y="5410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5410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19800" y="54102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20000" y="5329986"/>
            <a:ext cx="990600" cy="308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9800" y="6477000"/>
            <a:ext cx="762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67600" y="6472986"/>
            <a:ext cx="990600" cy="308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Energy Audit Exercise 1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7696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If we look at </a:t>
            </a:r>
            <a:r>
              <a:rPr lang="en-US" sz="2200" dirty="0" err="1" smtClean="0"/>
              <a:t>Vigyan</a:t>
            </a:r>
            <a:r>
              <a:rPr lang="en-US" sz="2200" dirty="0" smtClean="0"/>
              <a:t> Ashram’s old bill we can calculate % increase in units and cost that this will cause.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590800"/>
            <a:ext cx="2438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hlinkClick r:id="rId2" action="ppaction://hlinkfile"/>
              </a:rPr>
              <a:t>See Electricity Bill Here</a:t>
            </a: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45720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% increase= </a:t>
            </a:r>
            <a:r>
              <a:rPr lang="en-US" sz="2200" u="sng" dirty="0" smtClean="0"/>
              <a:t>increase in units</a:t>
            </a:r>
          </a:p>
          <a:p>
            <a:r>
              <a:rPr lang="en-US" sz="2200" dirty="0" smtClean="0"/>
              <a:t>                      original units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228600" y="5562600"/>
            <a:ext cx="7696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% increase =   </a:t>
            </a:r>
            <a:r>
              <a:rPr lang="en-US" sz="2200" u="sng" dirty="0" smtClean="0"/>
              <a:t>16.38</a:t>
            </a:r>
            <a:r>
              <a:rPr lang="en-US" sz="2200" dirty="0" smtClean="0"/>
              <a:t>  x </a:t>
            </a:r>
            <a:r>
              <a:rPr lang="en-US" sz="2200" u="sng" dirty="0" smtClean="0"/>
              <a:t>100</a:t>
            </a:r>
            <a:r>
              <a:rPr lang="en-US" sz="2200" dirty="0" smtClean="0"/>
              <a:t>= 7.38% increase in units</a:t>
            </a:r>
          </a:p>
          <a:p>
            <a:r>
              <a:rPr lang="en-US" sz="2200" dirty="0" smtClean="0"/>
              <a:t>                        222         1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28600" y="3657600"/>
            <a:ext cx="53340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So the school used 222 units last month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24600" y="2209800"/>
            <a:ext cx="2590800" cy="2514600"/>
            <a:chOff x="6324600" y="2667000"/>
            <a:chExt cx="2590800" cy="2514600"/>
          </a:xfrm>
        </p:grpSpPr>
        <p:sp>
          <p:nvSpPr>
            <p:cNvPr id="12" name="Rectangle 11"/>
            <p:cNvSpPr/>
            <p:nvPr/>
          </p:nvSpPr>
          <p:spPr>
            <a:xfrm>
              <a:off x="6324600" y="4267200"/>
              <a:ext cx="2438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Will it be a 6.56% increase in price too?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3" name="Picture 6" descr="http://upload.wikimedia.org/wikipedia/en/e/e1/Indian_rupe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96200" y="2667000"/>
              <a:ext cx="1219200" cy="1619150"/>
            </a:xfrm>
            <a:prstGeom prst="rect">
              <a:avLst/>
            </a:prstGeom>
            <a:noFill/>
            <a:ln w="15875"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5943600" y="4953000"/>
            <a:ext cx="2971800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Less due to fixed charges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33400" y="4267200"/>
            <a:ext cx="29718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What does this graph tell you?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Energy Demand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1600200"/>
            <a:ext cx="2971800" cy="178510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India’s energy consumption has been increasing at one of the fastest rates in the world.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439681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Population growth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648200" y="6488668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Economic Development</a:t>
            </a:r>
            <a:endParaRPr lang="en-US" b="1" dirty="0"/>
          </a:p>
        </p:txBody>
      </p:sp>
      <p:pic>
        <p:nvPicPr>
          <p:cNvPr id="17412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839481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17416" name="Picture 8" descr="http://tugagames.com/victor/wp-content/uploads/2009/02/mumbai-s-tallest-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498" y="4114800"/>
            <a:ext cx="1441102" cy="2667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600200"/>
            <a:ext cx="4758764" cy="26670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Down Arrow 15"/>
          <p:cNvSpPr/>
          <p:nvPr/>
        </p:nvSpPr>
        <p:spPr>
          <a:xfrm rot="10800000">
            <a:off x="4800600" y="1905000"/>
            <a:ext cx="762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4343400"/>
            <a:ext cx="29718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This is due to:</a:t>
            </a:r>
          </a:p>
        </p:txBody>
      </p:sp>
      <p:pic>
        <p:nvPicPr>
          <p:cNvPr id="18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91881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19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00600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20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53000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21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22" name="Picture 4" descr="http://gandhi.de/Samay%20Gallery/India/Family%20in%20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2286000" cy="15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1030" name="Picture 6" descr="http://www.mumbailocal.net/wp-content/uploads/2010/11/Malabar-Hill-Mumbai-1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52950"/>
            <a:ext cx="2476500" cy="1857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3" name="Picture 6" descr="http://upload.wikimedia.org/wikipedia/en/e/e1/Indian_rupe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419600"/>
            <a:ext cx="1032798" cy="1371600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17414" name="Picture 6" descr="http://upload.wikimedia.org/wikipedia/en/e/e1/Indian_rupe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105400"/>
            <a:ext cx="1032798" cy="1371600"/>
          </a:xfrm>
          <a:prstGeom prst="rect">
            <a:avLst/>
          </a:prstGeom>
          <a:noFill/>
          <a:ln w="1587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/>
      <p:bldP spid="6" grpId="0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696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From looking at the Energy Audit table, which factor has the greatest impact?</a:t>
            </a:r>
          </a:p>
        </p:txBody>
      </p:sp>
      <p:pic>
        <p:nvPicPr>
          <p:cNvPr id="5" name="Picture 4" descr="http://www.synergycomputersystems.com/projectors/files/351236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2857500" cy="2143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5200" y="2667000"/>
            <a:ext cx="4648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How could we reduce the energy consumption of this?</a:t>
            </a:r>
          </a:p>
        </p:txBody>
      </p:sp>
      <p:pic>
        <p:nvPicPr>
          <p:cNvPr id="7" name="Picture 10" descr="http://www.clker.com/cliparts/8/d/d/8/11949889991872499940clock03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1905000" cy="18986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0200" y="3810000"/>
            <a:ext cx="3124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Reduce time that it is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6962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Can you help </a:t>
            </a:r>
            <a:r>
              <a:rPr lang="en-US" sz="2200" dirty="0" err="1" smtClean="0"/>
              <a:t>Vigyan</a:t>
            </a:r>
            <a:r>
              <a:rPr lang="en-US" sz="2200" dirty="0" smtClean="0"/>
              <a:t> Ashram reduce its energy bill?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02359"/>
            <a:ext cx="7696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Split into pairs and carry out an energy audit of </a:t>
            </a:r>
            <a:r>
              <a:rPr lang="en-US" sz="2200" dirty="0" err="1" smtClean="0"/>
              <a:t>Vigyan</a:t>
            </a:r>
            <a:r>
              <a:rPr lang="en-US" sz="2200" dirty="0" smtClean="0"/>
              <a:t> Ashram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2400" y="2971800"/>
            <a:ext cx="8884116" cy="3810000"/>
            <a:chOff x="152400" y="2971800"/>
            <a:chExt cx="8884116" cy="3810000"/>
          </a:xfrm>
        </p:grpSpPr>
        <p:sp>
          <p:nvSpPr>
            <p:cNvPr id="60" name="TextBox 59"/>
            <p:cNvSpPr txBox="1"/>
            <p:nvPr/>
          </p:nvSpPr>
          <p:spPr>
            <a:xfrm>
              <a:off x="457200" y="312420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Cow shed</a:t>
              </a:r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52400" y="2971800"/>
              <a:ext cx="8884116" cy="3810000"/>
              <a:chOff x="152400" y="2971800"/>
              <a:chExt cx="8884116" cy="3810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981200" y="3200400"/>
                <a:ext cx="4495800" cy="3429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24200" y="6248400"/>
                <a:ext cx="9906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04800" y="6135469"/>
                <a:ext cx="19415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Office</a:t>
                </a:r>
              </a:p>
              <a:p>
                <a:r>
                  <a:rPr lang="en-US" dirty="0" smtClean="0"/>
                  <a:t>Kitchen &amp; </a:t>
                </a:r>
                <a:r>
                  <a:rPr lang="en-US" dirty="0" err="1" smtClean="0"/>
                  <a:t>Fablab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>
                <a:stCxn id="8" idx="3"/>
                <a:endCxn id="7" idx="1"/>
              </p:cNvCxnSpPr>
              <p:nvPr/>
            </p:nvCxnSpPr>
            <p:spPr>
              <a:xfrm flipV="1">
                <a:off x="2246357" y="6400800"/>
                <a:ext cx="877843" cy="578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4648200" y="6248400"/>
                <a:ext cx="6096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00800" y="56388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DST</a:t>
                </a:r>
                <a:endParaRPr lang="en-US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5181600" y="5867400"/>
                <a:ext cx="13716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3581400" y="55626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581400" y="50292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257800" y="57912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57800" y="5105400"/>
                <a:ext cx="1524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19800" y="47244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943600" y="3810000"/>
                <a:ext cx="304800" cy="609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17524524">
                <a:off x="5056536" y="3369183"/>
                <a:ext cx="241938" cy="55086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67000" y="5486400"/>
                <a:ext cx="304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8600" y="5181600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 &amp; Environment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667000" y="4800600"/>
                <a:ext cx="304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4800" y="4495800"/>
                <a:ext cx="141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Engineering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>
                <a:endCxn id="24" idx="1"/>
              </p:cNvCxnSpPr>
              <p:nvPr/>
            </p:nvCxnSpPr>
            <p:spPr>
              <a:xfrm>
                <a:off x="1600200" y="5486400"/>
                <a:ext cx="10668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524000" y="4800600"/>
                <a:ext cx="12954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V="1">
                <a:off x="5410200" y="4800600"/>
                <a:ext cx="1752600" cy="533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086600" y="4648200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Agriculture</a:t>
                </a:r>
                <a:endParaRPr lang="en-US" dirty="0"/>
              </a:p>
            </p:txBody>
          </p:sp>
          <p:cxnSp>
            <p:nvCxnSpPr>
              <p:cNvPr id="35" name="Straight Arrow Connector 34"/>
              <p:cNvCxnSpPr>
                <a:endCxn id="20" idx="3"/>
              </p:cNvCxnSpPr>
              <p:nvPr/>
            </p:nvCxnSpPr>
            <p:spPr>
              <a:xfrm rot="10800000" flipV="1">
                <a:off x="6248400" y="4495800"/>
                <a:ext cx="129540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543800" y="4267200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Guest house</a:t>
                </a:r>
                <a:endParaRPr lang="en-US" dirty="0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0800000" flipV="1">
                <a:off x="6248400" y="3886200"/>
                <a:ext cx="9144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162800" y="3733800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Classroom</a:t>
                </a:r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667000" y="4267200"/>
                <a:ext cx="304800" cy="304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rot="10800000" flipV="1">
                <a:off x="5334000" y="3276600"/>
                <a:ext cx="91440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248400" y="3124200"/>
                <a:ext cx="2411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Girl’s Accommodation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52400" y="3733800"/>
                <a:ext cx="2565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Boys’s</a:t>
                </a:r>
                <a:r>
                  <a:rPr lang="en-US" dirty="0" smtClean="0"/>
                  <a:t> Accommodation</a:t>
                </a:r>
                <a:endParaRPr lang="en-US" dirty="0"/>
              </a:p>
            </p:txBody>
          </p:sp>
          <p:cxnSp>
            <p:nvCxnSpPr>
              <p:cNvPr id="46" name="Straight Arrow Connector 45"/>
              <p:cNvCxnSpPr>
                <a:stCxn id="45" idx="2"/>
              </p:cNvCxnSpPr>
              <p:nvPr/>
            </p:nvCxnSpPr>
            <p:spPr>
              <a:xfrm rot="16200000" flipH="1">
                <a:off x="1892923" y="3645524"/>
                <a:ext cx="240268" cy="11554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5715000" y="6400800"/>
                <a:ext cx="152400" cy="228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10800000" flipV="1">
                <a:off x="5943600" y="6400800"/>
                <a:ext cx="14478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391400" y="6248400"/>
                <a:ext cx="1458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Water Pump</a:t>
                </a:r>
                <a:endParaRPr lang="en-US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10000" y="5410200"/>
                <a:ext cx="1078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Amma’s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3657600" y="57150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45" idx="2"/>
                <a:endCxn id="17" idx="1"/>
              </p:cNvCxnSpPr>
              <p:nvPr/>
            </p:nvCxnSpPr>
            <p:spPr>
              <a:xfrm rot="16200000" flipH="1">
                <a:off x="1969124" y="3569324"/>
                <a:ext cx="1078468" cy="21460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2895600" y="3505200"/>
                <a:ext cx="990600" cy="381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>
                <a:stCxn id="60" idx="2"/>
              </p:cNvCxnSpPr>
              <p:nvPr/>
            </p:nvCxnSpPr>
            <p:spPr>
              <a:xfrm rot="16200000" flipH="1">
                <a:off x="1858911" y="2697115"/>
                <a:ext cx="240268" cy="18331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/>
              <p:cNvSpPr/>
              <p:nvPr/>
            </p:nvSpPr>
            <p:spPr>
              <a:xfrm rot="16200000">
                <a:off x="4366197" y="3101403"/>
                <a:ext cx="215013" cy="41300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76800" y="2971800"/>
                <a:ext cx="949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Anan’s </a:t>
                </a:r>
                <a:endParaRPr lang="en-US" dirty="0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4724400" y="3276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2590800" y="6096000"/>
                <a:ext cx="381000" cy="2286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1600200" y="6019800"/>
                <a:ext cx="10668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505773" y="5715000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Foodlab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2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533400" y="1752600"/>
          <a:ext cx="8385177" cy="4801470"/>
        </p:xfrm>
        <a:graphic>
          <a:graphicData uri="http://schemas.openxmlformats.org/drawingml/2006/table">
            <a:tbl>
              <a:tblPr/>
              <a:tblGrid>
                <a:gridCol w="1524000"/>
                <a:gridCol w="1143000"/>
                <a:gridCol w="1024315"/>
                <a:gridCol w="1548407"/>
                <a:gridCol w="1502468"/>
                <a:gridCol w="1642987"/>
              </a:tblGrid>
              <a:tr h="1447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Equipment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Wattage (watts)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day usage (hrs)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day consumption (KW Hours)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 month consumption = Per day usage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2000" b="1" i="0" u="none" strike="noStrike" baseline="0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??</a:t>
                      </a:r>
                      <a:r>
                        <a:rPr lang="en-GB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days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Electric bill = Monthly usage (KWH) * per unit rate (Rs.3.9 per unit)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4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90" marR="7890" marT="78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90" marR="7890" marT="7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781800" y="228600"/>
            <a:ext cx="2362200" cy="2819400"/>
            <a:chOff x="9144000" y="1066800"/>
            <a:chExt cx="2362200" cy="2819400"/>
          </a:xfrm>
        </p:grpSpPr>
        <p:sp>
          <p:nvSpPr>
            <p:cNvPr id="6" name="Rectangle 5"/>
            <p:cNvSpPr/>
            <p:nvPr/>
          </p:nvSpPr>
          <p:spPr>
            <a:xfrm>
              <a:off x="9144000" y="1066800"/>
              <a:ext cx="2362200" cy="1446550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This will change depending on what you are measuring</a:t>
              </a: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 rot="5400000">
              <a:off x="9162425" y="2723525"/>
              <a:ext cx="1372850" cy="952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6962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How does your estimate compare to </a:t>
            </a:r>
            <a:r>
              <a:rPr lang="en-US" sz="2200" dirty="0" err="1" smtClean="0"/>
              <a:t>Vigyan</a:t>
            </a:r>
            <a:r>
              <a:rPr lang="en-US" sz="2200" dirty="0" smtClean="0"/>
              <a:t> Ashram’s last electricity bill?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514600"/>
            <a:ext cx="76962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What and where are the big users of electricity?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76962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How could we reduce this energy consumption?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3733800"/>
            <a:ext cx="2133600" cy="1600200"/>
            <a:chOff x="152400" y="3733800"/>
            <a:chExt cx="2133600" cy="1600200"/>
          </a:xfrm>
        </p:grpSpPr>
        <p:pic>
          <p:nvPicPr>
            <p:cNvPr id="7" name="Picture 10" descr="http://www.clker.com/cliparts/8/d/d/8/11949889991872499940clock03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733800"/>
              <a:ext cx="1146823" cy="1143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52400" y="4953000"/>
              <a:ext cx="2133600" cy="381000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Reduce time used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02151" y="3733800"/>
            <a:ext cx="2812849" cy="2246531"/>
            <a:chOff x="2902151" y="3733800"/>
            <a:chExt cx="2812849" cy="2246531"/>
          </a:xfrm>
        </p:grpSpPr>
        <p:pic>
          <p:nvPicPr>
            <p:cNvPr id="9" name="Picture 2" descr="http://sparkmanmiddle.wikispaces.com/file/view/computer_clipart.gif/35063179/computer_clipar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2151" y="3733800"/>
              <a:ext cx="1524000" cy="1589314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206951" y="5334000"/>
              <a:ext cx="2133600" cy="64633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Turn off appliances when not in use</a:t>
              </a:r>
            </a:p>
          </p:txBody>
        </p:sp>
        <p:pic>
          <p:nvPicPr>
            <p:cNvPr id="10242" name="Picture 2" descr="http://www.power-tools-pro.co.uk/images/77682_draper_water_pump.5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9951" y="3971924"/>
              <a:ext cx="1365049" cy="1285876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6096000" y="3886200"/>
            <a:ext cx="2133600" cy="2094131"/>
            <a:chOff x="6096000" y="3886200"/>
            <a:chExt cx="2133600" cy="2094131"/>
          </a:xfrm>
        </p:grpSpPr>
        <p:sp>
          <p:nvSpPr>
            <p:cNvPr id="12" name="Rectangle 11"/>
            <p:cNvSpPr/>
            <p:nvPr/>
          </p:nvSpPr>
          <p:spPr>
            <a:xfrm>
              <a:off x="6096000" y="5334000"/>
              <a:ext cx="2133600" cy="64633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Only use lights when needed</a:t>
              </a:r>
            </a:p>
          </p:txBody>
        </p:sp>
        <p:pic>
          <p:nvPicPr>
            <p:cNvPr id="14" name="Picture 8" descr="http://www.naturecanada.ca/media/images/CF%20light%20bul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3886200"/>
              <a:ext cx="914400" cy="1370914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152400" y="5465419"/>
            <a:ext cx="4724400" cy="1392581"/>
            <a:chOff x="152400" y="5465419"/>
            <a:chExt cx="4724400" cy="139258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5465419"/>
              <a:ext cx="1425284" cy="139258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676400" y="6172200"/>
              <a:ext cx="3200400" cy="64633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Think of other ways of powering what we need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 Exercise 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458200" cy="83099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Make an action plan for immediate action that requires no cost.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2662535"/>
            <a:ext cx="85344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How can we communicate these to the rest of the school?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3219271"/>
            <a:ext cx="8382000" cy="1200329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Create a long term plan of what could be done at </a:t>
            </a:r>
            <a:r>
              <a:rPr lang="en-US" sz="2400" dirty="0" err="1" smtClean="0"/>
              <a:t>Vigyan</a:t>
            </a:r>
            <a:r>
              <a:rPr lang="en-US" sz="2400" dirty="0" smtClean="0"/>
              <a:t> Ashram to reduce its electricity consumption</a:t>
            </a:r>
          </a:p>
          <a:p>
            <a:r>
              <a:rPr lang="en-US" sz="2400" dirty="0" smtClean="0"/>
              <a:t>e.g. wind power for pumping water.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4267200"/>
            <a:ext cx="8286750" cy="2514600"/>
            <a:chOff x="457200" y="4343400"/>
            <a:chExt cx="8286750" cy="2514600"/>
          </a:xfrm>
        </p:grpSpPr>
        <p:sp>
          <p:nvSpPr>
            <p:cNvPr id="9" name="Rectangle 8"/>
            <p:cNvSpPr/>
            <p:nvPr/>
          </p:nvSpPr>
          <p:spPr>
            <a:xfrm>
              <a:off x="457200" y="4807803"/>
              <a:ext cx="5638800" cy="83099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Could these be your future energy &amp; Environment projects?</a:t>
              </a:r>
              <a:endParaRPr lang="en-US" sz="2400" dirty="0"/>
            </a:p>
          </p:txBody>
        </p:sp>
        <p:pic>
          <p:nvPicPr>
            <p:cNvPr id="7169" name="Picture 1" descr="C:\Documents and Settings\MWHRecovery\My Documents\EWB FROM LUMSDES\EWB\Photos\Week 5\DSC03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4343400"/>
              <a:ext cx="1885950" cy="2514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043535"/>
            <a:ext cx="36576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How could you do this?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676400"/>
            <a:ext cx="8297225" cy="1676400"/>
            <a:chOff x="457200" y="1676400"/>
            <a:chExt cx="8297225" cy="1676400"/>
          </a:xfrm>
        </p:grpSpPr>
        <p:sp>
          <p:nvSpPr>
            <p:cNvPr id="5" name="Rectangle 4"/>
            <p:cNvSpPr/>
            <p:nvPr/>
          </p:nvSpPr>
          <p:spPr>
            <a:xfrm>
              <a:off x="457200" y="1676400"/>
              <a:ext cx="6096000" cy="83099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Keep a review of the savings over the next few months</a:t>
              </a:r>
              <a:endParaRPr lang="en-US" sz="2400" dirty="0"/>
            </a:p>
          </p:txBody>
        </p:sp>
        <p:pic>
          <p:nvPicPr>
            <p:cNvPr id="6146" name="Picture 2" descr="http://loditeachers.net/calendar/calend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400" y="1676400"/>
              <a:ext cx="1744025" cy="167640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2590800"/>
            <a:ext cx="6167946" cy="2319338"/>
            <a:chOff x="381000" y="2590800"/>
            <a:chExt cx="6167946" cy="2319338"/>
          </a:xfrm>
        </p:grpSpPr>
        <p:sp>
          <p:nvSpPr>
            <p:cNvPr id="7" name="Rectangle 6"/>
            <p:cNvSpPr/>
            <p:nvPr/>
          </p:nvSpPr>
          <p:spPr>
            <a:xfrm>
              <a:off x="381000" y="4191000"/>
              <a:ext cx="14478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Old Bills</a:t>
              </a:r>
              <a:endParaRPr lang="en-US" sz="2400" dirty="0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590800"/>
              <a:ext cx="2129346" cy="2319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5100935"/>
            <a:ext cx="8610600" cy="1757065"/>
            <a:chOff x="381000" y="5100935"/>
            <a:chExt cx="8610600" cy="1757065"/>
          </a:xfrm>
        </p:grpSpPr>
        <p:sp>
          <p:nvSpPr>
            <p:cNvPr id="8" name="Rectangle 7"/>
            <p:cNvSpPr/>
            <p:nvPr/>
          </p:nvSpPr>
          <p:spPr>
            <a:xfrm>
              <a:off x="381000" y="5100935"/>
              <a:ext cx="69342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Plot a graph of energy consumption over a year</a:t>
              </a:r>
              <a:endParaRPr lang="en-US" sz="2400" dirty="0"/>
            </a:p>
          </p:txBody>
        </p:sp>
        <p:graphicFrame>
          <p:nvGraphicFramePr>
            <p:cNvPr id="13" name="Chart 12"/>
            <p:cNvGraphicFramePr/>
            <p:nvPr/>
          </p:nvGraphicFramePr>
          <p:xfrm>
            <a:off x="5181600" y="5562600"/>
            <a:ext cx="3810000" cy="129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81000" y="1676400"/>
            <a:ext cx="8629649" cy="2514600"/>
            <a:chOff x="381000" y="1676400"/>
            <a:chExt cx="8629649" cy="2514600"/>
          </a:xfrm>
        </p:grpSpPr>
        <p:pic>
          <p:nvPicPr>
            <p:cNvPr id="6" name="Picture 4" descr="http://www.eoearth.org/files/115901_116000/115936/300px-India_Oil_prod_&amp;_cons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7400" y="1676400"/>
              <a:ext cx="3143249" cy="2514600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</p:pic>
        <p:pic>
          <p:nvPicPr>
            <p:cNvPr id="32770" name="Picture 2" descr="India's Coal Production and Consumption, 1980-2005. (Source: &lt;a href='http://www.eia.doe.gov/' class='external text' title='http://www.eia.doe.gov/' rel='nofollow'&gt;EIA&lt;/a&gt;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684781"/>
              <a:ext cx="2971800" cy="2506219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81000" y="2057400"/>
              <a:ext cx="2133600" cy="1107996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What do these graphs tell you?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Energy Demand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343400"/>
            <a:ext cx="46482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Supply is less than Demand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100935"/>
            <a:ext cx="51816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Need imports to meet the demand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5710535"/>
            <a:ext cx="82296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There is an urgent need to reduce energy requirements 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8305800" y="2438400"/>
            <a:ext cx="609600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7162800" y="1981200"/>
            <a:ext cx="10668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6320135"/>
            <a:ext cx="8229600" cy="46166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This can be achieved through conserving energy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Conserving Energy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48000" y="3124200"/>
            <a:ext cx="2895600" cy="2290465"/>
            <a:chOff x="5791200" y="1676400"/>
            <a:chExt cx="2895600" cy="229046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9450" y="1676400"/>
              <a:ext cx="8191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791200" y="3505200"/>
              <a:ext cx="28956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Reduce Power cuts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1752600"/>
            <a:ext cx="5181600" cy="1600200"/>
            <a:chOff x="228600" y="1752600"/>
            <a:chExt cx="5181600" cy="1600200"/>
          </a:xfrm>
        </p:grpSpPr>
        <p:sp>
          <p:nvSpPr>
            <p:cNvPr id="6" name="Rectangle 5"/>
            <p:cNvSpPr/>
            <p:nvPr/>
          </p:nvSpPr>
          <p:spPr>
            <a:xfrm>
              <a:off x="3200400" y="1752600"/>
              <a:ext cx="22098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Will help make power available to all</a:t>
              </a:r>
            </a:p>
          </p:txBody>
        </p:sp>
        <p:pic>
          <p:nvPicPr>
            <p:cNvPr id="16391" name="Picture 7" descr="http://urjavaranfoundation.org/wp-content/uploads/2011/06/Empower-India-20111-e13073650462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762125"/>
              <a:ext cx="2876550" cy="1590675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304800" y="3962400"/>
            <a:ext cx="5029200" cy="2895600"/>
            <a:chOff x="304800" y="3962400"/>
            <a:chExt cx="5029200" cy="2895600"/>
          </a:xfrm>
        </p:grpSpPr>
        <p:pic>
          <p:nvPicPr>
            <p:cNvPr id="16389" name="Picture 5" descr="http://www.geographia.com/india/indiamap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962400"/>
              <a:ext cx="2697610" cy="28956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752600" y="5562600"/>
              <a:ext cx="35814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Will make India more independent from fossil fuel rich countries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62600" y="1752600"/>
            <a:ext cx="3124200" cy="3086100"/>
            <a:chOff x="5562600" y="1752600"/>
            <a:chExt cx="3124200" cy="3086100"/>
          </a:xfrm>
        </p:grpSpPr>
        <p:pic>
          <p:nvPicPr>
            <p:cNvPr id="16393" name="Picture 9" descr="http://www.dailygalaxy.com/photos/uncategorized/2009/01/15/global_warming_myth_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5000" y="2209800"/>
              <a:ext cx="2828925" cy="26289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562600" y="1752600"/>
              <a:ext cx="31242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Reduce pollution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0" y="4724400"/>
            <a:ext cx="2993097" cy="1985665"/>
            <a:chOff x="6400800" y="4724400"/>
            <a:chExt cx="2993097" cy="1985665"/>
          </a:xfrm>
        </p:grpSpPr>
        <p:sp>
          <p:nvSpPr>
            <p:cNvPr id="20" name="Rectangle 19"/>
            <p:cNvSpPr/>
            <p:nvPr/>
          </p:nvSpPr>
          <p:spPr>
            <a:xfrm>
              <a:off x="6400800" y="6248400"/>
              <a:ext cx="19050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Save money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477000" y="4724400"/>
              <a:ext cx="2916897" cy="1524000"/>
              <a:chOff x="6477000" y="4724400"/>
              <a:chExt cx="2916897" cy="1524000"/>
            </a:xfrm>
          </p:grpSpPr>
          <p:pic>
            <p:nvPicPr>
              <p:cNvPr id="21" name="Picture 6" descr="http://upload.wikimedia.org/wikipedia/en/e/e1/Indian_rupees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77000" y="4876800"/>
                <a:ext cx="1032798" cy="1371600"/>
              </a:xfrm>
              <a:prstGeom prst="rect">
                <a:avLst/>
              </a:prstGeom>
              <a:noFill/>
              <a:ln w="15875">
                <a:noFill/>
              </a:ln>
            </p:spPr>
          </p:pic>
          <p:pic>
            <p:nvPicPr>
              <p:cNvPr id="16395" name="Picture 11" descr="http://www.poweredtemplates.com/_src_clipart/00333/clipart_b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20000" y="4724400"/>
                <a:ext cx="1773897" cy="1485900"/>
              </a:xfrm>
              <a:prstGeom prst="rect">
                <a:avLst/>
              </a:prstGeom>
              <a:noFill/>
            </p:spPr>
          </p:pic>
          <p:sp>
            <p:nvSpPr>
              <p:cNvPr id="23" name="Right Arrow 22"/>
              <p:cNvSpPr/>
              <p:nvPr/>
            </p:nvSpPr>
            <p:spPr>
              <a:xfrm>
                <a:off x="7467600" y="5486400"/>
                <a:ext cx="609600" cy="38100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33400" y="2895600"/>
            <a:ext cx="2895600" cy="14465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To conserve energy we need to find out where we are wasting it.</a:t>
            </a:r>
            <a:endParaRPr lang="en-US" sz="2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95400" y="4495800"/>
            <a:ext cx="7032438" cy="4308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We can find this out by completing an energy audit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Audit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45720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dirty="0" smtClean="0"/>
              <a:t>An </a:t>
            </a:r>
            <a:r>
              <a:rPr lang="en-GB" sz="2400" b="1" dirty="0" smtClean="0"/>
              <a:t>energy audit</a:t>
            </a:r>
            <a:r>
              <a:rPr lang="en-GB" sz="2400" dirty="0" smtClean="0"/>
              <a:t> helps you to calculate </a:t>
            </a:r>
            <a:r>
              <a:rPr lang="en-GB" sz="2400" b="1" dirty="0" smtClean="0"/>
              <a:t>how much </a:t>
            </a:r>
            <a:r>
              <a:rPr lang="en-GB" sz="2400" dirty="0" smtClean="0"/>
              <a:t>energy you use and </a:t>
            </a:r>
            <a:r>
              <a:rPr lang="en-GB" sz="2400" b="1" dirty="0" smtClean="0"/>
              <a:t>where</a:t>
            </a:r>
            <a:r>
              <a:rPr lang="en-GB" sz="2400" dirty="0" smtClean="0"/>
              <a:t> it is used.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19600" y="4607266"/>
            <a:ext cx="4572000" cy="12003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dirty="0" smtClean="0"/>
              <a:t>This allows you to identify where you could make </a:t>
            </a:r>
            <a:r>
              <a:rPr lang="en-GB" sz="2400" b="1" dirty="0" smtClean="0"/>
              <a:t>savings</a:t>
            </a:r>
            <a:r>
              <a:rPr lang="en-GB" sz="2400" dirty="0" smtClean="0"/>
              <a:t> in your energy consumption</a:t>
            </a:r>
            <a:endParaRPr lang="en-US" sz="2400" dirty="0"/>
          </a:p>
        </p:txBody>
      </p:sp>
      <p:sp>
        <p:nvSpPr>
          <p:cNvPr id="9218" name="AutoShape 2" descr="data:image/jpg;base64,/9j/4AAQSkZJRgABAQAAAQABAAD/2wCEAAkGBhAGERUUBxQVFRAWFhYTGRIXFRQYFBcYFxQcGBUdGBUbGyYeHCAjGRgYHzAgIycrLSwwGB8xNjAqOCYuLikBCQoKDgwOFw8PGSklHyQpLzUxLC01NTUsNTAsNTEsKSwpNTU1NSo1LCwsKTUpNDUpLSwsLiwpLyksKSkwLCwsNf/AABEIAOEA4AMBIgACEQEDEQH/xAAcAAEAAwEBAQEBAAAAAAAAAAAABQcIBgQCAwH/xABMEAABAwIDBAYGBAgMBwEAAAABAAIDBBEFBhIHITFBEyJRYXGBCBQygpGhI0JichUWM1KisbLBJCU0Q1NzkpOjs9LTNURUY3SDwhj/xAAbAQEAAgMBAQAAAAAAAAAAAAAAAwYBAgQFB//EAC8RAQABAgQDBgQHAAAAAAAAAAABAgMEBREhMUGxEhMygZHBUWHh8BQiI1JyodH/2gAMAwEAAhEDEQA/ALxREQEREBERAREQUPtuzzi2FzmlYPV6VwuySMnXM3gbybi2x3Fgtx3kghTmwbP5xqI0WJuvNC3VE4ne+IWGm/MsNvIj80rr9p2S252oXxsA9YZeSF3MPA9m/Y4dU+R5LL2XcblypVxT09xJC+5ad1xwe09l23afFBs5F5MJxOPGoI56I6opGNkae5wvv7COBHaF60BERAREQERQOesb/F3DqmcGzmRO0n7bupH+m5qCiZNt+I4TXVDqZ7ZqV00hbDILtDNZDdDhZzeqBzt3LQ2BYg7FqaGadnRuljZIY76tOtoda9he1+xY/wAr4OcfrKenb/OysYe5pd1j5NufJbMY0MADdwG4Du5IPpERAREQEREBERAREQEREBERAREQFmbbtlL8X8Q6enFoaoGXuEoP0o8yQ/3z2LTK4ra9lb8acMlbELzQ/Tx9pLAdTfeZqFu2yDjfR2zZ6zFLQ1J60d5or/mONpAPB5B989iudY3yXmN2VK6CpjvZjxrA+tG7qyDzaT52WxYZm1DQ6EgtcA4OHAgi4I8Qg+0REBERAVPekbmD1WlgpYj1pnmV/wByP2QfF7gfcVwrJ21rM340YnM+I3iiPq8fZpjJBI7i8vd4EIOg9HvA/wAIYk6d46lPE43+3J1G/o9J8FpFVpsCy/8AgnDOmlFn1LzJ36G9SP8AU53vKy0BERAREQEREBERARR+OY/TZbhM2LyNjiHM8SexrRvce4b15MqZyo85xdLg8mq250Z3SMPY9nLx4HkUE2iIgIiICIiAiIgrXB9g+G0FRJNX3nBkc+OAjTFG0uu1paDd9hu3m3crHiibTtDYQGtaA0NAAAAFgABuAA5L7RAREQEREDiqwzfsFocdJfgx9VmO8ho1Qn/13Gn3SB3Kz0QefDqFmFxRxUotHGxsbR2NY0NHyC9CIgIiICIiAiIgIiIM+7Y9n2LSSOq5pXVlOLkBrdLoG8bdEN2kDi5vG13WVXYJjtRlyZs2EyOjlb9YcxzDgdzgew7ltNVxnfYjQ5o1SYd/Bqk79TG/RPP24+RPa23fdBE5K9IGmxPTHmdogl4dM25gce8b3M+Y7wrZp6llY0PpnNexwu17SHNI7Q4biFkTNuz6vyW62KxHo72E7OtE73+R7nWPcvjKmfa/Jjr4RKQy93Qu60TvFnI94se9BsJFwezfavBn0GOVvQ1bRcxarteObozxNuYO8X58V3iAiIgIiICLn8zZ9w/KI/jedrX2uIh1pT2fRtuRftNh3qsca9JJrSRgVKSOT5n2/wANl/2kF3IsyVm37Gak/Quhi7mQg/tly8Q23Y4P+aH9xT/7aDVCLLjNumNt4zsPjBD+5q99L6QuLQflm00g+1E4fsvCDSiKisO9JVwsMTowe10cpH6Lmn9pdrge3LB8YIEsrqd55TM0j+20uaPMhBYCL8aSsjr2h9G9r2Hg9jg5p8HDcV+yAiIgIiICIv45wbvdw7UH9RcxjG0vCcC/ltXFqH1GHpH+bY7kea5OP0gKGsqYYMOhlcJJWRGV5bG1oe8N1BvWJte9jZBaaIiD854GVTS2oaHMcLFrgC0jsIO4hVJnvYFBiQdLlUiGbj6ufyL/ALp4xn4t+7xVvogo3ZNsZlp5RVZqYWGN/wBFTk7y9p9t9j7II3Dnx4W1XkiICIoPOOcKfJVM6fEj9lkY9qR9tzW/vPIIPZjmPU+W4XTYtI2OJv1jxJ5BoG9xPYN6rCbOOK7T9bMnD1OhB0urJLiV/aGab6Tb83eN13C9lxGDMrNtuJasYcRSxdZzGk6I2E9VjB+c63tHfuJ5AK/qKijw2NsdE0MjYA1rGiwAHYF4uZZl+H/Tt+Lp9UlFGu8qxw3YBStOrGqiad5NzptGCTxuTqcfG4XX4ds0wnC/5PSRE9sjelPxkLl0yKs3MdiLvirnp0TxTEI4ZbohwpoP7mP/AEo7LlG7c6mgI7Ohj/0qRRc/eV/GWdEDU5Dwur/LUdN4iFjT8WgFQOI7E8IrweiifCTzjkf+y/UPku8RS0Yq9R4a59WOzCjsc9HqWK5wKoa//tyt0Hye24J8QFWmPZVrMsO04vC+PkHEXY77rxdp8iteL8ayijxFjo6xjXxuFnMcAWkd4K9PD51eonS5+aPSWk245Mj4Fmesyy/Xg0z4ncw09V33mHqu8wVovZVtWZnlphxANjrWN1ED2JWji5g5Ebrt77jde1O7WNnoyXO1+H39UmvoBNzG4e0wnmLG4J32uOVzymXMbky5VQ1FL7UTw+3aPrN8HNu3zVrs3qb1EXKOEoJjTZtFF8QyidodGbtcA4HtBFx8l9qVgUBm7PFFkmMPxl9i6+iNo1SP02vpb3XG8kDeN6n1yG07I34+UfRQFrahjhJE91w0Hg4OIBNi0nzDexBVOY/SKq6wluX4mQM5SP8ApJfG3sDws7xVcYzmqvzK7+NaiWW/BhcdPuxjqjyCuvL3o50tLZ2Pzvmd/Rx/Rx+BdvcfLSrIwPJ1BlsfxRTRRnhrDbyechu4+ZQZgwTZdi2P2NJSyNYfryARMt2gvsT5AqwsvejnNG5r8YqmsLSHaYWlxuDcdd9gD7pV7IgIiICIiAiIgLKO1rOTs34g8xuvTwl0MQ5WBs5/i5wvfs0jktRYxP6tTzPH1Y5HfBhKxSd6DSWxHCWYfhUcjB153vkcee55jaPABnzK79clsp/4RSW/oz/mOXWr57jKpqxFyZ/dLrp4QIiLlZEREBERAREQcVtiwsYnhM9xd0WmZp7CxwDv0C8eazGtRbWqoUuEVRPNrWD35Wt/USsz4TQnFJ4oo/akkZGLcbvcG/vVvyOZ7ir+XtCC7xbGyzGYaOma7iIIQfKJoUkvljBGAGbgBYDuHBfS91EIiICIiAiIgIiICIiAiIg8WNRGenma3i6KRvxYQsVFbhc3ULFYpxmgOF1E0L+McskZ9x5b+5BpDY1Uiowen372GVh8pXEfIhdsql9HnFRNS1EB9qOUSj7sjbfrjPxVtKgY+jsYm5Hz67uqidoERFxNhERAREQERfxzgwXduA33WRVfpBYwKajhp2+1LLrP3Ihv/Se34FcRsIy6cZxRsrheKmaZSbbtZBbEPHUS73Co7aNmF2fsTthgMjARTwNaLl/W4gfaeSR3WWgtmmR25Fo2xGxqH2kmeOBeR7IP5rRuHmeavmXWJsYemmePGfNzVzrLrERF3tBERAREQEREBERAREQEREBZX214P+CMXn0izZgyoHviz/8AEa9aoVMekhgPTQ09XGN7HGB5t9V41Mv3BzXD30HCbEMa/BeJtY82ZOx0Pdq9tnzbp95aRWNsOrn4XNHLTbnxvbI097XBw+YWv8LxBmLQxzU3sSMbI3wc0EfrVUzyz2blN2Ocaen3/Se1O2j1IiKvJRERAREQFTu2faN0Ydh+CuvI7qzvbyB/mm25n63d1eZtKbTtqP4JJo8t3krXnQXMGroid2loHGQ8LDh47l6NlWyD8AltZmQa6w9ZkZ6whJ36nH60nfwb3neLJlWWzMxfuxtyj3RV18ofWxvZX+LLRV423+GPb1Iz/MtcN9/tkcewbuZVqoitCAREQEREBERAREQEREBERAREQFC5zy+M00M9M7jJGQ0nk8daM+Tw1TSIMPSRmIkSAhwJBB4gjiCtA7BsyfhKidTTHr07ur2mOQkj4O1DuBaq4205b/F7FJTGLRVH8Ib2XeT0g/vA427CF4Nl2ZfxYxGJ8htFIehk7NLyACfuu0u8ivPzHD9/h6qY4xvHk3onSWpURFQ3SIiICqHadtZdC80WVCXTE9G+dm8tcTbRFbi++4uHDgN+8ejbNtHODMNHg77VDx9LI0742Ebmg8nOHwHiCPw2D7OA0DEcWb1jf1dh5DgZSO07w3zPMFWTK8tiqIvXY25R7yirr5Q6XZVsoZlJoqcYAfXvF9+8Qhw3taeb/wA53kN1y6yURWhAIiICIiAiIgIiICIiAiIgIiICIiAiIgq/0gcuDFMOFRGPpKZ4dfn0chDHj+1od7pWbVsXPcbZcMrRL7Pqs/yicR8wFjpBrfJeJnGaCmllN3vhjLj2uDbP/SBU0oPI1H6hh1IwixFPESO9zA53zJU4vnF7TvKuzw1l2RwFAZ5zS3J9FJO+xeBojafrSO9geHEnuaVPqnPSLq3Njo4weq50shHe0Ma39t3xU+Bsxev0UTw16btap0jVVmA0b84YjDHWuLn1E7RI8+0db7yH4XK2HTwNpWNZAA1jQGtaBYBoFgAOwDcso7IW6sZo/vuPwieVrJX+I02hyiIiyCIiAiIgIiICIiAiIgIiICIiAiIgIi+JZWwNLpiGtAuXEgAAcSSeCDj9sGKDC8Hqi475GCFo7TI4NP6Oo+SylFp1Dpb6bi9uNr77d9lc223aBh+YYm0+GTSSvY7VeMM9X1WtcyOGpxAJto3bzvVdQZCq8RpxU4KBUw2GsQ3dLE7m2SG2sHvAII33QaKyzn7DcyBrcKmbrsAIXdSQWHAMdxt9m66RYwfG6AkSAhwNiCCCD4cl02D7TcVwMaaWpeWDdoktI0DsGsEjyIVZv5FOutqryn/fomi78WqVSfpGHrUXhP8ArjUNT+kBicX5WOmf3lkgPykt8lE5kzRWbWp6eKnpx0zA9rWR6jq1lpJOr2QNPEmw5rGAy2/YxFNdcRpGvP5FVcTGj+bGIjLjVJp5GR3kIHlatVabMtjkeS3NqcQkMlZpIs3dFHqFnAc3G1xc2HdzVlqzoRERAREQEREBERAREQEREBERAREQEREBROacuRZspJaatuGSNtqHFrgbscPBwBtz4KWRBj7OORKzJMpZijD0ZJDJ2gmKQdzuR+yd4UZg2O1OXpRLhEr4pB9ZptcdhHBw7iCFdO1PbTCGyUmX2slO9kk8jA6JpB3hjHCzyD9YiwtuB4ijaeZsbgZ2h7ebSSL+YO5BYA20z19hmSjoqwcNUkIEnk7eB5NX6tzxl6s/l+DaO0xTu+QGhROG0+XcSaPXZK6kk5g9HPF5Oaxr/IjzKn6DZ3l+v/JYy0DsexsR/wAQhBH1OK5VkdeGjr2j8wSs0/EyOPzXTZJz/TUcvq+zzCXGaT2nyTHVYc3vIdpaPvAeZUlhuyPLkdjNXdMez1qna34NF/mu1w6rwLZ5Tu9Qlp4Yr3cWyCSR55c3PeeNhvtv4IOnwttQ2MfhUxmY7yIg4Rt7m6iSbdptfsHBetQ+V8xtzVB09NG9kLnERmQAOkaN2vTyaTe195AvuuphAREQEREBERAREQEREBERAREQEREBERAREQVPtfzNgdEXQ4zSiprdIIDQY3tBF2l1Ra4FuQ1d4WfadkVRKBO4xQudvcAZCxpPG1wXW+K07tS2YMz5GH0pDK2MWY8+y9vHQ/uuSQeVz2rM+M4JUZfldDisbo5W8WuHwIPAg8iNxQd+zYNW18bZcEqKSohcLte2R4uPNlvK+5eGfYZjcPsQNd92eH/6cFA5Tz5XZLcTg8tmON3ROGqJ/i08D3ix71ZNH6S0rB/DqJjndrJnMHwcx360HG0+xXG53aTS6ftOlhDR5h5v5XXe5Y2DwYEPWM7zxljOsYg7TCP6yV1rjuAHiV/P/wBMN/6A3/8AJH+yuXgwTHNss3S1Je2lLiWvkJbTxtJ4RtsNZA3XAubbyEF+5WzLSZmje7Ajqgif0AcGlrCWtaeoDbqgOA4DuU0ofKeWYcoUsdNQ3LWA3cfae4m7nHxPLkLDkphAREQEREBERAREQEREBERAREQEREBERAREQFG45lukzKzRjMLJWjhqG9v3XDrN8iFJIgrHE9g2CtDpH9NDG0Fx0zdVrQLk3e1xsAO1Upm6PBaMlmVvWpjw6aV7Gxe6wRh7vElvgVp7PEwp8NrHO5U0/wDlOA+azRk/ZViOcbOpY+jpz/Py3awj7Itqf5C3eEFvbKdm+GzUFNU1lMySpe0vL5C54vrdptGTo4W5K02tDBZu4cLKPy7hAy/SwU7XauhiZFrtbUWtAJtc2ubm1+akUBERAREQEREBERAREQEREBERAREQEREBERAREQEREELnL+Q1H9Wf1hS8XAeAREH2iIgIiICIiAiIgIiICIiAiIgIiIP/2Q=="/>
          <p:cNvSpPr>
            <a:spLocks noChangeAspect="1" noChangeArrowheads="1"/>
          </p:cNvSpPr>
          <p:nvPr/>
        </p:nvSpPr>
        <p:spPr bwMode="auto">
          <a:xfrm>
            <a:off x="114300" y="-696913"/>
            <a:ext cx="1428750" cy="1438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t3.gstatic.com/images?q=tbn:ANd9GcQVNezqdotdcyrpRp-6K-spcca_1Mg5wH_cqGey0u43TGT-prO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251" y="1828800"/>
            <a:ext cx="1668949" cy="1676400"/>
          </a:xfrm>
          <a:prstGeom prst="rect">
            <a:avLst/>
          </a:prstGeom>
          <a:noFill/>
        </p:spPr>
      </p:pic>
      <p:pic>
        <p:nvPicPr>
          <p:cNvPr id="11" name="Picture 4" descr="http://t3.gstatic.com/images?q=tbn:ANd9GcQVNezqdotdcyrpRp-6K-spcca_1Mg5wH_cqGey0u43TGT-prO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1668949" cy="1676400"/>
          </a:xfrm>
          <a:prstGeom prst="rect">
            <a:avLst/>
          </a:prstGeom>
          <a:noFill/>
        </p:spPr>
      </p:pic>
      <p:pic>
        <p:nvPicPr>
          <p:cNvPr id="12" name="Picture 4" descr="http://t3.gstatic.com/images?q=tbn:ANd9GcQVNezqdotdcyrpRp-6K-spcca_1Mg5wH_cqGey0u43TGT-prO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1668949" cy="1676400"/>
          </a:xfrm>
          <a:prstGeom prst="rect">
            <a:avLst/>
          </a:prstGeom>
          <a:noFill/>
        </p:spPr>
      </p:pic>
      <p:pic>
        <p:nvPicPr>
          <p:cNvPr id="13" name="Picture 4" descr="http://t3.gstatic.com/images?q=tbn:ANd9GcQVNezqdotdcyrpRp-6K-spcca_1Mg5wH_cqGey0u43TGT-prO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78666"/>
            <a:ext cx="1668949" cy="16764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378666"/>
            <a:ext cx="1981200" cy="18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carry out an energy audit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" y="1519535"/>
            <a:ext cx="3276600" cy="2290465"/>
            <a:chOff x="76200" y="1676400"/>
            <a:chExt cx="3276600" cy="2290465"/>
          </a:xfrm>
        </p:grpSpPr>
        <p:sp>
          <p:nvSpPr>
            <p:cNvPr id="8" name="Rectangle 7"/>
            <p:cNvSpPr/>
            <p:nvPr/>
          </p:nvSpPr>
          <p:spPr>
            <a:xfrm>
              <a:off x="76200" y="3505200"/>
              <a:ext cx="3276600" cy="461665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 smtClean="0"/>
                <a:t>1. Set your boundaries</a:t>
              </a:r>
            </a:p>
          </p:txBody>
        </p:sp>
        <p:pic>
          <p:nvPicPr>
            <p:cNvPr id="18436" name="Picture 4" descr="http://schoolnew.discoveryeducation.com/clipart/images/littlehous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941" y="1676400"/>
              <a:ext cx="2169459" cy="1770279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886200" y="1447800"/>
            <a:ext cx="5181600" cy="3763916"/>
            <a:chOff x="3886200" y="1828800"/>
            <a:chExt cx="5181600" cy="3763916"/>
          </a:xfrm>
        </p:grpSpPr>
        <p:sp>
          <p:nvSpPr>
            <p:cNvPr id="10" name="Rectangle 9"/>
            <p:cNvSpPr/>
            <p:nvPr/>
          </p:nvSpPr>
          <p:spPr>
            <a:xfrm>
              <a:off x="3886200" y="4392387"/>
              <a:ext cx="51816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Electrical Wattage consumed by equipment is normally written on its name plate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86200" y="1828800"/>
              <a:ext cx="5181600" cy="2514600"/>
              <a:chOff x="3886200" y="1828800"/>
              <a:chExt cx="5181600" cy="2514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886200" y="3512403"/>
                <a:ext cx="5181600" cy="830997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2. Find out energy consumed by every application</a:t>
                </a:r>
              </a:p>
            </p:txBody>
          </p:sp>
          <p:pic>
            <p:nvPicPr>
              <p:cNvPr id="18434" name="Picture 2" descr="http://sparkmanmiddle.wikispaces.com/file/view/computer_clipart.gif/35063179/computer_clipart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14800" y="1828800"/>
                <a:ext cx="1524000" cy="1589314"/>
              </a:xfrm>
              <a:prstGeom prst="rect">
                <a:avLst/>
              </a:prstGeom>
              <a:noFill/>
            </p:spPr>
          </p:pic>
          <p:pic>
            <p:nvPicPr>
              <p:cNvPr id="18438" name="Picture 6" descr="http://image.shutterstock.com/display_pic_with_logo/160900/160900,1220211251,4/stock-photo-charging-mobile-phone-16781485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67400" y="1981200"/>
                <a:ext cx="1795916" cy="1428751"/>
              </a:xfrm>
              <a:prstGeom prst="rect">
                <a:avLst/>
              </a:prstGeom>
              <a:noFill/>
            </p:spPr>
          </p:pic>
          <p:pic>
            <p:nvPicPr>
              <p:cNvPr id="18440" name="Picture 8" descr="http://www.naturecanada.ca/media/images/CF%20light%20bulb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48600" y="2057400"/>
                <a:ext cx="914400" cy="137091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52400" y="3962400"/>
            <a:ext cx="7391400" cy="2743200"/>
            <a:chOff x="0" y="4114800"/>
            <a:chExt cx="7391400" cy="2743200"/>
          </a:xfrm>
        </p:grpSpPr>
        <p:sp>
          <p:nvSpPr>
            <p:cNvPr id="11" name="Rectangle 10"/>
            <p:cNvSpPr/>
            <p:nvPr/>
          </p:nvSpPr>
          <p:spPr>
            <a:xfrm>
              <a:off x="0" y="5657671"/>
              <a:ext cx="7391400" cy="1200329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3. To calculate the energy consumed by an appliance, multiply the power rating of the appliance by the time of consumption</a:t>
              </a:r>
              <a:endParaRPr lang="en-US" sz="2400" dirty="0"/>
            </a:p>
          </p:txBody>
        </p:sp>
        <p:pic>
          <p:nvPicPr>
            <p:cNvPr id="18442" name="Picture 10" descr="http://www.clker.com/cliparts/8/d/d/8/11949889991872499940clock03.svg.hi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8800" y="4114800"/>
              <a:ext cx="1452642" cy="1447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Consumed</a:t>
            </a:r>
            <a:endParaRPr lang="en-US" dirty="0"/>
          </a:p>
        </p:txBody>
      </p:sp>
      <p:pic>
        <p:nvPicPr>
          <p:cNvPr id="35842" name="Picture 2" descr="http://3.bp.blogspot.com/-xrA0zyS1RzA/TW71x1s70fI/AAAAAAAABRk/OI6RuuOpJvI/s1600/lightbul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3886200" cy="29146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1752600"/>
            <a:ext cx="3124200" cy="83099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This is a 40W light bulb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486400"/>
            <a:ext cx="3124200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Calculate the monthly energy consumption  in KW Hours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267200" y="2819400"/>
            <a:ext cx="3848100" cy="3086100"/>
            <a:chOff x="4267200" y="2819400"/>
            <a:chExt cx="3848100" cy="3086100"/>
          </a:xfrm>
        </p:grpSpPr>
        <p:sp>
          <p:nvSpPr>
            <p:cNvPr id="7" name="Rectangle 6"/>
            <p:cNvSpPr/>
            <p:nvPr/>
          </p:nvSpPr>
          <p:spPr>
            <a:xfrm>
              <a:off x="4267200" y="2819400"/>
              <a:ext cx="3124200" cy="83099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 smtClean="0"/>
                <a:t>Its on between 7pm and 12am every day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343400" y="4267200"/>
              <a:ext cx="1638300" cy="1638300"/>
              <a:chOff x="4343400" y="4343400"/>
              <a:chExt cx="1638300" cy="1638300"/>
            </a:xfrm>
          </p:grpSpPr>
          <p:pic>
            <p:nvPicPr>
              <p:cNvPr id="17410" name="Picture 2" descr="http://etc.usf.edu/clipart/48400/48481/48481_nclockb_lg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43400" y="4343400"/>
                <a:ext cx="1638300" cy="1638300"/>
              </a:xfrm>
              <a:prstGeom prst="rect">
                <a:avLst/>
              </a:prstGeom>
              <a:noFill/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838700" y="4838700"/>
                <a:ext cx="685800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4953000" y="5257800"/>
                <a:ext cx="304800" cy="1524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477000" y="4267200"/>
              <a:ext cx="1638300" cy="1638300"/>
              <a:chOff x="6477000" y="4267200"/>
              <a:chExt cx="1638300" cy="1638300"/>
            </a:xfrm>
          </p:grpSpPr>
          <p:pic>
            <p:nvPicPr>
              <p:cNvPr id="21" name="Picture 2" descr="http://etc.usf.edu/clipart/48400/48481/48481_nclockb_lg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4267200"/>
                <a:ext cx="1638300" cy="1638300"/>
              </a:xfrm>
              <a:prstGeom prst="rect">
                <a:avLst/>
              </a:prstGeom>
              <a:noFill/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6972300" y="4762500"/>
                <a:ext cx="685800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7086600" y="4876800"/>
                <a:ext cx="457200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6248400" cy="144655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Consumption per day = wattage x daily use</a:t>
            </a:r>
          </a:p>
          <a:p>
            <a:r>
              <a:rPr lang="en-GB" sz="2200" dirty="0" smtClean="0"/>
              <a:t>                                        = 40W x (12-7) hours</a:t>
            </a:r>
          </a:p>
          <a:p>
            <a:r>
              <a:rPr lang="en-GB" sz="2200" dirty="0" smtClean="0"/>
              <a:t>                                        = 40W x 5 hours</a:t>
            </a:r>
          </a:p>
          <a:p>
            <a:r>
              <a:rPr lang="en-GB" sz="2200" dirty="0" smtClean="0"/>
              <a:t>                                        =200 watt hours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276600"/>
            <a:ext cx="8610600" cy="144655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Consumption per month = wattage per day x no of days in 1 month</a:t>
            </a:r>
          </a:p>
          <a:p>
            <a:r>
              <a:rPr lang="en-GB" sz="2200" dirty="0" smtClean="0"/>
              <a:t>                                        = 200 watt hours x 30</a:t>
            </a:r>
          </a:p>
          <a:p>
            <a:r>
              <a:rPr lang="en-GB" sz="2200" dirty="0" smtClean="0"/>
              <a:t>                                        = 6000 watts hours</a:t>
            </a:r>
          </a:p>
          <a:p>
            <a:r>
              <a:rPr lang="en-GB" sz="2200" dirty="0" smtClean="0"/>
              <a:t>                                        = 6KW hours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800600"/>
            <a:ext cx="3581400" cy="43088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1KWH = 1 unit of electricity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486400"/>
            <a:ext cx="4343400" cy="769441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smtClean="0"/>
              <a:t>So 6 units of electricity are used by the bulb in a month.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5105400"/>
            <a:ext cx="3124200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What could you do to reduce this amount of electricity consumed?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Conserving Energy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362200"/>
            <a:ext cx="2209800" cy="3284041"/>
            <a:chOff x="457200" y="914400"/>
            <a:chExt cx="2209800" cy="3284041"/>
          </a:xfrm>
        </p:grpSpPr>
        <p:pic>
          <p:nvPicPr>
            <p:cNvPr id="4" name="Picture 8" descr="http://www.naturecanada.ca/media/images/CF%20light%20bul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914400"/>
              <a:ext cx="1575130" cy="2361514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57200" y="3429000"/>
              <a:ext cx="22098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Use a CFL bulb</a:t>
              </a:r>
            </a:p>
            <a:p>
              <a:r>
                <a:rPr lang="en-GB" sz="2200" dirty="0" smtClean="0"/>
                <a:t>(reduced Watts)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76600" y="1905000"/>
            <a:ext cx="2438400" cy="2936796"/>
            <a:chOff x="3048000" y="1676400"/>
            <a:chExt cx="2438400" cy="293679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676400"/>
              <a:ext cx="1981200" cy="186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048000" y="3505200"/>
              <a:ext cx="2438400" cy="1107996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Turn the light off if you don’t need it all 5 hours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600" y="1828800"/>
            <a:ext cx="2438400" cy="3284041"/>
            <a:chOff x="6324600" y="1828800"/>
            <a:chExt cx="2438400" cy="328404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1828800"/>
              <a:ext cx="2339684" cy="22860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324600" y="4343400"/>
              <a:ext cx="2438400" cy="769441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Invest in a solar lamp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828</TotalTime>
  <Words>1491</Words>
  <Application>Microsoft Office PowerPoint</Application>
  <PresentationFormat>On-screen Show (4:3)</PresentationFormat>
  <Paragraphs>401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Energy Audits &amp; Electricity Bills</vt:lpstr>
      <vt:lpstr>Increasing Energy Demand </vt:lpstr>
      <vt:lpstr>Increasing Energy Demand </vt:lpstr>
      <vt:lpstr>Advantages of Conserving Energy</vt:lpstr>
      <vt:lpstr>Energy Audit</vt:lpstr>
      <vt:lpstr>How to carry out an energy audit</vt:lpstr>
      <vt:lpstr>Energy Consumed</vt:lpstr>
      <vt:lpstr>Energy Consumed</vt:lpstr>
      <vt:lpstr>Conserving Energy</vt:lpstr>
      <vt:lpstr>Energy Consumed</vt:lpstr>
      <vt:lpstr>Electricity Bills</vt:lpstr>
      <vt:lpstr>Energy Consumed</vt:lpstr>
      <vt:lpstr>Energy Audit Exercise 1</vt:lpstr>
      <vt:lpstr>Energy Audit Exercise 1</vt:lpstr>
      <vt:lpstr>Energy Audit Exercise 1</vt:lpstr>
      <vt:lpstr>Energy Audit Exercise 1</vt:lpstr>
      <vt:lpstr>Energy Audit Exercise 1</vt:lpstr>
      <vt:lpstr>Energy Audit Exercise 1</vt:lpstr>
      <vt:lpstr>Energy Audit Exercise 1  </vt:lpstr>
      <vt:lpstr>Energy Audit Exercise 1</vt:lpstr>
      <vt:lpstr>Energy Audit Exercise 2</vt:lpstr>
      <vt:lpstr>Energy Audit Exercise 2</vt:lpstr>
      <vt:lpstr>Energy Audit Exercise 2</vt:lpstr>
      <vt:lpstr>Energy Audit Exercise 2</vt:lpstr>
      <vt:lpstr>Energy Audit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Audits</dc:title>
  <dc:creator>Yogesh</dc:creator>
  <cp:lastModifiedBy>Yogesh</cp:lastModifiedBy>
  <cp:revision>127</cp:revision>
  <dcterms:created xsi:type="dcterms:W3CDTF">2006-08-16T00:00:00Z</dcterms:created>
  <dcterms:modified xsi:type="dcterms:W3CDTF">2013-08-31T15:30:11Z</dcterms:modified>
</cp:coreProperties>
</file>