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3" r:id="rId4"/>
    <p:sldId id="264" r:id="rId5"/>
    <p:sldId id="258" r:id="rId6"/>
    <p:sldId id="268" r:id="rId7"/>
    <p:sldId id="259" r:id="rId8"/>
    <p:sldId id="265" r:id="rId9"/>
    <p:sldId id="266" r:id="rId10"/>
    <p:sldId id="270" r:id="rId11"/>
    <p:sldId id="267" r:id="rId12"/>
    <p:sldId id="260" r:id="rId13"/>
    <p:sldId id="262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 autoAdjust="0"/>
    <p:restoredTop sz="78827" autoAdjust="0"/>
  </p:normalViewPr>
  <p:slideViewPr>
    <p:cSldViewPr>
      <p:cViewPr varScale="1">
        <p:scale>
          <a:sx n="72" d="100"/>
          <a:sy n="72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0E047-0E3A-4484-B24A-7C4539268AA2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DDE64-678D-40DE-BCD4-B314D2D4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DDE64-678D-40DE-BCD4-B314D2D4176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7" Type="http://schemas.openxmlformats.org/officeDocument/2006/relationships/image" Target="../media/image24.jpeg"/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8.wmf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3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5.jpe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4.gif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Energy &amp; Environment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Wires &amp; Cables</a:t>
            </a:r>
            <a:endParaRPr lang="en-US" dirty="0"/>
          </a:p>
        </p:txBody>
      </p:sp>
      <p:sp>
        <p:nvSpPr>
          <p:cNvPr id="26626" name="AutoShape 2" descr="data:image/jpg;base64,/9j/4AAQSkZJRgABAQAAAQABAAD/2wCEAAkGBhQSERUUEhQWFRQWGBgWGRgXGBoaGBgYGBgaGhgYGhgYHCYeGBokGRcXHy8gJScrLCwsFx4xNTAqNSYrLCkBCQoKDgwOGg8PGjIkHyQqLCwpLCkyKiwsKSwsLCwsKSwsKikvKiwsLCwsLCwpLCwsLCwsLCwsLCwsLCwsLCwsLP/AABEIAOEA4QMBIgACEQEDEQH/xAAcAAEAAQUBAQAAAAAAAAAAAAAABQIDBAYHAQj/xABKEAABAwEEBQgECwYFBAMAAAABAAIDEQQSITEFQVFxgQYTIjJhkaGxB3LB0RQjQkNSU2KCkuHwFTOistLxRIOTwuIkY3PTVGSj/8QAGgEBAAMBAQEAAAAAAAAAAAAAAAECAwQFBv/EADIRAAIBAgMEBwkBAQEAAAAAAAABAgMRBCHwEjFBURMiYZGhwfEUMkJScYGx0eEFIxX/2gAMAwEAAhEDEQA/AO4oiIAiIgCIiAIiIAiIgCIiAIiIAiIgCIiAIiIAiIgCIiAIiIAiIgCIiAIiIAiIgCIiAIiIAiIgCIiAIiIAiIgCIiAIiIAiIgCIiAIiIAiIgCIiAIiIAiIgCIiAKl7wASSABmTkF7Vavy6tDAxjJJA1sl5paXObeqMR0BeOFcAgMhvKdsjnMjLajGrHNkIbWlSAatz1heslkc4OZaCQK1aWtIPgCKLTtFx2WG8Y4hRzbpMUE7qjA0Li6mxTztLxv60M9fpCFw7nNx8VGT4+JDT0jYBbZAMmk/rZ7iq2aUI68ZHa0hw9h8FCN02yNhJMnRz5xjwT2AuzPHKqj7VyvNGllzEkXakuFMRXEZjIDPBZzlGPHzJjGTNzjt7D8occPNZC0izcqam7LHmQOj2iowxBqMaVrmpiy2ht0Ojd0cAC004b96mM9rd+g047yfRRLdJOGsH1hTxb7lfi0s35Qu9tQR4Y94V78yLoz0VDJQcjVVqSQiIgCIiAIiIAiIgCIiAIiIAiIgCIiAK3NMGNLnEBrQSScgAKk9yhuV/Kplgg5xwvOJo1ozJpUncB7Nq5jpzlzaLU0xvLWsObWAgOGwkkkjsyWcqiidVDDTrbtxOaY5QtngNp+EOjlL62eJryPimuu1c1uTnULqnsCtWflsJXBsroHSFrQY5fi71MQWPoWGpr0XUoa0OzQoHVLh9E0G2hAPnVUWgfGFrh8ggg9nYsYy4s9B4KOwo3zuddZpBwx5h4HZJG5vC84DuKyf2synSinaNvNlw72XvArkNjt81n/cyubRo6JJIrvrWnFbBZfSHLHUzMDg0VLm0JpmaDoOFKbSt1UTyOOrgqkM7d2mbVyhmbJEDG4uocQQ4UBoK0fqqKfeWvxEC6dY/WpZ0fpHglBjdVjnCgBND0sBhKADnqcVCSsDiaZV+RgK4/JJpqOTqYZLixNCUpbcGYxeytmSM2a0XpSa0IyocRQjipvRs9yzit8h83yQXGjWVJ6OIFRieztWv2TR8jyKOw7Xx8c5PYttboshkcbXyNEYzYQKueaur0SCPemHp1Ok25aZSo47NkYr7W3VLI3X0qjcOlj/dYstsfjdlvZjGhruqApV8cn1rz6wGPacBtWFaLG52QY7fCHH+F69C7MLGD+25mG9SY0yLAHHuD8dy6PoW3c9BHIQQXNBIILSDkQWnFpqMly232dzQb0bQO2KQDZnzgHits5H6S5uy3AGdEucGMAbRpNThfdrvHPuUXuybWNzRRtn0hf104q462Z3TUg0xwCmwuZyLAk0hd7SrQ04Aek0gEtAdqcXbBnUYV3qbC5KIrcVoDhgezuVxQSEREAREQBERAEREAQosLTWkRZ7PLMfkMLsdZAwHE0HFCUr5I5V6RtOGa2FjepALm95xdTjQH1Vql7pcAqYpC8uL8XE3iTnVxJPEmp49iqaOse3yA964nm7n1GGpqFNIosOL3GtKvaK7MQK+NU0k+tpe7UaeJJ8KgK1YgbgJ+U4ngP7LycG8ztd5Y+xWvbIjo09mpy8y6dfAfrvVu2GrHD6RDe+g9qusblvJ7lQ8dKMHW4u7gT7lCOmW4p0i8NjkcMwMNtaEjHeonQVjdK8Ah3Y4Xh4gVUjpd/wD07zt9rwPeto9Gdve2BzBfF19ejK4DpAU6D2GI4g/KBwWkFkeLj3/0S7Cf0ByJcWi9a52mvUvskbQAHKRtaY5di2tvJ3EHnn111bH0u5ou8FTDajI0hwLqgjpNaa1wIrG41wJwCpeXfVuHbG97D3PFD3rZWR5ObL77JFEWh73EntoOIHapQOBHRDSOxanpS1RupzsksbhkZGVG4luevvV7R2kgf3NphkwxAeAfwuyXNKtNTa2brmszRQVr3zNkNlDqi6KZU1HhkVjnQMDcebbjWg1doAJoBngFah0tI0gSNPChw21BwCgNL8pnTTtbBNFCyOpLpC2riRQ9B3SAAwG2pyotoSi934M3GRtLImM6rANwCsTWr7L+A9xWtSaWeM9I2b8FfKQK3Jpsn/GtPqQ+VZVrdFbE/LPruP8A4R5lYj7aQeq0Da55cd4a3LZXBQcmmwP8RO7cxjfMFYsmnyR/iDnje/pZ2ak6RDZZs1k0tzcjGNa+5JICX3CGtqaEbSagY7jktyXGX218zmRxtlc50zW4yEUvDrHWWgMGFAcV2ZL3JtYIiIAiIgCIiAIiIAuf+lzTPNwMhBxkcXO9VmVewuI/Ct/K4H6UdMfCLXIGnAHmmnY1lbx7w88FnUeVjpw0bz2uWf6IrRBvMc/U5xI3NFPYe9Vzktgc7blxrj4DvWbHZubsl4DOMUHrvLWj8MMneFXpTR/Ts9nGZcLx7AbhO6kVfvLnse8qiUVEwxDcwpTm4wTvdQf7l49lPutx3u/us9jOeLiCP+otAY3GlGNxPAc4z8JVAhEpFPn57rfUbT/2D8KM0jUVrGGY6V+y0Di6i8eyj3n6tlOJNPYVIWWHnLrjSks73bo4Whzj/EfwrGstn5xorgZ57v3GAX+4vJ4FBKpkQ3KKgiDDUYtB7iT4qf8AR7ZnsvuikJFG1DJjEa40wLXMdhXPaoDS0/OSg0BBcXatePhUhbLycsUTmkuszy4YX4yQQKYdRwNcCs6tV043R5laHSVG2b7ZtJvaDzkcxqKVLYpBvJioTuIV2PT0e272FkjD/C4rXIw1uVotMXZIy8Bxc0HxUhBbHnq2qGTscynfRxWCxk0uHic7w8SZ/azdve+UfzMUXb47JNi8xB20yNr/ABxrMs09oGXMO9V1PcqpNL2kdazV9VzHeZWrxKa6yMuiaeX5NdEZjcOamoAai7Ix3ZrGGCmYOUpAFRedrL3xEnwBXs2mCRR9jkI/8Qd4tqseyQRydLmXRitOmxoqaA9WRuWPW81SOIV7Is6T4mU7lI17XVa9hpgGvZRxpgMa0US3lISaOilYTUXufF0YY4hoplvV60WoMcRzMJANDWJtfAjYchjqCwWcoIHStiEdHOBNbsYAIBP0CadE1dXA561qsRfd5+dkVdCyzRXLp1tal2PbaJCe5o3LHkt18VDQe1zJn1/1CAr8ul4xUFrwRgRUilNXRbTuVh2lI3tcwQue19A4UkdllQjq5nIiqz9s+pPs5EaS0u1tWNq+Q9WOMAU7TcwYK5kknDDs2vkZyhtbJAyVxkhoAS+tWk0oA89bdU6t6iY2GJvxUEcXYGNadWZcSfAqLg5Xc1O2Rz2zOjN4trVjabT9LZTXQ9hpCvKcuqS6UYrM7sF6o3QGnY7XC2WOoqBVrhRzSdoPgdakl6yaeaOLcERFICIiAIiICN5RaT+D2aWXW1pu+scG/wARC+dJBekLs8Qwb3EXj3eZXXvStpKkcUA+W6+71W4NHEkn7q5Y6JrHNoSbpqcjVzq7Bkuao+sezgqaULvi9eZKWy0AmJoxAcDTaImAN73Nk/GpvQ1mj5z4TML/AM3G0mjQ0C4552k3TQZYlambQ2/W8Oi2lMagnHEU7PFS+h9MRNga2WQB155bSpq0m8B1c8TlsCyqOSjeJ0V0tmyN1FogNPmGtFa9Et7RdpXHHYsUWGzvdmyrL4DrhYQXAglpbhU12UqoCPlFATS+K45inmVcj0tCB+9jxx64rT2Gu1cnSzt7mf3OJQaeTMfTNh+CtpevRtgLI3Z1L3kyVpgHBrjwLduEcyTm2tGXMwOO6S0Z8QJHfgWXp+2MlZExhvAvc52FABRo17bp8FCWucuD65yP8BgP5ndy64SvFN5HdC7jeRAWqSsvVa6gGuhxx9q2nkuxxJ+ImOANY5cqa6X8c9i1VlpaXkm4ak54efBbtyTtDTeuxRuOGIka00xyxFfyWeIygcUXtSbubDDE7U+1x9hYHf7FW+wF/Wnr/wCSzCveCCsiGenzMw9VwPk4rIZbx/8AZb90/wBK8q71Y0Io6IplaIhvikH8sisvsczR0bRF3S+1y2Bml2D52cf5Y9rVZk0vH9dLxYPcrO9vT9kK/Hz/AEQJmtQymj4Ncf8AeskaQtIDSHXgddMNWWNR8rdRSLtJsPz0v4f+KtG2RE4vmd932htVTalbdr7FrIw/25Nr1AnLHDgqBptxxLW68boqMtoBxzWY+0xfRkPA+5Y7xGQQIZTUUzePdTUqKS4ovZciOl5SuY4/E1H0jc40vGtB7FZl9IFKh10cWnwDllnRMR6tiB9arv5nFVN0OR1bLBH2lrBTvC3TpcteJi1IhJuWrJMBBzu6JpHivYtNTU6FnZE0ayWMA7SGM9qm5bGQOnNEwbGNvEcT0VGy22ysNQHWiQYgyG8AdoYKMHicFtFxeUY/n+GbT4s6ByEs37qQOvOfAXSEE3SXvBZgScQ0U4rd1z/kE+SWVswe8tdGRMxzaNY4H4u47Nxp3CuVaLoC9iiuocFT3giItjMIiIAiLB05b+Zs8sv0GOI30w8aISld2Rxrl9pL4RbHlp6N8Qtofks6xH8R4qDY+rnOONXVx7DtzOKybUQRX6uMDfLM+p7mX/wrAmfcYdoFB2n+65JM+npJRVuWXcWHOJa9w60jroO7ojxqVk16WAwY0NbvOHfQeKtxx0LW/QbU76U95XtnOAO0l3u8KKLmkVrXayS/bMowvBwa0DptDqnVU4E9+tUG3kE0bE0gAdGNoN7KoLq04bc1hh2Xb0u7L2Lxpy33vd7FSyvexHQwvex7IRUk1IYzacSfPAE8Vgz9AYnENq6u06qcacFfkdgB9N1eA/Jvio3SlpwOIF52BPYrrNnPXajFvWtx7YZMRizx9+9b3yaaC04WbP5QBdl6uA/NaBo+0PJwMZ3mi3/kz8ILDSOK7UVPRNTTvy81zYrccFJmwxQD6qDg6nsWYyE/VM4S0WCBNrs8Z7vYFWyRwzssffT2LzVbjrwNXfXqSTI3fUN/1v8AkqHX/qB/rD+pYYnH/wAaL8f5oX1+YgH+YrvZ7PD9FLPXqZRMlP3TeMo96ofK/wChEN8n5LGMX/asw++4/wC1W3WUEYts3c4+xUaXYWV9epffaXjXAPvE6vVWFaNIvBpz8DeBPtCufAmV/wAPwhr5q2+zRDWTn1IAPIFUy4E/UwZdIbbX+Bg9rysOSWM5y2h/qgN8Wsr4qVfZgerHaN4Zd82qzJohx+ZlPrTUHg8eS0T5+RDIhzIs+Ze47ZXk/wA7h5Ky63ao2tGy42949Fo7ypR+gXDG7Z4/Wc558h5qk8nWv68sso+jE0Rs4kVNOK0jKN+tryKPsJXkByhfDIRIWmGR4jcA9pMTyKtcQDWjsASBQYbMesLhdo0WyJpDBDZRrefjJctgNK0r1nU7FsPow05Fz/waO0PlFxx+MdUEilGtGQNKmgJNAV69CrdKKRw1YZ3OpoiLrMAiIgC0r0paUuWZsQzldj6rKE+N0LdVyH0paQvWstrhGxreLukfMdypN2R2YKnt1lfhmag9+BrrN48MB+u1Ys2LmN2G8eH/ACI7lel1Dv3D9eKx61Ljrcbg3DM95PcuQ+hlyPHno9shoNxw8qlXnDCg10aN36qrLpKyHYxtAPtOwHc3+ZXC7H1R4n9FSVWtd567Gu+6Pb+uxUvOBp6o/W8+C9Jp90VO8oMLoOoXjv8A7k9yixdmPaHUJp8lt0b3U9gHeoDS0BkLWgjCqmHuqBtNXnyb4UWpaSnrK4g4VoOAotqazyPJxlTqkvYeTEh+Wxu+urgtz0dyMLBjpFkfqF2fFwBXMIJTrK2GwzQuFKBppQ7fHNaqhKo7bS7jzOkityOiQ6PcylNMADta0+b1nwWwt62mIz/lM/rXL/2Ka1Y4HePdmsxjnx9ZjXD7IHkVKwD+J2+xV4hcDqUXKiJvX0o126Jn9RQ8u7GM7YXfcb7Grl3OWeQ9NpafsmhrudgstmgrKW1bI+o2v5skbnMcwn/MCrPAcnf6EqvzVjpVh5ZwTuLYTLK4C8Q1mTQRU9XLEd6sjlyxwqyGdwzBLboIORBcRULW9B6LNnsNvnYXEujbZmXrpNZHNvuBYSDQOatTmilcGgyBwY262oIo2pIG6pKov8xNsn2k68dMuLA74locARWQkkEVGQoMFgO5YMFQ+YMp9kU4G+QVyG0zy5VDsMw4mlNWOSxHc6RUsce5Zf8AmpcTT2nsOt2jlpB9dI6uAoGgE77qi3cuYHE3WSSUGt7iPMBaRo99Q1rob3SJrhQb8anYr1utRb0Ww9HsbrG1Xj/nQ43KvESJyb0jOrSKBjDqLqfmVgWrlbaZOtPQbGCvmoR2kyPmj+FUu0tJqY4cKLrp4PDwzsZOrORlPZexcJJD9skjuwCnuRlkkkt1na3ou5xhAbqumpcabGh2C1L4dJrw4rL0Tpd8ErZo5KSMNWkbcsdueI1610NxirJGebPrQL1avyD5bM0hDU0bMygkZq9dv2T4HDYTtC5SwREQHhXCeU0wmtE0gdiZn9Gh6jMA69librQN51LuNsnuRvd9FrndwJ9i+ebbOAwknE4nspWvfgsKr3I9T/Pj70voYr5es7ZgPP3KmgaKk4MGfbm4/ravC2l1pzHSO/P+Y+Ct2vG7HtNXbs3e5YHquWV9XPbGMASMTWQ8eqO6g4L2J1aV19LgMvZ3ryQ1FPpmnDb3VPcvMwaYXjdHYBn7e4ISssta/ZcDq0H0jeO4ZezvVqZ9R65pwFf+RRzusRr6DeBx8TT7qtTOxw+SA0byB+SsROWWtepj260XWudsBpuGA9vctSdiaGnsU5p6ajA0fKPgFFRCrDtB8PaumksjwsZO87FVi0U59bpGWtS0GhwGUc2js6tPsXuh42U6Li1x1eWBUs0OGq8OzPuXpUqUWrs85ysRbGSR9V14dx7ismLThGEg7xXzWbzrXYGm4/mvP2Ux+AJbXZRw/CSFr0c4+4yjlF5SRU202WYdJrmu2sIcOLHkHPY/gsebQpGMMgI3kH8LlatvJRzerLHjkH3onf8A6NAOJ1EhR8jLRFXAlorj1hxpqWClfOUe4vuyTOiRWC0DQrI4mOklntReQ0Y3GVAJ2CsYx7VDycmreBV1myGIvxk13XvBdGjY6CKzwsJIjhBcc6uc4mve1x+8Fbfb33i5zA+ueN2mQr2igrrxGWJXmTxzhUcIu313HTGipRu0cjtzObNJoXRk5XmFtdxyKtGSM5SOHH3rsYMUsb2TxiRjvkkVG87D2jLUuT8qeRognc2N9WOAey9ncJIoSMyHNcK66A610YfGdNkrNlKlLYMAw7Jj3BeGJ/13e381GzaGmrUUO4qz8Cn1tdwPYuy74x/Jn9yTdZpPrm/hPvVmWwvNazDu/NYRss2pjwjrPNmWPUX7PyGZQ0Y2nSkP67FX8HiBBc5zgMcTQdwWM3RspA6B+8781kRaHGcjxub7zilm/hBuno20wW6QguGjL4Y7Y4SUbd3ZHeAvoxfJ9k0rzb2Cz9FzSHNIHVINQcczUL6Y5Jac+F2SOY0DiKPA1Pbg7xFeKwqriiyJhERYkkXyolu2Oc/9tw7xT2rgMzS55L2FjWnBpwJcMjTU0Y7yF9Cab0dz9nlirS+0trsJy8VxDlbycnsjmNkFQ+pDgag0ONXUFNXBYVU73PTwU4pNN/bmQsJqS7P9Ye/iFYbjV2t2A3az5lZ1s0RO1jCYZAx4qHljg0iuJB/WFFR+yLRTowTY9FvxT8BrOSyszvdWO6/qYh2jV0W+0/r6KPdQGmrotG0n86dxWZ+xrQACLPMB1W1jfQbSeisCQEGpa4BvRaCCCXazjxHep2WT0seeteRU4BtNYYKb3H9V4qzIMhs/mOZ4D2LJs8L5MGMdIa4BrSSXHdqCr5QclrbZ7MZ5LO9jK0vGlW1zc5oNWg5AkK0YtmVWvCKzZptvm5yXDqjojcMFkaO0aSasIoNuW7BRgb7e7D2rJgtDozhUbv1uXbC0XmeDOW022bI5jSKSMp2gVA4jEKqKzH5uSvYekPeFgWbTup2P68VmR2uF+YodowK7ozjLVjFpoyQ2SlHRh4+zQ+Bx7lQDHWnTjdsrr9V/sKvMsxzjmA7JAf5mrOL7WGUcwTR9nNzsz7alvgrSlr+oiK1/C1HapI20invD6Dg5gz1tN+I96xpdJDOSKnaG0rTtZ0ccstasSyRVxYYz2Xm+BqEihvENZKekQ2jgDi4gat6hXWd/x/Bvytr7HUf29BEYIJH3X/B4CHPIukFpAaXfJNBWpwPYpB9KZYHI1wPbsIXKuV8vP2+0OaGljXc03GlBGLlBTtB71EMtE8P7t8sY2RyOA7mn2Lx6+B6Xr7vE6oVdnI7G64Gklwa0VJc6gaN7jgFyzljpkzWisTHPjY241wBF6hc5zgM7pLsOxoOtQlo0rK81kke8jLnC51N144I3S7hmQUwuDhRe03mTUqymrFk22UDqv4gqkaUl+g7uKy2ab3d6qGmRs7F6Sa+YwzMJ+lpfoHuKsv0zLsPFSf7YbsVt+mRqAUtr5iTA+GzOGDXdxVcWjJpOt0R9r3K+7TmzwWObfJIaN15bfyVLx4tsEk0sgFB0nZdp9wXf/RBZnM0Ywvze+R/AmnmCuPciOQktsnA1Che7UwbTtdnRuvdVfR9gsTYY2RsFGsaGgdg9qpVeVvAlGQiIuckK3LA13WAdQ1xAOO3FXEQHlEovUQHlF46MHMA71UiApZGBkANwovJIg4FrgCCCCCKgg5gg5hVogOR8svQXG8mWwERuxJhcehX7Dvkbjh2hcy0hyNtFncWzMMZ2PBodzhgeC+qVbmga8XXtDmnU4AjuKtFpPMg+UJdFAjpRkHaDUe9YcujCMiRvX01bvR5Ypa/EhhOuMlngOj4KCtfoeiP7ud7ex7Wu8rq6NqlLsK9ZHz+Odb1TXcVW3TMrcxjt1/r3rsVr9DMuN18L94c0+R81EWj0P2kfMtd6ko8nUUpL4ZkOT4o59FyoJHSB8/Pep7kdPHPa4+iPi70xw+qbeGX2gxScnosnB6Vmn+7dd7VL8m+QLoBaXiK0tdzD4wHxjG/9GhN53QywzCtKU0rNpkJR5HO7PIxwvF7g51XHpa3Gp81XzY1SnjQqed6MX0oIbWd8IG7AOKpd6Lpq4We1HeyitG9ty7w39SCMB+m07x+aoksJOtmPYtlg9FVoOVmn4up5kKRh9EdqP+Hp60jf6lL2eLXeQm+058bARqZlqP5LElgP2V12y+he0HrNgbvcSfBpUtYvQq75yeNvqRk+JIWLUPmNM+RwqOxPdk3PYMPJXmaAldnQDtPuX0RY/Q/ZW/vJJZOIaO4Cvitg0fyJscOLLOyu14vnvfWnBV2qa5sWZ856F9H0s5HNxyS+qCG8XHDxXTuTXoYIobS4Mb9XGauPY5+Q4V3rrLWACgFBsXqq6r+FWJsYmjdFR2eMRwsDGDUNu0nMntKy0RYkhERAEREAREQBERAEREAREQBERAEREB5RKL1EAovKL1EB5ReoiAIiIAiIgCIiAIiIAiIgCIiAIiIAiIgCIiAIiIAiIgCIiA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14300" y="-1039813"/>
            <a:ext cx="2143125" cy="2143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28" name="Picture 4" descr="http://2.bp.blogspot.com/-RptS6qqYfCA/Tax7l5HSgDI/AAAAAAAAABk/rgldqkyAxuA/s1600/PVC_Insulated_Wi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1" y="4267200"/>
            <a:ext cx="2285999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r>
              <a:rPr lang="en-US" dirty="0" smtClean="0"/>
              <a:t>Wiring Appliances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448351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648200"/>
            <a:ext cx="756629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Group 18"/>
          <p:cNvGrpSpPr/>
          <p:nvPr/>
        </p:nvGrpSpPr>
        <p:grpSpPr>
          <a:xfrm>
            <a:off x="3810005" y="3124199"/>
            <a:ext cx="5029195" cy="1088887"/>
            <a:chOff x="3810005" y="3124199"/>
            <a:chExt cx="5029195" cy="1088887"/>
          </a:xfrm>
        </p:grpSpPr>
        <p:grpSp>
          <p:nvGrpSpPr>
            <p:cNvPr id="13" name="Group 12"/>
            <p:cNvGrpSpPr/>
            <p:nvPr/>
          </p:nvGrpSpPr>
          <p:grpSpPr>
            <a:xfrm>
              <a:off x="3810005" y="3124199"/>
              <a:ext cx="2209792" cy="838201"/>
              <a:chOff x="5396759" y="2286069"/>
              <a:chExt cx="1299878" cy="841197"/>
            </a:xfrm>
          </p:grpSpPr>
          <p:cxnSp>
            <p:nvCxnSpPr>
              <p:cNvPr id="14" name="Straight Arrow Connector 13"/>
              <p:cNvCxnSpPr>
                <a:stCxn id="15" idx="2"/>
              </p:cNvCxnSpPr>
              <p:nvPr/>
            </p:nvCxnSpPr>
            <p:spPr>
              <a:xfrm rot="5400000">
                <a:off x="5692398" y="2391968"/>
                <a:ext cx="439659" cy="1030938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6158753" y="2286069"/>
                <a:ext cx="537884" cy="40153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Earth</a:t>
                </a:r>
                <a:endParaRPr lang="en-US" sz="2000" dirty="0"/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5791200" y="3505200"/>
              <a:ext cx="3048000" cy="70788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Takes current to ground if appliance has fault</a:t>
              </a:r>
              <a:endParaRPr lang="en-US" sz="2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38600" y="1905000"/>
            <a:ext cx="4724400" cy="1219200"/>
            <a:chOff x="4114800" y="1981200"/>
            <a:chExt cx="4724400" cy="1219200"/>
          </a:xfrm>
        </p:grpSpPr>
        <p:grpSp>
          <p:nvGrpSpPr>
            <p:cNvPr id="10" name="Group 9"/>
            <p:cNvGrpSpPr/>
            <p:nvPr/>
          </p:nvGrpSpPr>
          <p:grpSpPr>
            <a:xfrm>
              <a:off x="4114800" y="1981200"/>
              <a:ext cx="2438400" cy="1219200"/>
              <a:chOff x="4038600" y="2133600"/>
              <a:chExt cx="2438400" cy="1219200"/>
            </a:xfrm>
          </p:grpSpPr>
          <p:cxnSp>
            <p:nvCxnSpPr>
              <p:cNvPr id="11" name="Straight Arrow Connector 10"/>
              <p:cNvCxnSpPr>
                <a:stCxn id="12" idx="2"/>
              </p:cNvCxnSpPr>
              <p:nvPr/>
            </p:nvCxnSpPr>
            <p:spPr>
              <a:xfrm rot="5400000">
                <a:off x="4600605" y="1971705"/>
                <a:ext cx="819090" cy="1943100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5486400" y="2133600"/>
                <a:ext cx="990600" cy="40011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Live</a:t>
                </a:r>
                <a:endParaRPr lang="en-US" sz="2000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6477000" y="2362200"/>
              <a:ext cx="2362200" cy="70788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Provides current to appliance</a:t>
              </a:r>
              <a:endParaRPr lang="en-US" sz="20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76600" y="685800"/>
            <a:ext cx="4343400" cy="1828800"/>
            <a:chOff x="3276600" y="685800"/>
            <a:chExt cx="4343400" cy="1828800"/>
          </a:xfrm>
        </p:grpSpPr>
        <p:grpSp>
          <p:nvGrpSpPr>
            <p:cNvPr id="5" name="Group 4"/>
            <p:cNvGrpSpPr/>
            <p:nvPr/>
          </p:nvGrpSpPr>
          <p:grpSpPr>
            <a:xfrm>
              <a:off x="3276600" y="1371600"/>
              <a:ext cx="2438400" cy="1143000"/>
              <a:chOff x="5105400" y="2438400"/>
              <a:chExt cx="2438400" cy="1143000"/>
            </a:xfrm>
          </p:grpSpPr>
          <p:cxnSp>
            <p:nvCxnSpPr>
              <p:cNvPr id="6" name="Straight Arrow Connector 5"/>
              <p:cNvCxnSpPr>
                <a:stCxn id="7" idx="2"/>
              </p:cNvCxnSpPr>
              <p:nvPr/>
            </p:nvCxnSpPr>
            <p:spPr>
              <a:xfrm rot="5400000">
                <a:off x="5667405" y="2276505"/>
                <a:ext cx="742890" cy="1866900"/>
              </a:xfrm>
              <a:prstGeom prst="straightConnector1">
                <a:avLst/>
              </a:prstGeom>
              <a:ln w="317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6400800" y="2438400"/>
                <a:ext cx="1143000" cy="40011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Neutral</a:t>
                </a:r>
                <a:endParaRPr lang="en-US" sz="2000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5486400" y="685800"/>
              <a:ext cx="2133600" cy="70788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Returns current to power source</a:t>
              </a:r>
              <a:endParaRPr lang="en-US" sz="2000" dirty="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04800" y="5867400"/>
            <a:ext cx="30480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What wire is missing and why?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228600" y="1219200"/>
            <a:ext cx="30480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What do each of these wires do?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Standard Wire Gauge &amp; Current Carrying Capacity</a:t>
            </a:r>
            <a:endParaRPr lang="en-US" dirty="0"/>
          </a:p>
        </p:txBody>
      </p:sp>
      <p:pic>
        <p:nvPicPr>
          <p:cNvPr id="9222" name="Picture 6" descr="http://www.ttmindia.com/precision/wire_gau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0"/>
            <a:ext cx="3619500" cy="3293745"/>
          </a:xfrm>
          <a:prstGeom prst="rect">
            <a:avLst/>
          </a:prstGeom>
          <a:noFill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697442"/>
            <a:ext cx="3429000" cy="586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810000" y="4876800"/>
            <a:ext cx="3124200" cy="1323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Higher current will heat the cable and damage the insulation and may result in short circuit</a:t>
            </a:r>
            <a:endParaRPr lang="en-US" sz="20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228600" y="1752600"/>
            <a:ext cx="2514600" cy="1524001"/>
            <a:chOff x="6477000" y="1524000"/>
            <a:chExt cx="2514600" cy="1524001"/>
          </a:xfrm>
        </p:grpSpPr>
        <p:sp>
          <p:nvSpPr>
            <p:cNvPr id="5" name="TextBox 4"/>
            <p:cNvSpPr txBox="1"/>
            <p:nvPr/>
          </p:nvSpPr>
          <p:spPr>
            <a:xfrm>
              <a:off x="6477000" y="1524000"/>
              <a:ext cx="2514600" cy="1015663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Each number represents a size of wire</a:t>
              </a:r>
              <a:endParaRPr lang="en-US" sz="2000" dirty="0"/>
            </a:p>
          </p:txBody>
        </p:sp>
        <p:cxnSp>
          <p:nvCxnSpPr>
            <p:cNvPr id="14" name="Straight Arrow Connector 13"/>
            <p:cNvCxnSpPr>
              <a:stCxn id="5" idx="2"/>
            </p:cNvCxnSpPr>
            <p:nvPr/>
          </p:nvCxnSpPr>
          <p:spPr>
            <a:xfrm rot="16200000" flipH="1">
              <a:off x="7765882" y="2508081"/>
              <a:ext cx="508339" cy="571502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990600" y="2438400"/>
            <a:ext cx="8153400" cy="1828800"/>
            <a:chOff x="990600" y="2438400"/>
            <a:chExt cx="8153400" cy="1828800"/>
          </a:xfrm>
        </p:grpSpPr>
        <p:cxnSp>
          <p:nvCxnSpPr>
            <p:cNvPr id="20" name="Straight Arrow Connector 19"/>
            <p:cNvCxnSpPr/>
            <p:nvPr/>
          </p:nvCxnSpPr>
          <p:spPr>
            <a:xfrm rot="10800000" flipV="1">
              <a:off x="990600" y="2514600"/>
              <a:ext cx="4572000" cy="1752600"/>
            </a:xfrm>
            <a:prstGeom prst="straightConnector1">
              <a:avLst/>
            </a:prstGeom>
            <a:ln w="317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5151120" y="2438400"/>
              <a:ext cx="3992880" cy="248920"/>
            </a:xfrm>
            <a:prstGeom prst="ellipse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Oval 27"/>
          <p:cNvSpPr/>
          <p:nvPr/>
        </p:nvSpPr>
        <p:spPr>
          <a:xfrm>
            <a:off x="7010400" y="645160"/>
            <a:ext cx="1066800" cy="533400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924800" y="609600"/>
            <a:ext cx="1066800" cy="533400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2895600" y="1100445"/>
            <a:ext cx="4271029" cy="1670794"/>
            <a:chOff x="2895600" y="1100445"/>
            <a:chExt cx="4271029" cy="1670794"/>
          </a:xfrm>
        </p:grpSpPr>
        <p:sp>
          <p:nvSpPr>
            <p:cNvPr id="10" name="Rectangle 9"/>
            <p:cNvSpPr/>
            <p:nvPr/>
          </p:nvSpPr>
          <p:spPr>
            <a:xfrm>
              <a:off x="2895600" y="1447800"/>
              <a:ext cx="2362200" cy="1323439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Maximum safe current that can flow through a cable</a:t>
              </a:r>
              <a:endParaRPr lang="en-US" sz="2000" dirty="0"/>
            </a:p>
          </p:txBody>
        </p:sp>
        <p:cxnSp>
          <p:nvCxnSpPr>
            <p:cNvPr id="33" name="Straight Arrow Connector 32"/>
            <p:cNvCxnSpPr>
              <a:stCxn id="10" idx="3"/>
              <a:endCxn id="28" idx="3"/>
            </p:cNvCxnSpPr>
            <p:nvPr/>
          </p:nvCxnSpPr>
          <p:spPr>
            <a:xfrm flipV="1">
              <a:off x="5257800" y="1100445"/>
              <a:ext cx="1908829" cy="1009075"/>
            </a:xfrm>
            <a:prstGeom prst="straightConnector1">
              <a:avLst/>
            </a:prstGeom>
            <a:ln w="3175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Explosion 2 16"/>
          <p:cNvSpPr/>
          <p:nvPr/>
        </p:nvSpPr>
        <p:spPr>
          <a:xfrm>
            <a:off x="5715000" y="5791200"/>
            <a:ext cx="1066800" cy="838200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 descr="F:\EWB\Biogas\thermometer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5562600"/>
            <a:ext cx="592702" cy="1036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8" grpId="0" animBg="1"/>
      <p:bldP spid="30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Cables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19090"/>
            <a:ext cx="3403552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Larger sized conductors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28600" y="1924110"/>
            <a:ext cx="28956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Type of insulation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371600"/>
            <a:ext cx="3711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Types of cable are sorted by: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381310"/>
            <a:ext cx="2286000" cy="163121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Cotton covered </a:t>
            </a:r>
          </a:p>
          <a:p>
            <a:r>
              <a:rPr lang="en-US" sz="2000" dirty="0" smtClean="0"/>
              <a:t>Silk coated </a:t>
            </a:r>
          </a:p>
          <a:p>
            <a:r>
              <a:rPr lang="en-US" sz="2000" dirty="0" smtClean="0"/>
              <a:t>Asbestos covered </a:t>
            </a:r>
          </a:p>
          <a:p>
            <a:r>
              <a:rPr lang="en-US" sz="2000" dirty="0" smtClean="0"/>
              <a:t>Rubber coated </a:t>
            </a:r>
          </a:p>
          <a:p>
            <a:r>
              <a:rPr lang="en-US" sz="2000" dirty="0" smtClean="0"/>
              <a:t>PVC coated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505200" y="1924110"/>
            <a:ext cx="33528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Type of conducting material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152400" y="4800600"/>
            <a:ext cx="16764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Their shape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200400" y="5235714"/>
            <a:ext cx="2057400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Unarmored</a:t>
            </a:r>
          </a:p>
          <a:p>
            <a:r>
              <a:rPr lang="en-US" sz="2000" dirty="0" smtClean="0"/>
              <a:t>Armored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7239000" y="4724400"/>
            <a:ext cx="18288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Voltage Grade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9000" y="5181600"/>
            <a:ext cx="1066800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Low</a:t>
            </a:r>
          </a:p>
          <a:p>
            <a:r>
              <a:rPr lang="en-US" sz="2000" dirty="0" smtClean="0"/>
              <a:t>High</a:t>
            </a:r>
            <a:endParaRPr lang="en-US" sz="2000" dirty="0"/>
          </a:p>
        </p:txBody>
      </p:sp>
      <p:pic>
        <p:nvPicPr>
          <p:cNvPr id="7172" name="Picture 4" descr="http://static.flickr.com/2256/2375843255_9045ab6bf4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6120" y="243840"/>
            <a:ext cx="1657350" cy="2478281"/>
          </a:xfrm>
          <a:prstGeom prst="rect">
            <a:avLst/>
          </a:prstGeom>
          <a:noFill/>
        </p:spPr>
      </p:pic>
      <p:grpSp>
        <p:nvGrpSpPr>
          <p:cNvPr id="21" name="Group 20"/>
          <p:cNvGrpSpPr/>
          <p:nvPr/>
        </p:nvGrpSpPr>
        <p:grpSpPr>
          <a:xfrm>
            <a:off x="3581400" y="2381310"/>
            <a:ext cx="3429000" cy="1828800"/>
            <a:chOff x="3962400" y="3276600"/>
            <a:chExt cx="3429000" cy="1828800"/>
          </a:xfrm>
        </p:grpSpPr>
        <p:sp>
          <p:nvSpPr>
            <p:cNvPr id="11" name="TextBox 10"/>
            <p:cNvSpPr txBox="1"/>
            <p:nvPr/>
          </p:nvSpPr>
          <p:spPr>
            <a:xfrm>
              <a:off x="3962400" y="3276600"/>
              <a:ext cx="1447800" cy="707886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Copper</a:t>
              </a:r>
            </a:p>
            <a:p>
              <a:r>
                <a:rPr lang="en-US" sz="2000" dirty="0" smtClean="0"/>
                <a:t>Aluminum</a:t>
              </a:r>
              <a:endParaRPr lang="en-US" sz="2000" dirty="0"/>
            </a:p>
          </p:txBody>
        </p:sp>
        <p:pic>
          <p:nvPicPr>
            <p:cNvPr id="7174" name="Picture 6" descr="http://cablesinchina.com/10-urd-cable/1-1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600" y="3276600"/>
              <a:ext cx="1828800" cy="1828800"/>
            </a:xfrm>
            <a:prstGeom prst="rect">
              <a:avLst/>
            </a:prstGeom>
            <a:noFill/>
          </p:spPr>
        </p:pic>
      </p:grpSp>
      <p:grpSp>
        <p:nvGrpSpPr>
          <p:cNvPr id="20" name="Group 19"/>
          <p:cNvGrpSpPr/>
          <p:nvPr/>
        </p:nvGrpSpPr>
        <p:grpSpPr>
          <a:xfrm>
            <a:off x="3200400" y="4343400"/>
            <a:ext cx="3533776" cy="2051548"/>
            <a:chOff x="3200400" y="5238690"/>
            <a:chExt cx="3533776" cy="2051548"/>
          </a:xfrm>
        </p:grpSpPr>
        <p:sp>
          <p:nvSpPr>
            <p:cNvPr id="14" name="Rectangle 13"/>
            <p:cNvSpPr/>
            <p:nvPr/>
          </p:nvSpPr>
          <p:spPr>
            <a:xfrm>
              <a:off x="3200400" y="5600580"/>
              <a:ext cx="2819400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Mechanical protection</a:t>
              </a:r>
              <a:endParaRPr lang="en-US" sz="2000" dirty="0"/>
            </a:p>
          </p:txBody>
        </p:sp>
        <p:pic>
          <p:nvPicPr>
            <p:cNvPr id="7176" name="Picture 8" descr="SWA Cabl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5427414" y="5983476"/>
              <a:ext cx="2051548" cy="561976"/>
            </a:xfrm>
            <a:prstGeom prst="rect">
              <a:avLst/>
            </a:prstGeom>
            <a:noFill/>
          </p:spPr>
        </p:pic>
      </p:grpSp>
      <p:grpSp>
        <p:nvGrpSpPr>
          <p:cNvPr id="23" name="Group 22"/>
          <p:cNvGrpSpPr/>
          <p:nvPr/>
        </p:nvGrpSpPr>
        <p:grpSpPr>
          <a:xfrm>
            <a:off x="152400" y="4876800"/>
            <a:ext cx="2971800" cy="1219200"/>
            <a:chOff x="457200" y="5334000"/>
            <a:chExt cx="2971800" cy="1219200"/>
          </a:xfrm>
        </p:grpSpPr>
        <p:sp>
          <p:nvSpPr>
            <p:cNvPr id="13" name="TextBox 12"/>
            <p:cNvSpPr txBox="1"/>
            <p:nvPr/>
          </p:nvSpPr>
          <p:spPr>
            <a:xfrm>
              <a:off x="457200" y="5715000"/>
              <a:ext cx="1447800" cy="707886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Flat</a:t>
              </a:r>
            </a:p>
            <a:p>
              <a:r>
                <a:rPr lang="en-US" sz="2000" dirty="0" smtClean="0"/>
                <a:t>Round</a:t>
              </a:r>
              <a:endParaRPr lang="en-US" sz="2000" dirty="0"/>
            </a:p>
          </p:txBody>
        </p:sp>
        <p:pic>
          <p:nvPicPr>
            <p:cNvPr id="7178" name="Picture 10" descr="http://t0.gstatic.com/images?q=tbn:ANd9GcTEHVSR-oL0g-_-3pArdDz66uXY5LFntdI8APlC9Ouy23ZUp3XY1w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09800" y="5334000"/>
              <a:ext cx="1219200" cy="12192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r>
              <a:rPr lang="en-US" dirty="0" smtClean="0"/>
              <a:t>Splices &amp; Terminals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187714"/>
            <a:ext cx="82296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Splices or terminals must be used </a:t>
            </a:r>
            <a:r>
              <a:rPr lang="en-US" sz="2000" dirty="0" smtClean="0"/>
              <a:t>at termination points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57200" y="2819400"/>
            <a:ext cx="83058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These must </a:t>
            </a:r>
            <a:r>
              <a:rPr lang="en-US" sz="2000" dirty="0" smtClean="0"/>
              <a:t>be as mechanically &amp; electrically strong as the conductor or device </a:t>
            </a:r>
            <a:r>
              <a:rPr lang="en-US" sz="2000" dirty="0" smtClean="0"/>
              <a:t>which </a:t>
            </a:r>
            <a:r>
              <a:rPr lang="en-US" sz="2000" dirty="0" smtClean="0"/>
              <a:t>it is used.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When a cable enters into an accessory its called a termination.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81000" y="4343400"/>
            <a:ext cx="16764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Types</a:t>
            </a:r>
            <a:endParaRPr lang="en-US" sz="2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81000" y="5162550"/>
            <a:ext cx="7639050" cy="2152650"/>
            <a:chOff x="381000" y="5162550"/>
            <a:chExt cx="7639050" cy="2152650"/>
          </a:xfrm>
        </p:grpSpPr>
        <p:pic>
          <p:nvPicPr>
            <p:cNvPr id="3078" name="Picture 6" descr="http://rocky.digikey.com/weblib/Building%20Fasteners/Web%20Photo/INT%20LWZ%2000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67400" y="5162550"/>
              <a:ext cx="2152650" cy="2152650"/>
            </a:xfrm>
            <a:prstGeom prst="rect">
              <a:avLst/>
            </a:prstGeom>
            <a:noFill/>
          </p:spPr>
        </p:pic>
        <p:sp>
          <p:nvSpPr>
            <p:cNvPr id="10" name="Rectangle 9"/>
            <p:cNvSpPr/>
            <p:nvPr/>
          </p:nvSpPr>
          <p:spPr>
            <a:xfrm>
              <a:off x="381000" y="6019800"/>
              <a:ext cx="12192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Washers</a:t>
              </a:r>
              <a:endParaRPr lang="en-US" sz="2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81000" y="4191000"/>
            <a:ext cx="4953000" cy="1171575"/>
            <a:chOff x="381000" y="4191000"/>
            <a:chExt cx="4953000" cy="1171575"/>
          </a:xfrm>
        </p:grpSpPr>
        <p:sp>
          <p:nvSpPr>
            <p:cNvPr id="8" name="Rectangle 7"/>
            <p:cNvSpPr/>
            <p:nvPr/>
          </p:nvSpPr>
          <p:spPr>
            <a:xfrm>
              <a:off x="381000" y="4800600"/>
              <a:ext cx="19812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Pillar terminals</a:t>
              </a:r>
              <a:endParaRPr lang="en-US" sz="2000" dirty="0"/>
            </a:p>
          </p:txBody>
        </p:sp>
        <p:pic>
          <p:nvPicPr>
            <p:cNvPr id="3074" name="Picture 2" descr="http://i00.i.aliimg.com/photo/246989413/Pillar_terminal_block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29000" y="4191000"/>
              <a:ext cx="1905000" cy="1171575"/>
            </a:xfrm>
            <a:prstGeom prst="rect">
              <a:avLst/>
            </a:prstGeom>
            <a:noFill/>
          </p:spPr>
        </p:pic>
      </p:grpSp>
      <p:grpSp>
        <p:nvGrpSpPr>
          <p:cNvPr id="13" name="Group 12"/>
          <p:cNvGrpSpPr/>
          <p:nvPr/>
        </p:nvGrpSpPr>
        <p:grpSpPr>
          <a:xfrm>
            <a:off x="381000" y="4648200"/>
            <a:ext cx="6267450" cy="1238250"/>
            <a:chOff x="381000" y="4648200"/>
            <a:chExt cx="6267450" cy="1238250"/>
          </a:xfrm>
        </p:grpSpPr>
        <p:sp>
          <p:nvSpPr>
            <p:cNvPr id="9" name="Rectangle 8"/>
            <p:cNvSpPr/>
            <p:nvPr/>
          </p:nvSpPr>
          <p:spPr>
            <a:xfrm>
              <a:off x="381000" y="5410200"/>
              <a:ext cx="29718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Screw heads </a:t>
              </a:r>
              <a:r>
                <a:rPr lang="en-US" sz="2000" dirty="0" smtClean="0"/>
                <a:t>&amp; nuts</a:t>
              </a:r>
              <a:endParaRPr lang="en-US" sz="2000" dirty="0"/>
            </a:p>
          </p:txBody>
        </p:sp>
        <p:pic>
          <p:nvPicPr>
            <p:cNvPr id="3076" name="Picture 4" descr="http://static6.depositphotos.com/1062793/571/i/450/dep_5717851-Macro-Screw-heads-bolts-isolated-on-white-background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410200" y="4648200"/>
              <a:ext cx="1238250" cy="12382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cauldronnetwork.com/laughs/lightbul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19400"/>
            <a:ext cx="1108153" cy="100965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124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might you use aluminum in wire instead of copper?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some advantages of PVC wire?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might you use ‘bad’ conductors in a circuit?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is it important not to supply a cable with more current than its current carrying capacity?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1032" name="Picture 8" descr="http://t2.gstatic.com/images?q=tbn:ANd9GcRJUs2ibP0JFdEUGDACXFGvyoeq76LWZGl-HfYuM_WkNP3iUUf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4343400"/>
            <a:ext cx="2562225" cy="1781176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6477000" y="1828800"/>
            <a:ext cx="2038350" cy="895350"/>
            <a:chOff x="6477000" y="1828800"/>
            <a:chExt cx="2038350" cy="895350"/>
          </a:xfrm>
        </p:grpSpPr>
        <p:pic>
          <p:nvPicPr>
            <p:cNvPr id="1028" name="Picture 4" descr="http://www.topnews.in/files/Rupee5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96200" y="1905000"/>
              <a:ext cx="819150" cy="819150"/>
            </a:xfrm>
            <a:prstGeom prst="rect">
              <a:avLst/>
            </a:prstGeom>
            <a:noFill/>
          </p:spPr>
        </p:pic>
        <p:pic>
          <p:nvPicPr>
            <p:cNvPr id="7" name="Picture 2" descr="C:\Program Files\Microsoft Office\MEDIA\CAGCAT10\j0300840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477000" y="1828800"/>
              <a:ext cx="786566" cy="662539"/>
            </a:xfrm>
            <a:prstGeom prst="rect">
              <a:avLst/>
            </a:prstGeom>
            <a:noFill/>
          </p:spPr>
        </p:pic>
      </p:grpSp>
      <p:grpSp>
        <p:nvGrpSpPr>
          <p:cNvPr id="9" name="Group 8"/>
          <p:cNvGrpSpPr/>
          <p:nvPr/>
        </p:nvGrpSpPr>
        <p:grpSpPr>
          <a:xfrm>
            <a:off x="3733800" y="1828800"/>
            <a:ext cx="897502" cy="661649"/>
            <a:chOff x="4953000" y="4038600"/>
            <a:chExt cx="1507102" cy="1118849"/>
          </a:xfrm>
        </p:grpSpPr>
        <p:pic>
          <p:nvPicPr>
            <p:cNvPr id="10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867400" y="4038600"/>
              <a:ext cx="592702" cy="1036138"/>
            </a:xfrm>
            <a:prstGeom prst="rect">
              <a:avLst/>
            </a:prstGeom>
            <a:noFill/>
          </p:spPr>
        </p:pic>
        <p:pic>
          <p:nvPicPr>
            <p:cNvPr id="11" name="Picture 2" descr="F:\EWB\Biogas\light.jpe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53000" y="4191000"/>
              <a:ext cx="997433" cy="966449"/>
            </a:xfrm>
            <a:prstGeom prst="rect">
              <a:avLst/>
            </a:prstGeom>
            <a:noFill/>
          </p:spPr>
        </p:pic>
      </p:grpSp>
      <p:pic>
        <p:nvPicPr>
          <p:cNvPr id="12" name="Picture 2" descr="F:\EWB\Biogas\thermometer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5029200"/>
            <a:ext cx="704119" cy="1222337"/>
          </a:xfrm>
          <a:prstGeom prst="rect">
            <a:avLst/>
          </a:prstGeom>
          <a:noFill/>
        </p:spPr>
      </p:pic>
      <p:sp>
        <p:nvSpPr>
          <p:cNvPr id="13" name="Explosion 2 12"/>
          <p:cNvSpPr/>
          <p:nvPr/>
        </p:nvSpPr>
        <p:spPr>
          <a:xfrm>
            <a:off x="4953000" y="4953000"/>
            <a:ext cx="1066800" cy="838200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7772400" cy="1143000"/>
          </a:xfrm>
        </p:spPr>
        <p:txBody>
          <a:bodyPr/>
          <a:lstStyle/>
          <a:p>
            <a:r>
              <a:rPr lang="en-US" dirty="0" smtClean="0"/>
              <a:t>Conductors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81000" y="2057400"/>
            <a:ext cx="7924800" cy="2217246"/>
            <a:chOff x="381000" y="2514600"/>
            <a:chExt cx="7924800" cy="2217246"/>
          </a:xfrm>
        </p:grpSpPr>
        <p:grpSp>
          <p:nvGrpSpPr>
            <p:cNvPr id="5" name="Group 8"/>
            <p:cNvGrpSpPr/>
            <p:nvPr/>
          </p:nvGrpSpPr>
          <p:grpSpPr>
            <a:xfrm>
              <a:off x="4953000" y="2514600"/>
              <a:ext cx="3352800" cy="2179022"/>
              <a:chOff x="4953000" y="3657600"/>
              <a:chExt cx="3352800" cy="2179022"/>
            </a:xfrm>
          </p:grpSpPr>
          <p:sp>
            <p:nvSpPr>
              <p:cNvPr id="55" name="Rectangle 9"/>
              <p:cNvSpPr/>
              <p:nvPr/>
            </p:nvSpPr>
            <p:spPr>
              <a:xfrm>
                <a:off x="4953000" y="3657600"/>
                <a:ext cx="3352800" cy="1752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6" name="Group 11"/>
              <p:cNvGrpSpPr/>
              <p:nvPr/>
            </p:nvGrpSpPr>
            <p:grpSpPr>
              <a:xfrm>
                <a:off x="5334000" y="3886196"/>
                <a:ext cx="381000" cy="333638"/>
                <a:chOff x="7848600" y="1856854"/>
                <a:chExt cx="457200" cy="505346"/>
              </a:xfrm>
            </p:grpSpPr>
            <p:sp>
              <p:nvSpPr>
                <p:cNvPr id="74" name="Oval 28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TextBox 29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57" name="Group 11"/>
              <p:cNvGrpSpPr/>
              <p:nvPr/>
            </p:nvGrpSpPr>
            <p:grpSpPr>
              <a:xfrm>
                <a:off x="7696200" y="4876796"/>
                <a:ext cx="381000" cy="333638"/>
                <a:chOff x="7848600" y="1856854"/>
                <a:chExt cx="457200" cy="505346"/>
              </a:xfrm>
            </p:grpSpPr>
            <p:sp>
              <p:nvSpPr>
                <p:cNvPr id="72" name="Oval 26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27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58" name="Group 11"/>
              <p:cNvGrpSpPr/>
              <p:nvPr/>
            </p:nvGrpSpPr>
            <p:grpSpPr>
              <a:xfrm>
                <a:off x="5715000" y="4724396"/>
                <a:ext cx="381000" cy="333638"/>
                <a:chOff x="7848600" y="1856854"/>
                <a:chExt cx="457200" cy="505346"/>
              </a:xfrm>
            </p:grpSpPr>
            <p:sp>
              <p:nvSpPr>
                <p:cNvPr id="70" name="Oval 24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extBox 25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59" name="Group 11"/>
              <p:cNvGrpSpPr/>
              <p:nvPr/>
            </p:nvGrpSpPr>
            <p:grpSpPr>
              <a:xfrm>
                <a:off x="7086600" y="4038596"/>
                <a:ext cx="381000" cy="333638"/>
                <a:chOff x="7848600" y="1856854"/>
                <a:chExt cx="457200" cy="505346"/>
              </a:xfrm>
            </p:grpSpPr>
            <p:sp>
              <p:nvSpPr>
                <p:cNvPr id="68" name="Oval 22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extBox 23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sp>
            <p:nvSpPr>
              <p:cNvPr id="60" name="Oval 59"/>
              <p:cNvSpPr/>
              <p:nvPr/>
            </p:nvSpPr>
            <p:spPr>
              <a:xfrm>
                <a:off x="5105400" y="43434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5867400" y="38100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6477000" y="48006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7696200" y="38100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7239000" y="44196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553200" y="38100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257800" y="48768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21"/>
              <p:cNvSpPr txBox="1"/>
              <p:nvPr/>
            </p:nvSpPr>
            <p:spPr>
              <a:xfrm>
                <a:off x="5334000" y="5467290"/>
                <a:ext cx="2819400" cy="369332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High Resistance</a:t>
                </a:r>
                <a:endParaRPr lang="en-US" dirty="0"/>
              </a:p>
            </p:txBody>
          </p:sp>
        </p:grpSp>
        <p:grpSp>
          <p:nvGrpSpPr>
            <p:cNvPr id="6" name="Group 30"/>
            <p:cNvGrpSpPr/>
            <p:nvPr/>
          </p:nvGrpSpPr>
          <p:grpSpPr>
            <a:xfrm>
              <a:off x="381000" y="2533710"/>
              <a:ext cx="3352800" cy="2198136"/>
              <a:chOff x="381000" y="3657596"/>
              <a:chExt cx="3352800" cy="219813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81000" y="3657600"/>
                <a:ext cx="3352800" cy="1752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11"/>
              <p:cNvGrpSpPr/>
              <p:nvPr/>
            </p:nvGrpSpPr>
            <p:grpSpPr>
              <a:xfrm>
                <a:off x="609600" y="3809996"/>
                <a:ext cx="381000" cy="333638"/>
                <a:chOff x="7848600" y="1856854"/>
                <a:chExt cx="457200" cy="505346"/>
              </a:xfrm>
            </p:grpSpPr>
            <p:sp>
              <p:nvSpPr>
                <p:cNvPr id="53" name="Oval 9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TextBox 10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9" name="Group 11"/>
              <p:cNvGrpSpPr/>
              <p:nvPr/>
            </p:nvGrpSpPr>
            <p:grpSpPr>
              <a:xfrm>
                <a:off x="1143000" y="4495796"/>
                <a:ext cx="381000" cy="333638"/>
                <a:chOff x="7848600" y="1856854"/>
                <a:chExt cx="457200" cy="505346"/>
              </a:xfrm>
            </p:grpSpPr>
            <p:sp>
              <p:nvSpPr>
                <p:cNvPr id="51" name="Oval 12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TextBox 13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10" name="Group 11"/>
              <p:cNvGrpSpPr/>
              <p:nvPr/>
            </p:nvGrpSpPr>
            <p:grpSpPr>
              <a:xfrm>
                <a:off x="2057400" y="3962396"/>
                <a:ext cx="381000" cy="333638"/>
                <a:chOff x="7848600" y="1856854"/>
                <a:chExt cx="457200" cy="505346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11" name="Group 11"/>
              <p:cNvGrpSpPr/>
              <p:nvPr/>
            </p:nvGrpSpPr>
            <p:grpSpPr>
              <a:xfrm>
                <a:off x="2286000" y="4724396"/>
                <a:ext cx="381000" cy="333638"/>
                <a:chOff x="7848600" y="1856854"/>
                <a:chExt cx="457200" cy="505346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2743200" y="4343396"/>
                <a:ext cx="381000" cy="333638"/>
                <a:chOff x="7848600" y="1856854"/>
                <a:chExt cx="457200" cy="505346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13" name="Group 11"/>
              <p:cNvGrpSpPr/>
              <p:nvPr/>
            </p:nvGrpSpPr>
            <p:grpSpPr>
              <a:xfrm>
                <a:off x="533400" y="4952996"/>
                <a:ext cx="381000" cy="333638"/>
                <a:chOff x="7848600" y="1856854"/>
                <a:chExt cx="457200" cy="505346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25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1219200" y="3657596"/>
                <a:ext cx="381000" cy="333638"/>
                <a:chOff x="7848600" y="1856854"/>
                <a:chExt cx="457200" cy="505346"/>
              </a:xfrm>
            </p:grpSpPr>
            <p:sp>
              <p:nvSpPr>
                <p:cNvPr id="41" name="Oval 27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28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15" name="Group 11"/>
              <p:cNvGrpSpPr/>
              <p:nvPr/>
            </p:nvGrpSpPr>
            <p:grpSpPr>
              <a:xfrm>
                <a:off x="3200400" y="3733796"/>
                <a:ext cx="381000" cy="333638"/>
                <a:chOff x="7848600" y="1856854"/>
                <a:chExt cx="457200" cy="505346"/>
              </a:xfrm>
            </p:grpSpPr>
            <p:sp>
              <p:nvSpPr>
                <p:cNvPr id="39" name="Oval 30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1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16" name="Group 11"/>
              <p:cNvGrpSpPr/>
              <p:nvPr/>
            </p:nvGrpSpPr>
            <p:grpSpPr>
              <a:xfrm>
                <a:off x="3124200" y="4952996"/>
                <a:ext cx="381000" cy="333638"/>
                <a:chOff x="7848600" y="1856854"/>
                <a:chExt cx="457200" cy="505346"/>
              </a:xfrm>
            </p:grpSpPr>
            <p:sp>
              <p:nvSpPr>
                <p:cNvPr id="37" name="Oval 33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sp>
            <p:nvSpPr>
              <p:cNvPr id="17" name="Oval 16"/>
              <p:cNvSpPr/>
              <p:nvPr/>
            </p:nvSpPr>
            <p:spPr>
              <a:xfrm>
                <a:off x="1524000" y="41148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676400" y="48006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590800" y="38100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533400" y="42672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124200" y="43434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990600" y="40386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990600" y="4800600"/>
                <a:ext cx="4572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11"/>
              <p:cNvGrpSpPr/>
              <p:nvPr/>
            </p:nvGrpSpPr>
            <p:grpSpPr>
              <a:xfrm>
                <a:off x="2438400" y="4876800"/>
                <a:ext cx="381000" cy="403943"/>
                <a:chOff x="7848600" y="1856854"/>
                <a:chExt cx="457200" cy="611832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7848600" y="2087687"/>
                  <a:ext cx="457200" cy="380999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25" name="Group 11"/>
              <p:cNvGrpSpPr/>
              <p:nvPr/>
            </p:nvGrpSpPr>
            <p:grpSpPr>
              <a:xfrm>
                <a:off x="2057400" y="4343396"/>
                <a:ext cx="381000" cy="333638"/>
                <a:chOff x="7848600" y="1856854"/>
                <a:chExt cx="457200" cy="505346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26" name="Group 11"/>
              <p:cNvGrpSpPr/>
              <p:nvPr/>
            </p:nvGrpSpPr>
            <p:grpSpPr>
              <a:xfrm>
                <a:off x="1676400" y="3733796"/>
                <a:ext cx="381000" cy="333638"/>
                <a:chOff x="7848600" y="1856854"/>
                <a:chExt cx="457200" cy="505346"/>
              </a:xfrm>
            </p:grpSpPr>
            <p:sp>
              <p:nvSpPr>
                <p:cNvPr id="31" name="Oval 30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grpSp>
            <p:nvGrpSpPr>
              <p:cNvPr id="27" name="Group 11"/>
              <p:cNvGrpSpPr/>
              <p:nvPr/>
            </p:nvGrpSpPr>
            <p:grpSpPr>
              <a:xfrm>
                <a:off x="1295400" y="4876796"/>
                <a:ext cx="381000" cy="333638"/>
                <a:chOff x="7848600" y="1856854"/>
                <a:chExt cx="457200" cy="505346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7848600" y="1981200"/>
                  <a:ext cx="457200" cy="381000"/>
                </a:xfrm>
                <a:prstGeom prst="ellipse">
                  <a:avLst/>
                </a:prstGeom>
                <a:solidFill>
                  <a:srgbClr val="00B0F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7848600" y="1856854"/>
                  <a:ext cx="2286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-</a:t>
                  </a:r>
                  <a:endParaRPr lang="en-US" sz="2400" b="1" dirty="0"/>
                </a:p>
              </p:txBody>
            </p:sp>
          </p:grpSp>
          <p:sp>
            <p:nvSpPr>
              <p:cNvPr id="28" name="TextBox 27"/>
              <p:cNvSpPr txBox="1"/>
              <p:nvPr/>
            </p:nvSpPr>
            <p:spPr>
              <a:xfrm>
                <a:off x="609600" y="5486400"/>
                <a:ext cx="2819400" cy="369332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Low Resistance</a:t>
                </a:r>
                <a:endParaRPr lang="en-US" dirty="0"/>
              </a:p>
            </p:txBody>
          </p:sp>
        </p:grpSp>
      </p:grpSp>
      <p:grpSp>
        <p:nvGrpSpPr>
          <p:cNvPr id="85" name="Group 84"/>
          <p:cNvGrpSpPr/>
          <p:nvPr/>
        </p:nvGrpSpPr>
        <p:grpSpPr>
          <a:xfrm>
            <a:off x="228600" y="1066800"/>
            <a:ext cx="8229600" cy="1044714"/>
            <a:chOff x="228600" y="1066800"/>
            <a:chExt cx="8229600" cy="1044714"/>
          </a:xfrm>
        </p:grpSpPr>
        <p:sp>
          <p:nvSpPr>
            <p:cNvPr id="76" name="TextBox 75"/>
            <p:cNvSpPr txBox="1"/>
            <p:nvPr/>
          </p:nvSpPr>
          <p:spPr>
            <a:xfrm>
              <a:off x="228600" y="1066800"/>
              <a:ext cx="8229600" cy="70788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 conductor has many free electrons so is good at transferring electrical current</a:t>
              </a:r>
              <a:endParaRPr lang="en-US" sz="2000" dirty="0"/>
            </a:p>
          </p:txBody>
        </p:sp>
        <p:cxnSp>
          <p:nvCxnSpPr>
            <p:cNvPr id="78" name="Straight Arrow Connector 77"/>
            <p:cNvCxnSpPr>
              <a:stCxn id="76" idx="2"/>
            </p:cNvCxnSpPr>
            <p:nvPr/>
          </p:nvCxnSpPr>
          <p:spPr>
            <a:xfrm rot="5400000">
              <a:off x="2993886" y="762000"/>
              <a:ext cx="336828" cy="2362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609600" y="4343400"/>
            <a:ext cx="28194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Good Conductor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334000" y="4343400"/>
            <a:ext cx="28194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Bad Conductor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09600" y="4876800"/>
            <a:ext cx="67818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Conductance is the opposite of resistance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09600" y="5410200"/>
            <a:ext cx="67818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It is measured in ‘Mho’s (ohm backwards) ℧</a:t>
            </a:r>
          </a:p>
        </p:txBody>
      </p:sp>
      <p:pic>
        <p:nvPicPr>
          <p:cNvPr id="13314" name="Picture 2" descr="http://abeadedaffair.com/wp-content/files_flutter/1268579011CopperWire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7432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1" animBg="1"/>
      <p:bldP spid="82" grpId="0" animBg="1"/>
      <p:bldP spid="83" grpId="0" animBg="1"/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304800"/>
            <a:ext cx="7772400" cy="1143000"/>
          </a:xfrm>
        </p:spPr>
        <p:txBody>
          <a:bodyPr/>
          <a:lstStyle/>
          <a:p>
            <a:r>
              <a:rPr lang="en-US" dirty="0" smtClean="0"/>
              <a:t>Different types of conductors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914400"/>
            <a:ext cx="28194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Material Used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04800" y="1447800"/>
            <a:ext cx="2819400" cy="2362200"/>
            <a:chOff x="304800" y="1447800"/>
            <a:chExt cx="2819400" cy="2362200"/>
          </a:xfrm>
        </p:grpSpPr>
        <p:sp>
          <p:nvSpPr>
            <p:cNvPr id="5" name="TextBox 4"/>
            <p:cNvSpPr txBox="1"/>
            <p:nvPr/>
          </p:nvSpPr>
          <p:spPr>
            <a:xfrm>
              <a:off x="304800" y="1447800"/>
              <a:ext cx="2819400" cy="400110"/>
            </a:xfrm>
            <a:prstGeom prst="rect">
              <a:avLst/>
            </a:prstGeom>
            <a:solidFill>
              <a:srgbClr val="00B0F0"/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Copper</a:t>
              </a:r>
              <a:endParaRPr lang="en-US" sz="2000" dirty="0"/>
            </a:p>
          </p:txBody>
        </p:sp>
        <p:pic>
          <p:nvPicPr>
            <p:cNvPr id="6" name="Picture 2" descr="http://abeadedaffair.com/wp-content/files_flutter/1268579011CopperWire500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" y="1905000"/>
              <a:ext cx="1905000" cy="1905000"/>
            </a:xfrm>
            <a:prstGeom prst="rect">
              <a:avLst/>
            </a:prstGeom>
            <a:noFill/>
          </p:spPr>
        </p:pic>
      </p:grpSp>
      <p:sp>
        <p:nvSpPr>
          <p:cNvPr id="7" name="Rectangle 6"/>
          <p:cNvSpPr/>
          <p:nvPr/>
        </p:nvSpPr>
        <p:spPr>
          <a:xfrm>
            <a:off x="2209800" y="1828800"/>
            <a:ext cx="2124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High conductivity</a:t>
            </a:r>
          </a:p>
        </p:txBody>
      </p:sp>
      <p:sp>
        <p:nvSpPr>
          <p:cNvPr id="8" name="Rectangle 7"/>
          <p:cNvSpPr/>
          <p:nvPr/>
        </p:nvSpPr>
        <p:spPr>
          <a:xfrm>
            <a:off x="2197836" y="2145268"/>
            <a:ext cx="19255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Easily soldered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0" y="2514600"/>
            <a:ext cx="30580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Heavier &amp; more expensive than aluminum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0" y="3352800"/>
            <a:ext cx="30580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Copper used in house wiring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14600" y="4028285"/>
            <a:ext cx="3717312" cy="1000915"/>
            <a:chOff x="4572000" y="3124200"/>
            <a:chExt cx="3717312" cy="1041121"/>
          </a:xfrm>
        </p:grpSpPr>
        <p:pic>
          <p:nvPicPr>
            <p:cNvPr id="12" name="Picture 8" descr="http://www.aperfectworld.org/clipart/academic/ruler01a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2000" y="3124200"/>
              <a:ext cx="1438275" cy="921471"/>
            </a:xfrm>
            <a:prstGeom prst="rect">
              <a:avLst/>
            </a:prstGeom>
            <a:noFill/>
          </p:spPr>
        </p:pic>
        <p:sp>
          <p:nvSpPr>
            <p:cNvPr id="13" name="Rectangle 12"/>
            <p:cNvSpPr/>
            <p:nvPr/>
          </p:nvSpPr>
          <p:spPr>
            <a:xfrm>
              <a:off x="6423095" y="3429000"/>
              <a:ext cx="1866217" cy="7363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/>
                <a:t>1mm</a:t>
              </a:r>
              <a:r>
                <a:rPr lang="en-US" sz="2000" baseline="30000" dirty="0" smtClean="0"/>
                <a:t>2</a:t>
              </a:r>
              <a:r>
                <a:rPr lang="en-US" sz="2000" dirty="0" smtClean="0"/>
                <a:t>, 1.5mm</a:t>
              </a:r>
              <a:r>
                <a:rPr lang="en-US" sz="2000" baseline="30000" dirty="0" smtClean="0"/>
                <a:t>2</a:t>
              </a:r>
            </a:p>
            <a:p>
              <a:pPr algn="ctr"/>
              <a:r>
                <a:rPr lang="en-US" sz="2000" dirty="0" smtClean="0"/>
                <a:t>4mm</a:t>
              </a:r>
              <a:r>
                <a:rPr lang="en-US" sz="2000" baseline="30000" dirty="0" smtClean="0"/>
                <a:t>2</a:t>
              </a:r>
              <a:r>
                <a:rPr lang="en-US" sz="2000" dirty="0" smtClean="0"/>
                <a:t> , 6mm</a:t>
              </a:r>
              <a:r>
                <a:rPr lang="en-US" sz="2000" baseline="30000" dirty="0" smtClean="0"/>
                <a:t>2</a:t>
              </a:r>
              <a:endParaRPr lang="en-US" sz="2000" baseline="30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257800" y="1352490"/>
            <a:ext cx="3352800" cy="2914710"/>
            <a:chOff x="5257800" y="1352490"/>
            <a:chExt cx="3352800" cy="2914710"/>
          </a:xfrm>
        </p:grpSpPr>
        <p:sp>
          <p:nvSpPr>
            <p:cNvPr id="14" name="TextBox 13"/>
            <p:cNvSpPr txBox="1"/>
            <p:nvPr/>
          </p:nvSpPr>
          <p:spPr>
            <a:xfrm>
              <a:off x="5791200" y="1352490"/>
              <a:ext cx="2819400" cy="400110"/>
            </a:xfrm>
            <a:prstGeom prst="rect">
              <a:avLst/>
            </a:prstGeom>
            <a:solidFill>
              <a:srgbClr val="00B0F0"/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Aluminum</a:t>
              </a:r>
              <a:endParaRPr lang="en-US" sz="2000" dirty="0"/>
            </a:p>
          </p:txBody>
        </p:sp>
        <p:pic>
          <p:nvPicPr>
            <p:cNvPr id="28674" name="Picture 2" descr="http://www.countrybaskets.co.uk/images/product_images/280191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257800" y="1828800"/>
              <a:ext cx="1830786" cy="2438400"/>
            </a:xfrm>
            <a:prstGeom prst="rect">
              <a:avLst/>
            </a:prstGeom>
            <a:noFill/>
          </p:spPr>
        </p:pic>
      </p:grpSp>
      <p:sp>
        <p:nvSpPr>
          <p:cNvPr id="17" name="Rectangle 16"/>
          <p:cNvSpPr/>
          <p:nvPr/>
        </p:nvSpPr>
        <p:spPr>
          <a:xfrm>
            <a:off x="7086600" y="1981200"/>
            <a:ext cx="175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60% conductivity of copper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86600" y="3048000"/>
            <a:ext cx="175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Cheap &amp; lighter than copper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62200" y="5791200"/>
            <a:ext cx="175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Lowest conductivity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62200" y="5105400"/>
            <a:ext cx="175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Heavier than aluminum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52400" y="4495800"/>
            <a:ext cx="2819400" cy="2142744"/>
            <a:chOff x="152400" y="4495800"/>
            <a:chExt cx="2819400" cy="2142744"/>
          </a:xfrm>
        </p:grpSpPr>
        <p:sp>
          <p:nvSpPr>
            <p:cNvPr id="19" name="TextBox 18"/>
            <p:cNvSpPr txBox="1"/>
            <p:nvPr/>
          </p:nvSpPr>
          <p:spPr>
            <a:xfrm>
              <a:off x="152400" y="4495800"/>
              <a:ext cx="2819400" cy="369332"/>
            </a:xfrm>
            <a:prstGeom prst="rect">
              <a:avLst/>
            </a:prstGeom>
            <a:solidFill>
              <a:srgbClr val="00B0F0"/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Galvanized Iron (GI)</a:t>
              </a:r>
              <a:endParaRPr lang="en-US" dirty="0"/>
            </a:p>
          </p:txBody>
        </p:sp>
        <p:pic>
          <p:nvPicPr>
            <p:cNvPr id="28678" name="Picture 6" descr="http://image.made-in-china.com/2f0j00yBSaKrqMfUzs/Gi-Wire-3-24-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62000" y="5190744"/>
              <a:ext cx="1447800" cy="1447800"/>
            </a:xfrm>
            <a:prstGeom prst="rect">
              <a:avLst/>
            </a:prstGeom>
            <a:noFill/>
          </p:spPr>
        </p:pic>
      </p:grpSp>
      <p:sp>
        <p:nvSpPr>
          <p:cNvPr id="23" name="Rectangle 22"/>
          <p:cNvSpPr/>
          <p:nvPr/>
        </p:nvSpPr>
        <p:spPr>
          <a:xfrm>
            <a:off x="4191000" y="5791200"/>
            <a:ext cx="175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Used in overhead lines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553200" y="3810000"/>
            <a:ext cx="2343150" cy="1605077"/>
            <a:chOff x="6553200" y="3810000"/>
            <a:chExt cx="2343150" cy="1605077"/>
          </a:xfrm>
        </p:grpSpPr>
        <p:pic>
          <p:nvPicPr>
            <p:cNvPr id="27" name="Picture 4" descr="http://www.topnews.in/files/Rupee5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077200" y="3810000"/>
              <a:ext cx="819150" cy="819150"/>
            </a:xfrm>
            <a:prstGeom prst="rect">
              <a:avLst/>
            </a:prstGeom>
            <a:noFill/>
          </p:spPr>
        </p:pic>
        <p:pic>
          <p:nvPicPr>
            <p:cNvPr id="1026" name="Picture 2" descr="C:\Program Files\Microsoft Office\MEDIA\CAGCAT10\j0300840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553200" y="4191000"/>
              <a:ext cx="1453225" cy="122407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7" grpId="0"/>
      <p:bldP spid="18" grpId="0"/>
      <p:bldP spid="20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304800"/>
            <a:ext cx="7772400" cy="1143000"/>
          </a:xfrm>
        </p:spPr>
        <p:txBody>
          <a:bodyPr/>
          <a:lstStyle/>
          <a:p>
            <a:r>
              <a:rPr lang="en-US" dirty="0" smtClean="0"/>
              <a:t>Different types of conductors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914400"/>
            <a:ext cx="38100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Respective of their property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447800"/>
            <a:ext cx="2819400" cy="400110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Good Conductors</a:t>
            </a:r>
            <a:endParaRPr lang="en-US" sz="2000" dirty="0"/>
          </a:p>
        </p:txBody>
      </p:sp>
      <p:pic>
        <p:nvPicPr>
          <p:cNvPr id="6" name="Picture 2" descr="http://abeadedaffair.com/wp-content/files_flutter/1268579011CopperWire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05000"/>
            <a:ext cx="1905000" cy="19050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096000" y="1428690"/>
            <a:ext cx="2819400" cy="400110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Bad Conductors</a:t>
            </a:r>
            <a:endParaRPr lang="en-US" sz="2000" dirty="0"/>
          </a:p>
        </p:txBody>
      </p:sp>
      <p:pic>
        <p:nvPicPr>
          <p:cNvPr id="28674" name="Picture 2" descr="http://www.countrybaskets.co.uk/images/product_images/28019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0735" y="2286000"/>
            <a:ext cx="1258665" cy="16764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7086600" y="1981200"/>
            <a:ext cx="175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Medium resistance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86600" y="3048000"/>
            <a:ext cx="1752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Used for converting electrical energy into heat, light &amp; sound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81400" y="6172200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PVC, glass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81400" y="5105400"/>
            <a:ext cx="175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High resistance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4495800"/>
            <a:ext cx="2819400" cy="369332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Non Conductors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743200" y="2286000"/>
            <a:ext cx="16786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Carry current</a:t>
            </a:r>
          </a:p>
        </p:txBody>
      </p:sp>
      <p:pic>
        <p:nvPicPr>
          <p:cNvPr id="30722" name="Picture 2" descr="http://ts3.mm.bing.net/images/thumbnail.aspx?q=1050433560446&amp;id=d888094f703f224e8b57d98173b5e0f4&amp;url=http%3a%2f%2fstatic.flickr.com%2f3546%2f3424820031_6ba1b77fbc_z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057400"/>
            <a:ext cx="1943100" cy="1457325"/>
          </a:xfrm>
          <a:prstGeom prst="rect">
            <a:avLst/>
          </a:prstGeom>
          <a:noFill/>
        </p:spPr>
      </p:pic>
      <p:pic>
        <p:nvPicPr>
          <p:cNvPr id="30724" name="Picture 4" descr="http://www.northstarpyro.com/icon-5371926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2819400"/>
            <a:ext cx="1143000" cy="1143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828962" y="1828800"/>
            <a:ext cx="1895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Low resistance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115108" y="3505200"/>
            <a:ext cx="24659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Copper &amp; Aluminum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248888" y="4114800"/>
            <a:ext cx="26550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Tungsten &amp; </a:t>
            </a:r>
            <a:r>
              <a:rPr lang="en-US" sz="2000" dirty="0" err="1" smtClean="0"/>
              <a:t>Nichrome</a:t>
            </a:r>
            <a:endParaRPr lang="en-US" sz="2000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3657600" y="5791200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Insulators</a:t>
            </a:r>
          </a:p>
        </p:txBody>
      </p:sp>
      <p:pic>
        <p:nvPicPr>
          <p:cNvPr id="30726" name="Picture 6" descr="http://ts4.mm.bing.net/images/thumbnail.aspx?q=1060476158647&amp;id=78558b278416257f7946221b0e9558ed&amp;url=http%3a%2f%2fwww.martinespinosaysanchezvera.com.mx%2fportal%2fimages%2fstories%2farticulos%2fpvc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5105400"/>
            <a:ext cx="1757404" cy="1219200"/>
          </a:xfrm>
          <a:prstGeom prst="rect">
            <a:avLst/>
          </a:prstGeom>
          <a:noFill/>
        </p:spPr>
      </p:pic>
      <p:pic>
        <p:nvPicPr>
          <p:cNvPr id="30728" name="Picture 8" descr="http://image.made-in-china.com/2f0j00avbQwTRhqqVf/Glass-Bottle-G-006-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66938" y="5181600"/>
            <a:ext cx="1033462" cy="103346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62600" y="4883633"/>
            <a:ext cx="990600" cy="197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6781800" y="4876800"/>
            <a:ext cx="1981200" cy="16312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Wires &amp; cables  use conductors &amp;  non conductors to their advantage</a:t>
            </a:r>
          </a:p>
        </p:txBody>
      </p:sp>
      <p:pic>
        <p:nvPicPr>
          <p:cNvPr id="24" name="Picture 23" descr="noise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163320" y="2590800"/>
            <a:ext cx="980680" cy="745592"/>
          </a:xfrm>
          <a:prstGeom prst="rect">
            <a:avLst/>
          </a:prstGeom>
        </p:spPr>
      </p:pic>
      <p:pic>
        <p:nvPicPr>
          <p:cNvPr id="27" name="Picture 2" descr="F:\EWB\Biogas\thermometer.jpe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457456" y="3429000"/>
            <a:ext cx="686544" cy="11953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7" grpId="0"/>
      <p:bldP spid="18" grpId="0"/>
      <p:bldP spid="20" grpId="0"/>
      <p:bldP spid="21" grpId="0"/>
      <p:bldP spid="19" grpId="0" animBg="1"/>
      <p:bldP spid="25" grpId="0"/>
      <p:bldP spid="7" grpId="0"/>
      <p:bldP spid="28" grpId="0"/>
      <p:bldP spid="29" grpId="0"/>
      <p:bldP spid="30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7772400" cy="1143000"/>
          </a:xfrm>
        </p:spPr>
        <p:txBody>
          <a:bodyPr/>
          <a:lstStyle/>
          <a:p>
            <a:r>
              <a:rPr lang="en-US" dirty="0" smtClean="0"/>
              <a:t>Different types of conductors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914400"/>
            <a:ext cx="28194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Physical Appearance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28600" y="1447800"/>
            <a:ext cx="3733800" cy="1981201"/>
            <a:chOff x="236929" y="1447800"/>
            <a:chExt cx="3733800" cy="1981201"/>
          </a:xfrm>
        </p:grpSpPr>
        <p:sp>
          <p:nvSpPr>
            <p:cNvPr id="5" name="TextBox 4"/>
            <p:cNvSpPr txBox="1"/>
            <p:nvPr/>
          </p:nvSpPr>
          <p:spPr>
            <a:xfrm>
              <a:off x="304800" y="1447800"/>
              <a:ext cx="2819400" cy="369332"/>
            </a:xfrm>
            <a:prstGeom prst="rect">
              <a:avLst/>
            </a:prstGeom>
            <a:solidFill>
              <a:srgbClr val="00B0F0"/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Solid Conductor</a:t>
              </a:r>
              <a:endParaRPr lang="en-US" dirty="0"/>
            </a:p>
          </p:txBody>
        </p:sp>
        <p:pic>
          <p:nvPicPr>
            <p:cNvPr id="10242" name="Picture 2" descr="http://ts3.mm.bing.net/images/thumbnail.aspx?q=1165354672894&amp;id=b4627257c6c173dbb7eb66b2242f8f0e&amp;url=http%3a%2f%2fwww.lulusoso.com%2fupload%2f20110727%2fPVC_Insulated_Single_Copper_Wire_Copper_Cabl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6929" y="1905000"/>
              <a:ext cx="1524000" cy="1524001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>
            <a:xfrm>
              <a:off x="1837129" y="1905000"/>
              <a:ext cx="21336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Used in cables.</a:t>
              </a:r>
            </a:p>
            <a:p>
              <a:pPr algn="ctr"/>
              <a:r>
                <a:rPr lang="en-US" dirty="0" smtClean="0"/>
                <a:t>e.g. copper, aluminum, steel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572000" y="1447800"/>
            <a:ext cx="4191000" cy="2597871"/>
            <a:chOff x="4572000" y="1447800"/>
            <a:chExt cx="4191000" cy="2597871"/>
          </a:xfrm>
        </p:grpSpPr>
        <p:sp>
          <p:nvSpPr>
            <p:cNvPr id="7" name="TextBox 6"/>
            <p:cNvSpPr txBox="1"/>
            <p:nvPr/>
          </p:nvSpPr>
          <p:spPr>
            <a:xfrm>
              <a:off x="5105400" y="1447800"/>
              <a:ext cx="2819400" cy="369332"/>
            </a:xfrm>
            <a:prstGeom prst="rect">
              <a:avLst/>
            </a:prstGeom>
            <a:solidFill>
              <a:srgbClr val="00B0F0"/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Stranded Conductor</a:t>
              </a:r>
              <a:endParaRPr lang="en-US" dirty="0"/>
            </a:p>
          </p:txBody>
        </p:sp>
        <p:pic>
          <p:nvPicPr>
            <p:cNvPr id="10246" name="Picture 6" descr="http://www.rawcomponents.co.uk/media/catalog/product/cache/1/image/5e06319eda06f020e43594a9c230972d/G/r/Grey-1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600" y="1981200"/>
              <a:ext cx="1456906" cy="1447800"/>
            </a:xfrm>
            <a:prstGeom prst="rect">
              <a:avLst/>
            </a:prstGeom>
            <a:noFill/>
          </p:spPr>
        </p:pic>
        <p:sp>
          <p:nvSpPr>
            <p:cNvPr id="10" name="Rectangle 9"/>
            <p:cNvSpPr/>
            <p:nvPr/>
          </p:nvSpPr>
          <p:spPr>
            <a:xfrm>
              <a:off x="6705600" y="1905000"/>
              <a:ext cx="9797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Flexible</a:t>
              </a:r>
              <a:endParaRPr lang="en-US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4572000" y="3124200"/>
              <a:ext cx="4191000" cy="921471"/>
              <a:chOff x="4572000" y="3124200"/>
              <a:chExt cx="4191000" cy="921471"/>
            </a:xfrm>
          </p:grpSpPr>
          <p:pic>
            <p:nvPicPr>
              <p:cNvPr id="10248" name="Picture 8" descr="http://www.aperfectworld.org/clipart/academic/ruler01a.gi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72000" y="3124200"/>
                <a:ext cx="1438275" cy="921471"/>
              </a:xfrm>
              <a:prstGeom prst="rect">
                <a:avLst/>
              </a:prstGeom>
              <a:noFill/>
            </p:spPr>
          </p:pic>
          <p:sp>
            <p:nvSpPr>
              <p:cNvPr id="16" name="Rectangle 15"/>
              <p:cNvSpPr/>
              <p:nvPr/>
            </p:nvSpPr>
            <p:spPr>
              <a:xfrm>
                <a:off x="5949409" y="3429000"/>
                <a:ext cx="2813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/>
                  <a:t>1.13 to 3.73 mm diameter</a:t>
                </a:r>
                <a:endParaRPr lang="en-US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6629400" y="2590800"/>
              <a:ext cx="20826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1, 7, 19, 37 stands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04800" y="4191000"/>
            <a:ext cx="4551135" cy="2352676"/>
            <a:chOff x="304800" y="4191000"/>
            <a:chExt cx="4551135" cy="2352676"/>
          </a:xfrm>
        </p:grpSpPr>
        <p:pic>
          <p:nvPicPr>
            <p:cNvPr id="10244" name="Picture 4" descr="http://www.computercablestore.com/images/products/Remee%20Products%20Corp/1023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4800" y="5334000"/>
              <a:ext cx="1685959" cy="1209676"/>
            </a:xfrm>
            <a:prstGeom prst="rect">
              <a:avLst/>
            </a:prstGeom>
            <a:noFill/>
          </p:spPr>
        </p:pic>
        <p:sp>
          <p:nvSpPr>
            <p:cNvPr id="14" name="TextBox 13"/>
            <p:cNvSpPr txBox="1"/>
            <p:nvPr/>
          </p:nvSpPr>
          <p:spPr>
            <a:xfrm>
              <a:off x="533400" y="4191000"/>
              <a:ext cx="2819400" cy="369332"/>
            </a:xfrm>
            <a:prstGeom prst="rect">
              <a:avLst/>
            </a:prstGeom>
            <a:solidFill>
              <a:srgbClr val="00B0F0"/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Multi stranded Conductor</a:t>
              </a:r>
              <a:endParaRPr lang="en-US" dirty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1676400" y="4648200"/>
              <a:ext cx="3179535" cy="1073871"/>
              <a:chOff x="4572000" y="2971800"/>
              <a:chExt cx="3179535" cy="1073871"/>
            </a:xfrm>
          </p:grpSpPr>
          <p:pic>
            <p:nvPicPr>
              <p:cNvPr id="20" name="Picture 8" descr="http://www.aperfectworld.org/clipart/academic/ruler01a.gi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72000" y="3124200"/>
                <a:ext cx="1438275" cy="921471"/>
              </a:xfrm>
              <a:prstGeom prst="rect">
                <a:avLst/>
              </a:prstGeom>
              <a:noFill/>
            </p:spPr>
          </p:pic>
          <p:sp>
            <p:nvSpPr>
              <p:cNvPr id="21" name="Rectangle 20"/>
              <p:cNvSpPr/>
              <p:nvPr/>
            </p:nvSpPr>
            <p:spPr>
              <a:xfrm>
                <a:off x="5181600" y="2971800"/>
                <a:ext cx="25699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/>
                  <a:t>0.2 or 0.3 mm diameter</a:t>
                </a:r>
                <a:endParaRPr lang="en-US" dirty="0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1295400" y="6172200"/>
              <a:ext cx="24160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14, 22, 24,84 strands </a:t>
              </a:r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074828" y="4267200"/>
            <a:ext cx="3809485" cy="2293071"/>
            <a:chOff x="5074828" y="4267200"/>
            <a:chExt cx="3809485" cy="2293071"/>
          </a:xfrm>
        </p:grpSpPr>
        <p:sp>
          <p:nvSpPr>
            <p:cNvPr id="24" name="TextBox 23"/>
            <p:cNvSpPr txBox="1"/>
            <p:nvPr/>
          </p:nvSpPr>
          <p:spPr>
            <a:xfrm>
              <a:off x="5181600" y="4267200"/>
              <a:ext cx="2819400" cy="369332"/>
            </a:xfrm>
            <a:prstGeom prst="rect">
              <a:avLst/>
            </a:prstGeom>
            <a:solidFill>
              <a:srgbClr val="00B0F0"/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Flexible Conductor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781800" y="4953000"/>
              <a:ext cx="20313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14, 23, 40 strands</a:t>
              </a:r>
              <a:endParaRPr lang="en-US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074828" y="5638800"/>
              <a:ext cx="3809485" cy="921471"/>
              <a:chOff x="4572000" y="3124200"/>
              <a:chExt cx="3809485" cy="921471"/>
            </a:xfrm>
          </p:grpSpPr>
          <p:pic>
            <p:nvPicPr>
              <p:cNvPr id="27" name="Picture 8" descr="http://www.aperfectworld.org/clipart/academic/ruler01a.gi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72000" y="3124200"/>
                <a:ext cx="1438275" cy="921471"/>
              </a:xfrm>
              <a:prstGeom prst="rect">
                <a:avLst/>
              </a:prstGeom>
              <a:noFill/>
            </p:spPr>
          </p:pic>
          <p:sp>
            <p:nvSpPr>
              <p:cNvPr id="28" name="Rectangle 27"/>
              <p:cNvSpPr/>
              <p:nvPr/>
            </p:nvSpPr>
            <p:spPr>
              <a:xfrm>
                <a:off x="6330924" y="3429000"/>
                <a:ext cx="20505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/>
                  <a:t>&lt;0.2 mm diameter</a:t>
                </a:r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Wires &amp; Cables</a:t>
            </a:r>
            <a:endParaRPr lang="en-US" dirty="0"/>
          </a:p>
        </p:txBody>
      </p:sp>
      <p:sp>
        <p:nvSpPr>
          <p:cNvPr id="17410" name="AutoShape 2" descr="data:image/jpg;base64,/9j/4AAQSkZJRgABAQAAAQABAAD/2wCEAAkGBhAQEBAQDxAQEA8PEA8PDw8PEA8NDQ8PFBAVFBQQFBIXGyYeFxkjGRQUHzAgJCcpLC0sFR4xNTAqNSYrLSoBCQoKDgwOFA8PFCkdHBgpKSkpKSkpKSkpKSksKSkpKSktLiksKSksKSkuKTUpKSkpKSwpKSksNSkpLC8pKSk1LP/AABEIALMBGQMBIgACEQEDEQH/xAAcAAABBQEBAQAAAAAAAAAAAAACAAEDBAUGBwj/xAA8EAACAQMDAQUEBwcDBQAAAAAAAQIDBBEFEiExBhNBUWEUInGRMkJSgaGx8BVTk8HC0dIjgpIHQ2Jyov/EABkBAQEBAQEBAAAAAAAAAAAAAAABAgMEBf/EACARAQEAAQUBAQADAAAAAAAAAAABAgMRE0FRMRIEMvD/2gAMAwEAAhEDEQA/APcBCEAhCEAhCEAhCEAsAOkgxAVqtqVJ2ZqAuCAxpWXoV6lmbs6SKtWkBgVbXBWnbm7Ut8ledqXcYs6BXqUTaqUCtUoAYs6JC6JrztiF2xRlyogSpGlKiQTpgZ8qRDOiaMqRHKkBmSpASpmhKkROkBRdMjlTL7pAukBQdMjdIvypletiK5Ap1Vg57V9TUU+SzrOrKKfJyFzVdRmUBVrOo/Qs21qTWOnt+B0NppOFloDPtrDjOCf2f0L1dqKKPtqKbPqLcvMcxFf+pYpXxFaYip7YFG5AsiI1WQXeIAhAd8hKqgDEN3iAnUAkEVXXHVYgmmV5xyS7siUUBXdIGdEtSIZMopVKBVqUDQqyKtSYFKdEgnQLk2BJFGZUpFWpSNWpTK06JRn9yDKkXHTBcAM+dIglSNSVIhlSAzu7BdMvOiV68lFAUrjEVk5HtBrainhlztHr6gnycFVqyrSy8+iMojq1pVZZfyNHT9Ncn0J9O0zOODqrOwUUuAK1jYqKWUWLq7jFAX92oI5e+1ByfUqpb+/3N8lH2gq1KxD7QvMg+loXBPC5MmFUkVcuw2YXZYhcnPxuS1SuhsNxXASuTI9pCV0Qa3tQ/tBke0hK6LsNdXANS5Mr2kf2gbC66wcKxn9+P342GvCsSd6ZVO4LEaxBclUIpTIXVAdUB6syrUkHUqleVQBpSGUgZSBTKJJEE2G2RzKI5RAcCUbIEewilTLOStc1VFZyBVuJKKycZ2m7QKmnyWu0vaONOL55PNbq5ncTzLp4IiIbitOtLMs+i8jW0zS2w9M0rLXB1VpZKC5RBHaaeopMjv75QXUkv9RUIs5PUL1zb5CmvdQ3tmRWrD1q2DOrVssCSrcEG8elQlL6MW/gmWv2NX+wyWyLtfH0AqoXelRTCUzaLCqFmnXM9SDVQC/7QFG59TOdUZVgNVXBJ35lRrkiuANLvRd+Z3tIvaANHvx+/M5Vw1WA04VyxC5MaNwH7V6gbLuQHcGT7WM7oDTlXyRSqme7kXfgX1UJFIz41iWNcC3uAlMruuRyrgWXMinUK8q5BUucAWp3WFycr2k7SRpxfIGva+qcXzjB5pqWpTuJ5b93PCIgb+9ncTzJ8Z4RpaXp2ccEel6a5NcHY2FioIgGwtFBcobVdRjCPD8CLU9QUOEzn60KtV8J4830FsjUlvxTvb1yyZdWq3wk2/Tk6GGgL68s+iLtDT4Q+jBL1xlnG60nx1x0cr9clQ0GvV5a2LzZq2nZelHDnmb/AAN/YO4HG6tr0Y6OMVKVpGCxGKivgS7SR4QO5HP66bO1Ux1MiyEj6T5qXcOpAIcB2xsiYIDuYu8AY2AJe9H70hGyBY70JVyqpDpgW++HVUrKQcZEE/eDqZPQ0mtOKlGPEvo84bX2seX9ijqne0cNQU+ZRknPu5RknjpteV4p+OTNzkamGV+RZ3C3GH+26q/7MP4sv8Bpa5V/cw/iy/wJy4+tceXjd70KNc5565U/cx/iv/AH9u1P3Mf4kn/QOXH048vHSOuA65zz1yr+7p/85v8ApRHLVq/2aS/21Jf1E5cfTiy8dBOsYesawoJ8lWeoV5LmUV/6w/u2Up6W6z95Sm/LCw/uSM3Wx6a4cnIapqcq8+vu5+YVlZPyfyOxh2fUFzTjDH2sfkS+zRj0f/FJfiYut5G5/H9rPsHsXFNt+cmoL+5anc1JfWUV5QWf/pkrpryX5sdQOV1cq646OMU/Z1nLXPm3l/iSd0TMjlMxu6ySBcQZAVLhIpXGpRXiQq7KaRWq3SRi3evRXiZdXVpS6HTHTtcstXGdugr6ml4lX9tLzZkUKMpvll39nP1+bO00XG696j1YJMDI6kel50mQkRbhbwJWC2DuE2AslihaufVxgtk5pyf0tqk3FJct+5Lj0KjZ1Gj2kX14zFKoqlPZBpr3k2lhJYcfB8nPPK47bdu2jhMrbl8jkbupVUd1KmpebqSnSUc+Mt0FxjLOSr9rrlLfigoSdSMXD/UbcHFSysvGHOPxzxk9K7X6LUp0akIzt6EJyXvTdK3pteS3t7kl5vr4eJ5RfWNGG5VLxVJP3X7PCpUzHPKazGPVReE30R55nqT+z23S0bN8Usu2twsPNN5xjCivi8csGXbi497DprGNq2xnl+qymvPo/Iz7WrQptuFGVZNY/wBd0oQaz4RW7Dyn0fgSPV6yzso0IOT6xp97JePDm2l4l/VY48P9F237UX1TmM4bc492FOMvH7aeVx1SI59ob1qUu+nDnEaUo0qcsP625Lw+P3FGtb3NSb5c8Sw5044i+cJpYTw+i4XVcDWumPfJVu7g4p8VKkacU+V0nKPx8+C/qnHj1HY9je3dzSqba7rXEJbYtp17mrBpe7GEYU1BZ46vOPHwPTNftO9t1VccTSpOcU8qLaknjhePojg/+nvZSjWlPvJU7ijiW1UqlzKjRq7ctrEdm7GFzJ+h3moXDVrU91LLhHONsWlLhqPOFx0/Mx6ZSTaT64udrz0B9kb6Jvy4/I0XeySS3Ncc8RWF8iCtcuTzJyb6ZlJvoui56HPaNboHp8vLHxxH8yJ2q8ZR/GTxnyx+skzqx9EA6y9P1+vxJsIHQivHL+SH7pfZz16t4/AN3C6ZXl8SGpdL4/MbKkU8dFFf7VJ/jkaVxP7bS56PGc/ArTul/Pn4kNS69f1+vyCJ5vxz8+pHOX4lOrqUV1kl65Xz4M6416CWXJfgJLS2RryqkM7pHL3fauC6PPw5Mm47TzlxFY+LNzSyrndXGOzr6lFeKMm87QwjnlHI19QqT6yf3cFaTydpoztyy1703brtI39HP5GVWv6k+rx8Ctgt2tq2zrMJPkccs8svtKhbtmva2BYsbD0Niha4NMIbSxwX/ZkSUqeCUDqMg7gNwjQPcPuIsjpgSbx95G2NkCXJN7dUhzRlGnUcVmtKEatXek0nFv6KXu+r2rlZwVFIfcSyVrHK4/E9Sv3kX30YVarWPaMOFx6PvMt/LH3dTMvdFo1pb5wWfe8Zyznzc5SfHxRc3D5M/iNcufqktDoL6iXom8fAsQsKS6RSy88OUefuYbkLeWYydM/vL0CsKPTuqb69YRlnLy+q9WFGypLpSpL4U4L+QamPuLsm9a2k667eChGnBRjucdkVTk5PLW5rqsvHwM+/u5VabWzEu83Ranu4aw05TefguUvvIcjqRi6crU1Moz5U7h/HHjUgl8khna1//Dp41Z/yiaG4beTixa5cmdOxrv8Adf8AOo/6SC4t60Vluivvm/6TVrXCijldd1nGUmOLHxOXL1V1DtDOm8e7J5+ru/mVqWu1p+CX4mPGnKcsvnJ1Og9n5VMcYQ48fE5cr2OzoVKv0pySz9XC9DRq6RRjFuW5+e6c/wCTNV6eqMfgcvruq5ykzUwk6S55esHWriOWoJJenX5nO1nll68rZM6ZWUU/kMkEwJSAZiGJqFLLAktrdtnR6dp3Tgh0uw6cHUWlphAQ29skiyqZP3eBOIEQ47Q2AN9MfJGmPuNAmxJgCAkyJsFMWQHHTBBbAk3C3EWQtwTcTYyGyNkGyTI6kR5FuCpciyR7h1ICQjqVcClNIxdV1JRT5Ah1nV8JpPzOUxKrLL8yWvUdSRtaBo7nJYWTKJdF0Fya4O+0+wjRhysYRY0rSlSim0jL7T63GlFxi+SjG7V64sbIfecBf3Wck+qX7k2zEr1ssgjrVMlaUg5yIJSClKQAg4RyA9OGTb02wy1wV9Ps84Or02xxjgCfT7PGODWhAGlRwiUAZIBhSYDZQzQ2BMYg10IQjSCGbFkFgPkfIKYsgFkHcNkYAkx8goQB5GbAYsgFuFkDI4BZHUgSpeXaimFR6jqCimcje3jnIm1K9c20nwBp1m5NcGUWtK05za4zk9Y7K9nVSgpSXLXyM/sj2YwozmvJo6nVtShb0nJtLC4CyMjtTq0LeDSfvPojyPWdVc5Nt9S12g1+VacpNt8vBy11c5yVAXFXJRqSDnMrVJkUM5AiEAki7Z2zbRFb0cs6LS7LoBb0ywxjg6O1o4ILO2wjShEoZRBkSMBoURyAaJWgWiCJoYKQIGuIQjSbEwchMBoB8jbhmC2FFkWQMj5CDEwdwtwDtjDNiyDY46ByBVrJIKVxcKKOY1XUc5SJ9V1HqkYig5Myh6FNyZ6L2L7M79s5L3V+Jzeg6O5SWVwepaZcQo010WEUjXuK8Lem22koo8f7X9p3XnJJ+6ui8DR7a9rXVbhB+4vxPPLu6y2QRXNfJQqyDqVSpUqBQzkRDtjAIkpU8gwjk07G0yBa06y6HUWNrgq6dZ4NuhSKJqUcE+SJD7iiTILFkZsgGQLHbAcigJAZCkyPcQbG4beQ94JTKJ9wmyNSGcgHbBbFhicQhsi3DYEEPkW4HIzYUTmLeRtjOWAJJ1cIyNT1BJPkkv7zCOZu7lzkQNUrOUjZ0fT3NrjrgzLCyc5L1Z32j2CpxT8hB0Om6XCnBYSzg57tPrGzMIv4ljU+0XdQcYvnB59qeoOcm285FFW/um2+TIrVcktxW5KNSoQBUmQtjylkEKQ6QxZoUsgS2lvlnSadZFTTrL0OktLfGALFtRwXIxAhENMoLAw2Rmyh9wzkC2C5EBSkRSmNKRHOQClMDIzY2SDTCQhGko0OhCCCQmIQaACxCCBYmIQIYhuHwIQVzmrTfn+sGZSXIhGWXTaJTWVwdS5NQ48hxFixxms1Hl8nPV5DCFRnVmVajEIjSMQhAPE1dPisjCA6mwgsfcbFFcCEWCYQhFCExCAFgyEIlEciOQhAAxhCIP/Z"/>
          <p:cNvSpPr>
            <a:spLocks noChangeAspect="1" noChangeArrowheads="1"/>
          </p:cNvSpPr>
          <p:nvPr/>
        </p:nvSpPr>
        <p:spPr bwMode="auto">
          <a:xfrm>
            <a:off x="114300" y="-765175"/>
            <a:ext cx="2476500" cy="1581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85800" y="2371724"/>
            <a:ext cx="7912267" cy="1743076"/>
            <a:chOff x="685800" y="2371724"/>
            <a:chExt cx="7912267" cy="1743076"/>
          </a:xfrm>
        </p:grpSpPr>
        <p:sp>
          <p:nvSpPr>
            <p:cNvPr id="4" name="Rectangle 3"/>
            <p:cNvSpPr/>
            <p:nvPr/>
          </p:nvSpPr>
          <p:spPr>
            <a:xfrm>
              <a:off x="762000" y="2676524"/>
              <a:ext cx="840295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Wires</a:t>
              </a:r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85800" y="3209924"/>
              <a:ext cx="5105400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Domestic  &amp; small industry wiring</a:t>
              </a:r>
            </a:p>
            <a:p>
              <a:r>
                <a:rPr lang="en-US" sz="2000" dirty="0" smtClean="0"/>
                <a:t>In appliances</a:t>
              </a:r>
              <a:endParaRPr lang="en-US" sz="2000" dirty="0"/>
            </a:p>
          </p:txBody>
        </p:sp>
        <p:pic>
          <p:nvPicPr>
            <p:cNvPr id="17412" name="Picture 4" descr="http://penforhire.files.wordpress.com/2007/08/2231-stripped-ground-wir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67400" y="2371724"/>
              <a:ext cx="2730667" cy="1743076"/>
            </a:xfrm>
            <a:prstGeom prst="rect">
              <a:avLst/>
            </a:prstGeom>
            <a:noFill/>
          </p:spPr>
        </p:pic>
      </p:grpSp>
      <p:grpSp>
        <p:nvGrpSpPr>
          <p:cNvPr id="12" name="Group 11"/>
          <p:cNvGrpSpPr/>
          <p:nvPr/>
        </p:nvGrpSpPr>
        <p:grpSpPr>
          <a:xfrm>
            <a:off x="762000" y="4343400"/>
            <a:ext cx="7848600" cy="2019300"/>
            <a:chOff x="762000" y="4343400"/>
            <a:chExt cx="7848600" cy="2019300"/>
          </a:xfrm>
        </p:grpSpPr>
        <p:sp>
          <p:nvSpPr>
            <p:cNvPr id="6" name="Rectangle 5"/>
            <p:cNvSpPr/>
            <p:nvPr/>
          </p:nvSpPr>
          <p:spPr>
            <a:xfrm>
              <a:off x="838200" y="4419600"/>
              <a:ext cx="984565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Cables</a:t>
              </a:r>
              <a:endParaRPr lang="en-US" sz="20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62000" y="4927937"/>
              <a:ext cx="3048000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Small &amp; big industries</a:t>
              </a:r>
            </a:p>
            <a:p>
              <a:r>
                <a:rPr lang="en-US" sz="2000" dirty="0" smtClean="0"/>
                <a:t>Distribution Lines</a:t>
              </a:r>
            </a:p>
            <a:p>
              <a:r>
                <a:rPr lang="en-US" sz="2000" dirty="0" smtClean="0"/>
                <a:t>Transmission lines</a:t>
              </a:r>
            </a:p>
          </p:txBody>
        </p:sp>
        <p:pic>
          <p:nvPicPr>
            <p:cNvPr id="17414" name="Picture 6" descr="http://liostech.files.wordpress.com/2010/05/lios_condition_monitoring_dts400.jpg?w=400&amp;h=30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18200" y="4343400"/>
              <a:ext cx="2692400" cy="2019300"/>
            </a:xfrm>
            <a:prstGeom prst="rect">
              <a:avLst/>
            </a:prstGeom>
            <a:noFill/>
          </p:spPr>
        </p:pic>
      </p:grpSp>
      <p:sp>
        <p:nvSpPr>
          <p:cNvPr id="10" name="Rectangle 9"/>
          <p:cNvSpPr/>
          <p:nvPr/>
        </p:nvSpPr>
        <p:spPr>
          <a:xfrm>
            <a:off x="533400" y="1600200"/>
            <a:ext cx="807720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smtClean="0"/>
              <a:t>size &amp; type of wire/cable must suit the power rating required for their use.  The higher the power the thicker the wire/cable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838200"/>
            <a:ext cx="53340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Wires &amp; Cables are purpose built conductors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7772400" cy="1143000"/>
          </a:xfrm>
        </p:spPr>
        <p:txBody>
          <a:bodyPr/>
          <a:lstStyle/>
          <a:p>
            <a:r>
              <a:rPr lang="en-US" dirty="0" smtClean="0"/>
              <a:t>Types of wires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4800" y="1219200"/>
            <a:ext cx="3639266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Vulcanized India Rubber (VIR)</a:t>
            </a:r>
            <a:endParaRPr lang="en-US" sz="2000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362200"/>
            <a:ext cx="3733800" cy="201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6019800" y="3429000"/>
            <a:ext cx="2895600" cy="10156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suitable for: low &amp; medium voltage supply only</a:t>
            </a:r>
            <a:endParaRPr lang="en-US" sz="20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4495800" y="2133600"/>
            <a:ext cx="3708352" cy="1395680"/>
            <a:chOff x="4495800" y="2133600"/>
            <a:chExt cx="3708352" cy="1395680"/>
          </a:xfrm>
        </p:grpSpPr>
        <p:cxnSp>
          <p:nvCxnSpPr>
            <p:cNvPr id="10" name="Straight Arrow Connector 9"/>
            <p:cNvCxnSpPr>
              <a:stCxn id="5" idx="2"/>
            </p:cNvCxnSpPr>
            <p:nvPr/>
          </p:nvCxnSpPr>
          <p:spPr>
            <a:xfrm rot="5400000">
              <a:off x="5001303" y="2028207"/>
              <a:ext cx="995570" cy="200657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4800600" y="2133600"/>
              <a:ext cx="3403552" cy="4001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tinned copper/  aluminum</a:t>
              </a:r>
              <a:endParaRPr lang="en-US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752600" y="1905000"/>
            <a:ext cx="2743200" cy="1219200"/>
            <a:chOff x="1752600" y="1905000"/>
            <a:chExt cx="2743200" cy="1219200"/>
          </a:xfrm>
        </p:grpSpPr>
        <p:cxnSp>
          <p:nvCxnSpPr>
            <p:cNvPr id="19" name="Straight Arrow Connector 18"/>
            <p:cNvCxnSpPr/>
            <p:nvPr/>
          </p:nvCxnSpPr>
          <p:spPr>
            <a:xfrm rot="16200000" flipH="1">
              <a:off x="3048000" y="2819400"/>
              <a:ext cx="533400" cy="7620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752600" y="1905000"/>
              <a:ext cx="2743200" cy="707886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Cotton tape &amp; cotton braiding</a:t>
              </a:r>
              <a:endParaRPr lang="en-US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400" y="3505200"/>
            <a:ext cx="1600200" cy="1238310"/>
            <a:chOff x="533400" y="3505200"/>
            <a:chExt cx="1600200" cy="1238310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1536040" y="3721760"/>
              <a:ext cx="814120" cy="38100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33400" y="4343400"/>
              <a:ext cx="1447800" cy="4001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Bitumen</a:t>
              </a:r>
              <a:endParaRPr lang="en-US" sz="20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590800" y="3962400"/>
            <a:ext cx="3403552" cy="1546086"/>
            <a:chOff x="2590800" y="3962400"/>
            <a:chExt cx="3403552" cy="1546086"/>
          </a:xfrm>
        </p:grpSpPr>
        <p:cxnSp>
          <p:nvCxnSpPr>
            <p:cNvPr id="26" name="Straight Arrow Connector 25"/>
            <p:cNvCxnSpPr>
              <a:stCxn id="28" idx="0"/>
            </p:cNvCxnSpPr>
            <p:nvPr/>
          </p:nvCxnSpPr>
          <p:spPr>
            <a:xfrm rot="16200000" flipV="1">
              <a:off x="3555988" y="4064012"/>
              <a:ext cx="838200" cy="63497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590800" y="4800600"/>
              <a:ext cx="3403552" cy="707886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Vulcanized India Rubber (VIR)</a:t>
              </a:r>
              <a:endParaRPr lang="en-US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05400" y="1219200"/>
            <a:ext cx="3403552" cy="990600"/>
            <a:chOff x="5105400" y="1219200"/>
            <a:chExt cx="3403552" cy="990600"/>
          </a:xfrm>
        </p:grpSpPr>
        <p:cxnSp>
          <p:nvCxnSpPr>
            <p:cNvPr id="37" name="Straight Arrow Connector 36"/>
            <p:cNvCxnSpPr>
              <a:stCxn id="39" idx="2"/>
            </p:cNvCxnSpPr>
            <p:nvPr/>
          </p:nvCxnSpPr>
          <p:spPr>
            <a:xfrm rot="5400000">
              <a:off x="5929231" y="1331855"/>
              <a:ext cx="282714" cy="14731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105400" y="1219200"/>
              <a:ext cx="3403552" cy="707886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To protect against corrosion from the VIR</a:t>
              </a:r>
              <a:endParaRPr lang="en-US" sz="2000" dirty="0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6629400" y="5562600"/>
            <a:ext cx="2133600" cy="10156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Old type: not readily available to purchase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r>
              <a:rPr lang="en-US" dirty="0" smtClean="0"/>
              <a:t>Types of Wires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219200"/>
            <a:ext cx="3543406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err="1" smtClean="0"/>
              <a:t>Cabe</a:t>
            </a:r>
            <a:r>
              <a:rPr lang="en-US" sz="2000" dirty="0" smtClean="0"/>
              <a:t> </a:t>
            </a:r>
            <a:r>
              <a:rPr lang="en-US" sz="2000" dirty="0" err="1" smtClean="0"/>
              <a:t>Tyre</a:t>
            </a:r>
            <a:r>
              <a:rPr lang="en-US" sz="2000" dirty="0" smtClean="0"/>
              <a:t> Sheath wire (CTS)</a:t>
            </a:r>
            <a:endParaRPr lang="en-US" sz="2000" dirty="0"/>
          </a:p>
        </p:txBody>
      </p:sp>
      <p:pic>
        <p:nvPicPr>
          <p:cNvPr id="32770" name="Picture 2" descr="http://www.tessenderlo.com/binaries/electric-cables_tcm9-502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667000"/>
            <a:ext cx="3704164" cy="2667000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5435648" y="1447800"/>
            <a:ext cx="2184352" cy="1395680"/>
            <a:chOff x="4495800" y="2133600"/>
            <a:chExt cx="2184352" cy="1395680"/>
          </a:xfrm>
        </p:grpSpPr>
        <p:cxnSp>
          <p:nvCxnSpPr>
            <p:cNvPr id="7" name="Straight Arrow Connector 6"/>
            <p:cNvCxnSpPr>
              <a:stCxn id="8" idx="2"/>
            </p:cNvCxnSpPr>
            <p:nvPr/>
          </p:nvCxnSpPr>
          <p:spPr>
            <a:xfrm rot="5400000">
              <a:off x="4620303" y="2409207"/>
              <a:ext cx="995570" cy="124457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800600" y="2133600"/>
              <a:ext cx="1879552" cy="4001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tinned copper</a:t>
              </a:r>
              <a:endParaRPr lang="en-US" sz="20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53000" y="3834080"/>
            <a:ext cx="2108152" cy="1900030"/>
            <a:chOff x="4495800" y="3529280"/>
            <a:chExt cx="2108152" cy="1900030"/>
          </a:xfrm>
        </p:grpSpPr>
        <p:cxnSp>
          <p:nvCxnSpPr>
            <p:cNvPr id="11" name="Straight Arrow Connector 10"/>
            <p:cNvCxnSpPr>
              <a:stCxn id="12" idx="0"/>
            </p:cNvCxnSpPr>
            <p:nvPr/>
          </p:nvCxnSpPr>
          <p:spPr>
            <a:xfrm rot="16200000" flipV="1">
              <a:off x="4330028" y="3695052"/>
              <a:ext cx="1499920" cy="116837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724400" y="5029200"/>
              <a:ext cx="1879552" cy="4001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Rubber/plastic</a:t>
              </a:r>
              <a:endParaRPr lang="en-US" sz="20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14400" y="2667000"/>
            <a:ext cx="2286000" cy="838200"/>
            <a:chOff x="2209800" y="2691080"/>
            <a:chExt cx="2286000" cy="83820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3048000" y="3072080"/>
              <a:ext cx="1447800" cy="45720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209800" y="2691080"/>
              <a:ext cx="1879552" cy="707886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Thicker Rubber/plastic</a:t>
              </a:r>
              <a:endParaRPr lang="en-US" sz="2000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457200" y="5486400"/>
            <a:ext cx="28956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Don’t absorb </a:t>
            </a:r>
            <a:r>
              <a:rPr lang="en-US" sz="2000" dirty="0" smtClean="0"/>
              <a:t>moisture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57200" y="6019800"/>
            <a:ext cx="33528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Available in 250/440V only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6705600" y="3657600"/>
            <a:ext cx="2133600" cy="10156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Old type: not readily available to purchase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7772400" cy="1143000"/>
          </a:xfrm>
        </p:spPr>
        <p:txBody>
          <a:bodyPr/>
          <a:lstStyle/>
          <a:p>
            <a:r>
              <a:rPr lang="en-US" dirty="0" smtClean="0"/>
              <a:t>Types of Wire</a:t>
            </a:r>
            <a:endParaRPr lang="en-US" dirty="0"/>
          </a:p>
        </p:txBody>
      </p:sp>
      <p:pic>
        <p:nvPicPr>
          <p:cNvPr id="34818" name="Picture 2" descr="http://t3.gstatic.com/images?q=tbn:ANd9GcR-9f31A4NNpb2F69oRvDbeDwnMKg51HfBW6xfOUuVpr0H1RVk3-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209800"/>
            <a:ext cx="4191000" cy="2514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04800" y="1295400"/>
            <a:ext cx="1311578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PVC Wire</a:t>
            </a:r>
            <a:endParaRPr lang="en-US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4495800" y="1752600"/>
            <a:ext cx="3708352" cy="1395680"/>
            <a:chOff x="4495800" y="2133600"/>
            <a:chExt cx="3708352" cy="1395680"/>
          </a:xfrm>
        </p:grpSpPr>
        <p:cxnSp>
          <p:nvCxnSpPr>
            <p:cNvPr id="7" name="Straight Arrow Connector 6"/>
            <p:cNvCxnSpPr>
              <a:stCxn id="8" idx="2"/>
            </p:cNvCxnSpPr>
            <p:nvPr/>
          </p:nvCxnSpPr>
          <p:spPr>
            <a:xfrm rot="5400000">
              <a:off x="5001303" y="2028207"/>
              <a:ext cx="995570" cy="2006576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800600" y="2133600"/>
              <a:ext cx="3403552" cy="4001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copper/  aluminum</a:t>
              </a:r>
              <a:endParaRPr lang="en-US" sz="20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962400" y="4748480"/>
            <a:ext cx="4394152" cy="1214230"/>
            <a:chOff x="4495800" y="3529280"/>
            <a:chExt cx="4394152" cy="1214230"/>
          </a:xfrm>
        </p:grpSpPr>
        <p:cxnSp>
          <p:nvCxnSpPr>
            <p:cNvPr id="10" name="Straight Arrow Connector 9"/>
            <p:cNvCxnSpPr/>
            <p:nvPr/>
          </p:nvCxnSpPr>
          <p:spPr>
            <a:xfrm rot="10800000">
              <a:off x="4495800" y="3529280"/>
              <a:ext cx="1447800" cy="81412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486400" y="4343400"/>
              <a:ext cx="3403552" cy="4001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Polyvinyl chloride (PVC)</a:t>
              </a:r>
              <a:endParaRPr lang="en-US" sz="2000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705600" y="3124200"/>
            <a:ext cx="21336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Widely used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6705600" y="3581400"/>
            <a:ext cx="21336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Long life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6705600" y="4038600"/>
            <a:ext cx="2133600" cy="10156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Durable against water, heat, oil, UV light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381000" y="5562600"/>
            <a:ext cx="2133600" cy="10156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Available in 600, 660, 1100 Voltage</a:t>
            </a:r>
            <a:endParaRPr lang="en-US" sz="20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4953000" y="3733800"/>
            <a:ext cx="1507102" cy="1118849"/>
            <a:chOff x="4953000" y="4038600"/>
            <a:chExt cx="1507102" cy="1118849"/>
          </a:xfrm>
        </p:grpSpPr>
        <p:pic>
          <p:nvPicPr>
            <p:cNvPr id="17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867400" y="4038600"/>
              <a:ext cx="592702" cy="1036138"/>
            </a:xfrm>
            <a:prstGeom prst="rect">
              <a:avLst/>
            </a:prstGeom>
            <a:noFill/>
          </p:spPr>
        </p:pic>
        <p:pic>
          <p:nvPicPr>
            <p:cNvPr id="18" name="Picture 2" descr="F:\EWB\Biogas\light.jpe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53000" y="4191000"/>
              <a:ext cx="997433" cy="96644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373</TotalTime>
  <Words>629</Words>
  <Application>Microsoft Office PowerPoint</Application>
  <PresentationFormat>On-screen Show (4:3)</PresentationFormat>
  <Paragraphs>172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Wires &amp; Cables</vt:lpstr>
      <vt:lpstr>Conductors</vt:lpstr>
      <vt:lpstr>Different types of conductors</vt:lpstr>
      <vt:lpstr>Different types of conductors</vt:lpstr>
      <vt:lpstr>Different types of conductors</vt:lpstr>
      <vt:lpstr>Wires &amp; Cables</vt:lpstr>
      <vt:lpstr>Types of wires</vt:lpstr>
      <vt:lpstr>Types of Wires</vt:lpstr>
      <vt:lpstr>Types of Wire</vt:lpstr>
      <vt:lpstr>Wiring Appliances</vt:lpstr>
      <vt:lpstr>Standard Wire Gauge &amp; Current Carrying Capacity</vt:lpstr>
      <vt:lpstr>Cables</vt:lpstr>
      <vt:lpstr>Splices &amp; Terminals</vt:lpstr>
      <vt:lpstr>Summary 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Wires &amp; Cables</dc:title>
  <dc:creator/>
  <cp:lastModifiedBy>MWH</cp:lastModifiedBy>
  <cp:revision>87</cp:revision>
  <dcterms:created xsi:type="dcterms:W3CDTF">2006-08-16T00:00:00Z</dcterms:created>
  <dcterms:modified xsi:type="dcterms:W3CDTF">2011-09-07T05:07:27Z</dcterms:modified>
</cp:coreProperties>
</file>