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7" r:id="rId4"/>
    <p:sldId id="263" r:id="rId5"/>
    <p:sldId id="258" r:id="rId6"/>
    <p:sldId id="265" r:id="rId7"/>
    <p:sldId id="266" r:id="rId8"/>
    <p:sldId id="264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363" autoAdjust="0"/>
  </p:normalViewPr>
  <p:slideViewPr>
    <p:cSldViewPr>
      <p:cViewPr varScale="1">
        <p:scale>
          <a:sx n="48" d="100"/>
          <a:sy n="48" d="100"/>
        </p:scale>
        <p:origin x="-17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49E60-D83C-4E7F-976F-F115AFB1F78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5D82D-1EF6-42AC-ADE1-7A750EB3A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5D82D-1EF6-42AC-ADE1-7A750EB3AB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Wiring Accessories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what the wires in a plug do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is it important to have an earth wire?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do you not need an earth plug?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fuses do?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04800"/>
            <a:ext cx="1303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frankswebspace.org.uk/ScienceAndMaths/physics/physicsGCSE/bytesize%20images/earthing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2438400"/>
            <a:ext cx="2000250" cy="1600200"/>
          </a:xfrm>
          <a:prstGeom prst="rect">
            <a:avLst/>
          </a:prstGeom>
          <a:noFill/>
        </p:spPr>
      </p:pic>
      <p:grpSp>
        <p:nvGrpSpPr>
          <p:cNvPr id="6" name="Group 29"/>
          <p:cNvGrpSpPr/>
          <p:nvPr/>
        </p:nvGrpSpPr>
        <p:grpSpPr>
          <a:xfrm>
            <a:off x="5486400" y="3048000"/>
            <a:ext cx="838200" cy="762000"/>
            <a:chOff x="5867400" y="4495800"/>
            <a:chExt cx="838200" cy="762000"/>
          </a:xfrm>
        </p:grpSpPr>
        <p:sp>
          <p:nvSpPr>
            <p:cNvPr id="7" name="Rectangle 6"/>
            <p:cNvSpPr/>
            <p:nvPr/>
          </p:nvSpPr>
          <p:spPr>
            <a:xfrm>
              <a:off x="5867400" y="4495800"/>
              <a:ext cx="838200" cy="7620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48200"/>
              <a:ext cx="533400" cy="4572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62000" y="3810000"/>
            <a:ext cx="4267200" cy="688058"/>
            <a:chOff x="1143000" y="1676400"/>
            <a:chExt cx="4267200" cy="688058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046871" y="1144129"/>
              <a:ext cx="688058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>
              <a:stCxn id="10" idx="0"/>
            </p:cNvCxnSpPr>
            <p:nvPr/>
          </p:nvCxnSpPr>
          <p:spPr>
            <a:xfrm flipV="1">
              <a:off x="4267200" y="1981200"/>
              <a:ext cx="1143000" cy="392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3000" y="2057400"/>
              <a:ext cx="1447800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Explosion 1 12"/>
          <p:cNvSpPr/>
          <p:nvPr/>
        </p:nvSpPr>
        <p:spPr>
          <a:xfrm>
            <a:off x="2438400" y="3733800"/>
            <a:ext cx="1219200" cy="9144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Accessories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4929555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Why might we use electrical accessories?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638800" y="2743200"/>
            <a:ext cx="2989921" cy="1831587"/>
            <a:chOff x="5638800" y="2743200"/>
            <a:chExt cx="2989921" cy="1831587"/>
          </a:xfrm>
        </p:grpSpPr>
        <p:pic>
          <p:nvPicPr>
            <p:cNvPr id="9" name="Picture 10" descr="http://ts1.mm.bing.net/images/thumbnail.aspx?q=1201410219764&amp;id=a26156b25c98a9fc20a8b1aad1de62a7&amp;url=http%3a%2f%2f3.bp.blogspot.com%2f_cQJDlnQI2zY%2fSpYVbEemEqI%2fAAAAAAAAAGo%2fgery-90LtJ0%2fs400%2fcarbon%2bresistor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2971800"/>
              <a:ext cx="1752600" cy="1602987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5638800" y="2743200"/>
              <a:ext cx="2989921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Adjustment of resistance</a:t>
              </a: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3400" y="4724400"/>
            <a:ext cx="2057400" cy="1263618"/>
            <a:chOff x="533400" y="4724400"/>
            <a:chExt cx="2057400" cy="1263618"/>
          </a:xfrm>
        </p:grpSpPr>
        <p:sp>
          <p:nvSpPr>
            <p:cNvPr id="7" name="Rectangle 6"/>
            <p:cNvSpPr/>
            <p:nvPr/>
          </p:nvSpPr>
          <p:spPr>
            <a:xfrm>
              <a:off x="533400" y="5257800"/>
              <a:ext cx="1011815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Control</a:t>
              </a:r>
              <a:endParaRPr lang="en-US" sz="2000" dirty="0"/>
            </a:p>
          </p:txBody>
        </p:sp>
        <p:pic>
          <p:nvPicPr>
            <p:cNvPr id="8" name="Picture 2" descr="http://ts3.mm.bing.net/images/thumbnail.aspx?q=1080231725226&amp;id=f55f2eff28a8751fb627cc3aeac8c034&amp;url=http%3a%2f%2fparkcommunity.files.wordpress.com%2f2008%2f07%2fswitch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2600" y="4724400"/>
              <a:ext cx="838200" cy="1263618"/>
            </a:xfrm>
            <a:prstGeom prst="rect">
              <a:avLst/>
            </a:prstGeom>
            <a:noFill/>
          </p:spPr>
        </p:pic>
      </p:grpSp>
      <p:grpSp>
        <p:nvGrpSpPr>
          <p:cNvPr id="15" name="Group 14"/>
          <p:cNvGrpSpPr/>
          <p:nvPr/>
        </p:nvGrpSpPr>
        <p:grpSpPr>
          <a:xfrm>
            <a:off x="4114800" y="5334000"/>
            <a:ext cx="4572000" cy="1162110"/>
            <a:chOff x="4114800" y="5334000"/>
            <a:chExt cx="4572000" cy="1162110"/>
          </a:xfrm>
        </p:grpSpPr>
        <p:sp>
          <p:nvSpPr>
            <p:cNvPr id="10" name="Rectangle 9"/>
            <p:cNvSpPr/>
            <p:nvPr/>
          </p:nvSpPr>
          <p:spPr>
            <a:xfrm>
              <a:off x="4114800" y="5334000"/>
              <a:ext cx="45720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r>
                <a:rPr lang="en-US" sz="2000" dirty="0" smtClean="0"/>
                <a:t>The standard current ratings of the accessories are 6, 16 &amp; 32 ampere</a:t>
              </a:r>
              <a:endParaRPr lang="en-US" sz="2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4800" y="6096000"/>
              <a:ext cx="45720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r>
                <a:rPr lang="en-US" sz="2000" dirty="0" smtClean="0"/>
                <a:t>The voltage rating is 240V AC </a:t>
              </a:r>
              <a:endParaRPr lang="en-US" sz="2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4800" y="2286000"/>
            <a:ext cx="3962400" cy="1885950"/>
            <a:chOff x="304800" y="2286000"/>
            <a:chExt cx="3962400" cy="1885950"/>
          </a:xfrm>
        </p:grpSpPr>
        <p:sp>
          <p:nvSpPr>
            <p:cNvPr id="5" name="Rectangle 4"/>
            <p:cNvSpPr/>
            <p:nvPr/>
          </p:nvSpPr>
          <p:spPr>
            <a:xfrm>
              <a:off x="304800" y="2438400"/>
              <a:ext cx="1409360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Protection </a:t>
              </a:r>
              <a:endParaRPr lang="en-US" sz="2000" dirty="0"/>
            </a:p>
          </p:txBody>
        </p:sp>
        <p:pic>
          <p:nvPicPr>
            <p:cNvPr id="14338" name="Picture 2" descr="http://help.hudsoncarpentry.co.uk/Images/Electrics/howTo/changeFuse/fusesFig1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52600" y="2286000"/>
              <a:ext cx="2514600" cy="18859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67818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Manually </a:t>
            </a:r>
            <a:r>
              <a:rPr lang="en-US" sz="2000" dirty="0" smtClean="0"/>
              <a:t>operated device for closing &amp; opening a </a:t>
            </a:r>
            <a:r>
              <a:rPr lang="en-US" sz="2000" dirty="0" smtClean="0"/>
              <a:t>circuit.</a:t>
            </a:r>
            <a:endParaRPr lang="en-US" sz="2000" dirty="0"/>
          </a:p>
        </p:txBody>
      </p:sp>
      <p:grpSp>
        <p:nvGrpSpPr>
          <p:cNvPr id="18" name="Group 17"/>
          <p:cNvGrpSpPr/>
          <p:nvPr/>
        </p:nvGrpSpPr>
        <p:grpSpPr>
          <a:xfrm rot="16200000">
            <a:off x="816769" y="2917031"/>
            <a:ext cx="1371601" cy="261938"/>
            <a:chOff x="4387644" y="4543425"/>
            <a:chExt cx="1681317" cy="333375"/>
          </a:xfrm>
        </p:grpSpPr>
        <p:grpSp>
          <p:nvGrpSpPr>
            <p:cNvPr id="5" name="Group 4"/>
            <p:cNvGrpSpPr/>
            <p:nvPr/>
          </p:nvGrpSpPr>
          <p:grpSpPr>
            <a:xfrm>
              <a:off x="4876800" y="4724400"/>
              <a:ext cx="609600" cy="152400"/>
              <a:chOff x="5105400" y="5638800"/>
              <a:chExt cx="609600" cy="1524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105400" y="5638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562600" y="5638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>
              <a:off x="5029200" y="4800600"/>
              <a:ext cx="304800" cy="0"/>
            </a:xfrm>
            <a:prstGeom prst="line">
              <a:avLst/>
            </a:prstGeom>
            <a:ln w="6985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5010150" y="4543425"/>
              <a:ext cx="304800" cy="228600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5486399" y="4779811"/>
              <a:ext cx="582562" cy="20789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4387644" y="4800599"/>
              <a:ext cx="489149" cy="33773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381000" y="1752600"/>
            <a:ext cx="2311851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Single Pole Switch</a:t>
            </a:r>
            <a:endParaRPr lang="en-US" sz="20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3886200" y="1828800"/>
            <a:ext cx="3856577" cy="1905000"/>
            <a:chOff x="3886200" y="1828800"/>
            <a:chExt cx="3856577" cy="1905000"/>
          </a:xfrm>
        </p:grpSpPr>
        <p:sp>
          <p:nvSpPr>
            <p:cNvPr id="20" name="Rectangle 19"/>
            <p:cNvSpPr/>
            <p:nvPr/>
          </p:nvSpPr>
          <p:spPr>
            <a:xfrm>
              <a:off x="3886200" y="1828800"/>
              <a:ext cx="2127890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Two Way Switch</a:t>
              </a:r>
              <a:endParaRPr lang="en-US" sz="2000" dirty="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858000" y="1981200"/>
              <a:ext cx="371469" cy="1752600"/>
              <a:chOff x="7239001" y="3352800"/>
              <a:chExt cx="371469" cy="1752600"/>
            </a:xfrm>
          </p:grpSpPr>
          <p:grpSp>
            <p:nvGrpSpPr>
              <p:cNvPr id="22" name="Group 4"/>
              <p:cNvGrpSpPr/>
              <p:nvPr/>
            </p:nvGrpSpPr>
            <p:grpSpPr>
              <a:xfrm rot="16200000">
                <a:off x="7277265" y="3915950"/>
                <a:ext cx="437150" cy="229260"/>
                <a:chOff x="5282293" y="5487270"/>
                <a:chExt cx="593275" cy="291785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5282293" y="5487270"/>
                  <a:ext cx="152400" cy="152400"/>
                </a:xfrm>
                <a:prstGeom prst="ellipse">
                  <a:avLst/>
                </a:prstGeom>
                <a:solidFill>
                  <a:schemeClr val="bg1"/>
                </a:solidFill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5723169" y="5626655"/>
                  <a:ext cx="152399" cy="152400"/>
                </a:xfrm>
                <a:prstGeom prst="ellipse">
                  <a:avLst/>
                </a:prstGeom>
                <a:solidFill>
                  <a:schemeClr val="bg1"/>
                </a:solidFill>
                <a:ln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3" name="Straight Connector 22"/>
              <p:cNvCxnSpPr/>
              <p:nvPr/>
            </p:nvCxnSpPr>
            <p:spPr>
              <a:xfrm rot="16200000">
                <a:off x="7447834" y="4154905"/>
                <a:ext cx="224589" cy="0"/>
              </a:xfrm>
              <a:prstGeom prst="line">
                <a:avLst/>
              </a:prstGeom>
              <a:ln w="69850" cmpd="sng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6200000" flipV="1">
                <a:off x="7216513" y="3948793"/>
                <a:ext cx="224589" cy="179614"/>
              </a:xfrm>
              <a:prstGeom prst="line">
                <a:avLst/>
              </a:prstGeom>
              <a:ln w="666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7321345" y="3575255"/>
                <a:ext cx="444910" cy="0"/>
              </a:xfrm>
              <a:prstGeom prst="line">
                <a:avLst/>
              </a:prstGeom>
              <a:ln w="666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V="1">
                <a:off x="7311075" y="4856345"/>
                <a:ext cx="481781" cy="16330"/>
              </a:xfrm>
              <a:prstGeom prst="line">
                <a:avLst/>
              </a:prstGeom>
              <a:ln w="666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 rot="16200000">
                <a:off x="7474835" y="4483806"/>
                <a:ext cx="124326" cy="119743"/>
              </a:xfrm>
              <a:prstGeom prst="ellipse">
                <a:avLst/>
              </a:prstGeom>
              <a:solidFill>
                <a:schemeClr val="bg1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4343400" y="2362200"/>
              <a:ext cx="22860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Stair case wiring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91399" y="228600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1399" y="312420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391399" y="274320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295400" y="3809998"/>
            <a:ext cx="48827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Off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 rot="16200000">
            <a:off x="1736271" y="3064330"/>
            <a:ext cx="1371601" cy="119743"/>
            <a:chOff x="4387644" y="4724400"/>
            <a:chExt cx="1681317" cy="152400"/>
          </a:xfrm>
        </p:grpSpPr>
        <p:grpSp>
          <p:nvGrpSpPr>
            <p:cNvPr id="56" name="Group 4"/>
            <p:cNvGrpSpPr/>
            <p:nvPr/>
          </p:nvGrpSpPr>
          <p:grpSpPr>
            <a:xfrm>
              <a:off x="4876800" y="4724400"/>
              <a:ext cx="609600" cy="152400"/>
              <a:chOff x="5105400" y="5638800"/>
              <a:chExt cx="609600" cy="15240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5105400" y="5638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5562600" y="5638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>
              <a:off x="5029200" y="4800600"/>
              <a:ext cx="304800" cy="0"/>
            </a:xfrm>
            <a:prstGeom prst="line">
              <a:avLst/>
            </a:prstGeom>
            <a:ln w="6985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1" idx="6"/>
              <a:endCxn id="62" idx="2"/>
            </p:cNvCxnSpPr>
            <p:nvPr/>
          </p:nvCxnSpPr>
          <p:spPr>
            <a:xfrm rot="10800000" flipH="1" flipV="1">
              <a:off x="5029200" y="4800601"/>
              <a:ext cx="304799" cy="0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5486399" y="4779811"/>
              <a:ext cx="582562" cy="20789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387644" y="4800599"/>
              <a:ext cx="489149" cy="33773"/>
            </a:xfrm>
            <a:prstGeom prst="line">
              <a:avLst/>
            </a:prstGeom>
            <a:ln w="666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2133600" y="3810000"/>
            <a:ext cx="492443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457200" y="4648200"/>
            <a:ext cx="4876800" cy="1733550"/>
            <a:chOff x="457200" y="4648200"/>
            <a:chExt cx="4876800" cy="1733550"/>
          </a:xfrm>
        </p:grpSpPr>
        <p:sp>
          <p:nvSpPr>
            <p:cNvPr id="53" name="Rectangle 52"/>
            <p:cNvSpPr/>
            <p:nvPr/>
          </p:nvSpPr>
          <p:spPr>
            <a:xfrm>
              <a:off x="457200" y="4648200"/>
              <a:ext cx="1269899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Bell Push</a:t>
              </a:r>
              <a:endParaRPr lang="en-US" sz="20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62000" y="5181600"/>
              <a:ext cx="35052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Spring loaded push button</a:t>
              </a:r>
              <a:endParaRPr lang="en-US" sz="20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62000" y="5715000"/>
              <a:ext cx="24384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Used in bell circuit</a:t>
              </a:r>
              <a:endParaRPr lang="en-US" sz="2000" dirty="0"/>
            </a:p>
          </p:txBody>
        </p:sp>
        <p:pic>
          <p:nvPicPr>
            <p:cNvPr id="10242" name="Picture 2" descr="http://ts3.mm.bing.net/images/thumbnail.aspx?q=1139137840382&amp;id=2a1b0823db852031383d7560181ccb68&amp;url=http%3a%2f%2fwww.tlc-direct.co.uk%2fImages%2fProducts%2fsize_3%2fMKK4848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4953000"/>
              <a:ext cx="838200" cy="1428750"/>
            </a:xfrm>
            <a:prstGeom prst="rect">
              <a:avLst/>
            </a:prstGeom>
            <a:noFill/>
          </p:spPr>
        </p:pic>
      </p:grpSp>
      <p:pic>
        <p:nvPicPr>
          <p:cNvPr id="10244" name="Picture 4" descr="http://ts3.mm.bing.net/images/thumbnail.aspx?q=1080231725226&amp;id=f55f2eff28a8751fb627cc3aeac8c034&amp;url=http%3a%2f%2fparkcommunity.files.wordpress.com%2f2008%2f07%2fswit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362200"/>
            <a:ext cx="834009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4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1295400"/>
            <a:ext cx="241123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/>
              <a:t>Double Pole Switch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35052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Double pole switch + fuse + fuse link + neon indicator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04800" y="2873514"/>
            <a:ext cx="5715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Used as main switches to control a main or branch circuit in domestic installation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962400" y="1777663"/>
            <a:ext cx="35052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10amp, 16amp, 32amp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038600" y="2311063"/>
            <a:ext cx="35052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250v only</a:t>
            </a:r>
            <a:endParaRPr lang="en-US" sz="2000" dirty="0"/>
          </a:p>
        </p:txBody>
      </p:sp>
      <p:pic>
        <p:nvPicPr>
          <p:cNvPr id="8194" name="Picture 2" descr="http://imgs.tootoo.com/39/81/3981f0f57f999d96ccb7aee47f8bb9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2570" y="3276600"/>
            <a:ext cx="2562830" cy="3241675"/>
          </a:xfrm>
          <a:prstGeom prst="rect">
            <a:avLst/>
          </a:prstGeom>
          <a:noFill/>
        </p:spPr>
      </p:pic>
      <p:pic>
        <p:nvPicPr>
          <p:cNvPr id="8196" name="Picture 4" descr="http://www.switches-and-sockets.co.uk/images/lights/87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0962" y="3886200"/>
            <a:ext cx="2635988" cy="2590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772400" cy="1143000"/>
          </a:xfrm>
        </p:spPr>
        <p:txBody>
          <a:bodyPr/>
          <a:lstStyle/>
          <a:p>
            <a:r>
              <a:rPr lang="en-US" dirty="0" smtClean="0"/>
              <a:t>3 Pin Plug</a:t>
            </a:r>
            <a:endParaRPr 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921014"/>
            <a:ext cx="29337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5486400" y="2035314"/>
            <a:ext cx="1828800" cy="647700"/>
            <a:chOff x="5486400" y="495300"/>
            <a:chExt cx="1828800" cy="647700"/>
          </a:xfrm>
        </p:grpSpPr>
        <p:sp>
          <p:nvSpPr>
            <p:cNvPr id="13" name="Rectangle 12"/>
            <p:cNvSpPr/>
            <p:nvPr/>
          </p:nvSpPr>
          <p:spPr>
            <a:xfrm>
              <a:off x="6477000" y="495300"/>
              <a:ext cx="8382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Live</a:t>
              </a:r>
              <a:endParaRPr lang="en-US" sz="20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10800000" flipV="1">
              <a:off x="5486400" y="723900"/>
              <a:ext cx="990600" cy="419100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943600" y="3445014"/>
            <a:ext cx="2514600" cy="781110"/>
            <a:chOff x="5943600" y="1905000"/>
            <a:chExt cx="2514600" cy="781110"/>
          </a:xfrm>
        </p:grpSpPr>
        <p:sp>
          <p:nvSpPr>
            <p:cNvPr id="17" name="Rectangle 16"/>
            <p:cNvSpPr/>
            <p:nvPr/>
          </p:nvSpPr>
          <p:spPr>
            <a:xfrm>
              <a:off x="7620000" y="2286000"/>
              <a:ext cx="8382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Fuse</a:t>
              </a:r>
              <a:endParaRPr lang="en-US" sz="20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0800000">
              <a:off x="5943600" y="1905000"/>
              <a:ext cx="1676400" cy="609600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676400" y="3673614"/>
            <a:ext cx="2438400" cy="1085910"/>
            <a:chOff x="1676400" y="2133600"/>
            <a:chExt cx="2438400" cy="1085910"/>
          </a:xfrm>
        </p:grpSpPr>
        <p:sp>
          <p:nvSpPr>
            <p:cNvPr id="19" name="Rectangle 18"/>
            <p:cNvSpPr/>
            <p:nvPr/>
          </p:nvSpPr>
          <p:spPr>
            <a:xfrm>
              <a:off x="1676400" y="2819400"/>
              <a:ext cx="12954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Neutral</a:t>
              </a:r>
              <a:endParaRPr lang="en-US" sz="2000" dirty="0"/>
            </a:p>
          </p:txBody>
        </p:sp>
        <p:cxnSp>
          <p:nvCxnSpPr>
            <p:cNvPr id="20" name="Straight Arrow Connector 19"/>
            <p:cNvCxnSpPr>
              <a:stCxn id="19" idx="3"/>
            </p:cNvCxnSpPr>
            <p:nvPr/>
          </p:nvCxnSpPr>
          <p:spPr>
            <a:xfrm flipV="1">
              <a:off x="2971800" y="2133600"/>
              <a:ext cx="1143000" cy="885855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2667000" y="1501914"/>
            <a:ext cx="2057400" cy="838200"/>
            <a:chOff x="1828800" y="1905000"/>
            <a:chExt cx="2057400" cy="838200"/>
          </a:xfrm>
        </p:grpSpPr>
        <p:sp>
          <p:nvSpPr>
            <p:cNvPr id="27" name="Rectangle 26"/>
            <p:cNvSpPr/>
            <p:nvPr/>
          </p:nvSpPr>
          <p:spPr>
            <a:xfrm>
              <a:off x="1828800" y="1905000"/>
              <a:ext cx="1066800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Earth</a:t>
              </a:r>
              <a:endParaRPr lang="en-US" sz="20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895600" y="2133600"/>
              <a:ext cx="990600" cy="609600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381000" y="3200400"/>
            <a:ext cx="27432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6A 250V or 16A, 250V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>
          <a:xfrm>
            <a:off x="6477000" y="2492514"/>
            <a:ext cx="16764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Provides current to appliance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762000" y="4854714"/>
            <a:ext cx="21336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Returns current to power source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990600" y="1959114"/>
            <a:ext cx="30480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Takes current to ground if appliance has fault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6172200" y="4296251"/>
            <a:ext cx="2362200" cy="10156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Fuse blows if unsafe current passed through</a:t>
            </a:r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514600" y="5083315"/>
            <a:ext cx="2438400" cy="1393685"/>
            <a:chOff x="1676400" y="2133601"/>
            <a:chExt cx="2438400" cy="1393685"/>
          </a:xfrm>
        </p:grpSpPr>
        <p:sp>
          <p:nvSpPr>
            <p:cNvPr id="32" name="Rectangle 31"/>
            <p:cNvSpPr/>
            <p:nvPr/>
          </p:nvSpPr>
          <p:spPr>
            <a:xfrm>
              <a:off x="1676400" y="2819400"/>
              <a:ext cx="1295400" cy="707886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Outer Insulation</a:t>
              </a:r>
              <a:endParaRPr lang="en-US" sz="2000" dirty="0"/>
            </a:p>
          </p:txBody>
        </p:sp>
        <p:cxnSp>
          <p:nvCxnSpPr>
            <p:cNvPr id="35" name="Straight Arrow Connector 34"/>
            <p:cNvCxnSpPr>
              <a:stCxn id="32" idx="3"/>
            </p:cNvCxnSpPr>
            <p:nvPr/>
          </p:nvCxnSpPr>
          <p:spPr>
            <a:xfrm flipV="1">
              <a:off x="2971800" y="2133601"/>
              <a:ext cx="1143000" cy="1039742"/>
            </a:xfrm>
            <a:prstGeom prst="straightConnector1">
              <a:avLst/>
            </a:prstGeom>
            <a:ln w="444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3657600" y="838200"/>
            <a:ext cx="40386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What are these wires called and what do they do?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4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Earth Wire: How does it work?</a:t>
            </a:r>
            <a:endParaRPr lang="en-US" dirty="0"/>
          </a:p>
        </p:txBody>
      </p:sp>
      <p:pic>
        <p:nvPicPr>
          <p:cNvPr id="28674" name="Picture 2" descr="http://www.frankswebspace.org.uk/ScienceAndMaths/physics/physicsGCSE/bytesize%20images/earthing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447800"/>
            <a:ext cx="4572000" cy="3657600"/>
          </a:xfrm>
          <a:prstGeom prst="rect">
            <a:avLst/>
          </a:prstGeom>
          <a:noFill/>
        </p:spPr>
      </p:pic>
      <p:grpSp>
        <p:nvGrpSpPr>
          <p:cNvPr id="46" name="Group 45"/>
          <p:cNvGrpSpPr/>
          <p:nvPr/>
        </p:nvGrpSpPr>
        <p:grpSpPr>
          <a:xfrm>
            <a:off x="304800" y="1143000"/>
            <a:ext cx="6248400" cy="3124200"/>
            <a:chOff x="304800" y="1219200"/>
            <a:chExt cx="6248400" cy="3124200"/>
          </a:xfrm>
        </p:grpSpPr>
        <p:sp>
          <p:nvSpPr>
            <p:cNvPr id="24" name="Rectangle 23"/>
            <p:cNvSpPr/>
            <p:nvPr/>
          </p:nvSpPr>
          <p:spPr>
            <a:xfrm>
              <a:off x="304800" y="1219200"/>
              <a:ext cx="3962400" cy="101566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/>
                <a:t>If the live wire becomes loose and touches the metal casing what will happen?</a:t>
              </a:r>
              <a:endParaRPr lang="en-US" sz="2000" dirty="0"/>
            </a:p>
          </p:txBody>
        </p:sp>
        <p:cxnSp>
          <p:nvCxnSpPr>
            <p:cNvPr id="29" name="Straight Arrow Connector 28"/>
            <p:cNvCxnSpPr>
              <a:stCxn id="24" idx="3"/>
            </p:cNvCxnSpPr>
            <p:nvPr/>
          </p:nvCxnSpPr>
          <p:spPr>
            <a:xfrm>
              <a:off x="4267200" y="1727032"/>
              <a:ext cx="2286000" cy="2616368"/>
            </a:xfrm>
            <a:prstGeom prst="straightConnector1">
              <a:avLst/>
            </a:prstGeom>
            <a:ln w="317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rot="5400000" flipH="1" flipV="1">
            <a:off x="5715794" y="3885406"/>
            <a:ext cx="1066800" cy="1588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477000" y="3505200"/>
            <a:ext cx="762000" cy="1588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04800" y="2438400"/>
            <a:ext cx="39624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The metal casing will act as a live wire as it can conduct electricity.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>
            <a:off x="304800" y="3505200"/>
            <a:ext cx="396240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Because of the nature of electricity it will try and travel to the ground.</a:t>
            </a:r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6477000" y="4419600"/>
            <a:ext cx="914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04800" y="4857690"/>
            <a:ext cx="39624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What would </a:t>
            </a:r>
            <a:r>
              <a:rPr lang="en-US" sz="2000" dirty="0" smtClean="0"/>
              <a:t>happen if you were touching the cooker?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Earth Wire: How does it work?</a:t>
            </a:r>
            <a:endParaRPr lang="en-US" dirty="0"/>
          </a:p>
        </p:txBody>
      </p:sp>
      <p:pic>
        <p:nvPicPr>
          <p:cNvPr id="28674" name="Picture 2" descr="http://www.frankswebspace.org.uk/ScienceAndMaths/physics/physicsGCSE/bytesize%20images/earthing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447800"/>
            <a:ext cx="4572000" cy="3657600"/>
          </a:xfrm>
          <a:prstGeom prst="rect">
            <a:avLst/>
          </a:prstGeom>
          <a:noFill/>
        </p:spPr>
      </p:pic>
      <p:cxnSp>
        <p:nvCxnSpPr>
          <p:cNvPr id="39" name="Straight Arrow Connector 38"/>
          <p:cNvCxnSpPr/>
          <p:nvPr/>
        </p:nvCxnSpPr>
        <p:spPr>
          <a:xfrm rot="5400000" flipH="1" flipV="1">
            <a:off x="5715794" y="3885406"/>
            <a:ext cx="1066800" cy="1588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477000" y="3505200"/>
            <a:ext cx="762000" cy="1588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ghtning Bolt 39"/>
          <p:cNvSpPr/>
          <p:nvPr/>
        </p:nvSpPr>
        <p:spPr>
          <a:xfrm>
            <a:off x="7086600" y="2286000"/>
            <a:ext cx="685800" cy="68580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81000" y="1143000"/>
            <a:ext cx="39624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If you were touching the appliance the electricity would travel through you and give you an electric shock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381000" y="2590800"/>
            <a:ext cx="39624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The earth wire is connected to the metal casing and has a lower resistance than you so carries the current to the ground</a:t>
            </a:r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6477000" y="4419600"/>
            <a:ext cx="914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81000" y="4038600"/>
            <a:ext cx="39624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The earth wire has a very low resistance.  Therefore the current is increased.  This blows the fuse and creates an open circuit.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5029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Lucida Sans Unicode"/>
                <a:cs typeface="Lucida Sans Unicode"/>
              </a:rPr>
              <a:t>Ω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143405" y="4648200"/>
            <a:ext cx="10005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8000" dirty="0" smtClean="0">
                <a:latin typeface="Lucida Sans Unicode"/>
                <a:cs typeface="Lucida Sans Unicode"/>
              </a:rPr>
              <a:t>Ω</a:t>
            </a:r>
            <a:endParaRPr lang="en-US" sz="8000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7468394" y="3809206"/>
            <a:ext cx="1981200" cy="1588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620000" y="2895600"/>
            <a:ext cx="609600" cy="304800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046871" y="5106529"/>
            <a:ext cx="68805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Explosion 1 24"/>
          <p:cNvSpPr/>
          <p:nvPr/>
        </p:nvSpPr>
        <p:spPr>
          <a:xfrm>
            <a:off x="2819400" y="5562600"/>
            <a:ext cx="1219200" cy="9144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8" grpId="0" animBg="1"/>
      <p:bldP spid="51" grpId="0" animBg="1"/>
      <p:bldP spid="52" grpId="0" animBg="1"/>
      <p:bldP spid="53" grpId="0" animBg="1"/>
      <p:bldP spid="17" grpId="0"/>
      <p:bldP spid="18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 smtClean="0"/>
              <a:t>2 Pin Plug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6172200"/>
            <a:ext cx="22860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6 amps &amp; 250V</a:t>
            </a:r>
            <a:endParaRPr lang="en-US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066800"/>
            <a:ext cx="38474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9"/>
          <p:cNvGrpSpPr/>
          <p:nvPr/>
        </p:nvGrpSpPr>
        <p:grpSpPr>
          <a:xfrm>
            <a:off x="4724400" y="5715000"/>
            <a:ext cx="838200" cy="762000"/>
            <a:chOff x="5867400" y="4495800"/>
            <a:chExt cx="838200" cy="762000"/>
          </a:xfrm>
        </p:grpSpPr>
        <p:sp>
          <p:nvSpPr>
            <p:cNvPr id="11" name="Rectangle 10"/>
            <p:cNvSpPr/>
            <p:nvPr/>
          </p:nvSpPr>
          <p:spPr>
            <a:xfrm>
              <a:off x="5867400" y="4495800"/>
              <a:ext cx="838200" cy="7620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4648200"/>
              <a:ext cx="533400" cy="4572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457200" y="1981200"/>
            <a:ext cx="28194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What wire is missing?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57200" y="2895600"/>
            <a:ext cx="5029200" cy="163121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Some appliances such as </a:t>
            </a:r>
            <a:r>
              <a:rPr lang="en-GB" sz="2000" dirty="0" smtClean="0"/>
              <a:t>electric </a:t>
            </a:r>
            <a:r>
              <a:rPr lang="en-GB" sz="2000" dirty="0" smtClean="0"/>
              <a:t>drills do not need an earth wire. You cannot get a shock from these appliances even if the wires inside become loose. This is because the casing is made </a:t>
            </a:r>
            <a:r>
              <a:rPr lang="en-GB" sz="2000" dirty="0" smtClean="0"/>
              <a:t>from </a:t>
            </a:r>
            <a:r>
              <a:rPr lang="en-GB" sz="2000" dirty="0" smtClean="0"/>
              <a:t>plastic</a:t>
            </a:r>
            <a:r>
              <a:rPr lang="en-GB" sz="2000" dirty="0" smtClean="0"/>
              <a:t>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1000" y="5410200"/>
            <a:ext cx="38100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These are Double insulated.</a:t>
            </a:r>
          </a:p>
        </p:txBody>
      </p:sp>
      <p:pic>
        <p:nvPicPr>
          <p:cNvPr id="26626" name="Picture 2" descr="http://www.cksinfo.com/clipart/construction/tools/drills/electric-dril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667000"/>
            <a:ext cx="3331975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dirty="0" smtClean="0"/>
              <a:t>Fuse</a:t>
            </a:r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486090"/>
            <a:ext cx="771110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2476380"/>
            <a:ext cx="80772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It is important that the fuse matches the power rating of the appliance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1123890"/>
            <a:ext cx="7924800" cy="4001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The fuse is to create a short circuit in the event of too much current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324290"/>
            <a:ext cx="1752600" cy="76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4400490"/>
            <a:ext cx="128115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248090"/>
            <a:ext cx="157595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172200" y="5467290"/>
            <a:ext cx="2286000" cy="40011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sz="2000" dirty="0" smtClean="0"/>
              <a:t>If power &gt;720W</a:t>
            </a:r>
            <a:endParaRPr lang="en-US" sz="2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7009271" y="3868221"/>
            <a:ext cx="68805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6248400" y="3181290"/>
            <a:ext cx="2209800" cy="2057400"/>
          </a:xfrm>
          <a:prstGeom prst="rect">
            <a:avLst/>
          </a:prstGeom>
          <a:noFill/>
          <a:ln w="1206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09800" y="3181290"/>
            <a:ext cx="2209800" cy="2057400"/>
          </a:xfrm>
          <a:prstGeom prst="rect">
            <a:avLst/>
          </a:prstGeom>
          <a:noFill/>
          <a:ln w="1206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5467290"/>
            <a:ext cx="2286000" cy="40011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sz="2000" dirty="0" smtClean="0"/>
              <a:t>If power &lt;720W</a:t>
            </a:r>
            <a:endParaRPr lang="en-US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143000" y="1676400"/>
            <a:ext cx="4267200" cy="688058"/>
            <a:chOff x="1143000" y="1676400"/>
            <a:chExt cx="4267200" cy="688058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5400000">
              <a:off x="3046871" y="1144129"/>
              <a:ext cx="688058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>
              <a:stCxn id="14" idx="0"/>
            </p:cNvCxnSpPr>
            <p:nvPr/>
          </p:nvCxnSpPr>
          <p:spPr>
            <a:xfrm flipV="1">
              <a:off x="4267200" y="1981200"/>
              <a:ext cx="1143000" cy="392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43000" y="2057400"/>
              <a:ext cx="1447800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xplosion 1 15"/>
          <p:cNvSpPr/>
          <p:nvPr/>
        </p:nvSpPr>
        <p:spPr>
          <a:xfrm>
            <a:off x="2819400" y="1600200"/>
            <a:ext cx="1219200" cy="9144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5" grpId="0" animBg="1"/>
      <p:bldP spid="17" grpId="0" animBg="1"/>
      <p:bldP spid="18" grpId="0" animBg="1"/>
      <p:bldP spid="19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235</TotalTime>
  <Words>436</Words>
  <Application>Microsoft Office PowerPoint</Application>
  <PresentationFormat>On-screen Show (4:3)</PresentationFormat>
  <Paragraphs>74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Wiring Accessories</vt:lpstr>
      <vt:lpstr>Electrical Accessories</vt:lpstr>
      <vt:lpstr>Switches</vt:lpstr>
      <vt:lpstr>Switches</vt:lpstr>
      <vt:lpstr>3 Pin Plug</vt:lpstr>
      <vt:lpstr>The Earth Wire: How does it work?</vt:lpstr>
      <vt:lpstr>The Earth Wire: How does it work?</vt:lpstr>
      <vt:lpstr>2 Pin Plug</vt:lpstr>
      <vt:lpstr>Fuse</vt:lpstr>
      <vt:lpstr>Summary 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Wiring Accessories</dc:title>
  <dc:creator/>
  <cp:lastModifiedBy>MWH</cp:lastModifiedBy>
  <cp:revision>52</cp:revision>
  <dcterms:created xsi:type="dcterms:W3CDTF">2006-08-16T00:00:00Z</dcterms:created>
  <dcterms:modified xsi:type="dcterms:W3CDTF">2011-09-07T05:20:56Z</dcterms:modified>
</cp:coreProperties>
</file>