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8" r:id="rId2"/>
    <p:sldId id="291" r:id="rId3"/>
    <p:sldId id="334" r:id="rId4"/>
    <p:sldId id="335" r:id="rId5"/>
    <p:sldId id="338" r:id="rId6"/>
    <p:sldId id="349" r:id="rId7"/>
    <p:sldId id="350" r:id="rId8"/>
    <p:sldId id="336" r:id="rId9"/>
    <p:sldId id="337" r:id="rId10"/>
    <p:sldId id="348" r:id="rId11"/>
    <p:sldId id="347" r:id="rId12"/>
    <p:sldId id="339" r:id="rId13"/>
    <p:sldId id="340" r:id="rId14"/>
    <p:sldId id="346" r:id="rId15"/>
    <p:sldId id="331" r:id="rId16"/>
    <p:sldId id="34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CC"/>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8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03-02-2015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03-02-2015</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03-02-2015</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03-02-2015</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03-02-2015</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03-02-2015</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03-02-2015</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03-02-2015</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03-02-2015</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03-02-2015</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03-02-2015</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03-02-2015</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03-02-2015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r-IN" smtClean="0"/>
              <a:t>सौरचूल</a:t>
            </a:r>
            <a:endParaRPr lang="en-US" dirty="0"/>
          </a:p>
        </p:txBody>
      </p:sp>
      <p:sp>
        <p:nvSpPr>
          <p:cNvPr id="3" name="Subtitle 2"/>
          <p:cNvSpPr>
            <a:spLocks noGrp="1"/>
          </p:cNvSpPr>
          <p:nvPr>
            <p:ph type="subTitle" idx="1"/>
          </p:nvPr>
        </p:nvSpPr>
        <p:spPr/>
        <p:txBody>
          <a:bodyPr/>
          <a:lstStyle/>
          <a:p>
            <a:r>
              <a:rPr lang="en-IN" dirty="0" err="1" smtClean="0"/>
              <a:t>ऊर्जा</a:t>
            </a:r>
            <a:r>
              <a:rPr lang="mr-IN" dirty="0" smtClean="0"/>
              <a:t> व पर्यावरण</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बॉक्स चूल कशी वापराल?</a:t>
            </a:r>
            <a:endParaRPr lang="en-IN" dirty="0"/>
          </a:p>
        </p:txBody>
      </p:sp>
      <p:sp>
        <p:nvSpPr>
          <p:cNvPr id="3" name="Content Placeholder 2"/>
          <p:cNvSpPr>
            <a:spLocks noGrp="1"/>
          </p:cNvSpPr>
          <p:nvPr>
            <p:ph idx="1"/>
          </p:nvPr>
        </p:nvSpPr>
        <p:spPr>
          <a:xfrm>
            <a:off x="0" y="1772816"/>
            <a:ext cx="6172200" cy="4475584"/>
          </a:xfrm>
        </p:spPr>
        <p:txBody>
          <a:bodyPr>
            <a:normAutofit fontScale="70000" lnSpcReduction="20000"/>
          </a:bodyPr>
          <a:lstStyle/>
          <a:p>
            <a:pPr marL="514350" indent="-514350">
              <a:buAutoNum type="arabicPeriod"/>
            </a:pPr>
            <a:r>
              <a:rPr lang="mr-IN" dirty="0" smtClean="0"/>
              <a:t>मोकळ्या, सावली नसलेल्या  जागेवर सौरचूल सूर्यप्रकाशात ठेवा. </a:t>
            </a:r>
          </a:p>
          <a:p>
            <a:pPr marL="514350" indent="-514350">
              <a:buAutoNum type="arabicPeriod"/>
            </a:pPr>
            <a:r>
              <a:rPr lang="mr-IN" dirty="0" smtClean="0"/>
              <a:t>ह्या चुलीमध्ये अन्नाची भांडी ठेवण्यापूर्वी ही चूल किमान 45 मिनिटे सूर्यप्रकाशात ठेवा म्हणजे ती अगोदरच गरम होऊन अन्न शिजण्यास कमी वेळ लागेल. </a:t>
            </a:r>
          </a:p>
          <a:p>
            <a:pPr marL="514350" indent="-514350">
              <a:buAutoNum type="arabicPeriod"/>
            </a:pPr>
            <a:r>
              <a:rPr lang="mr-IN" dirty="0" smtClean="0"/>
              <a:t>चूल अशा स्थितीत ठेवा ज्यायोगे सूर्यकिरण आरशावरून परावर्तित होऊन ते काचेच्या झाकणावर पडतील. </a:t>
            </a:r>
          </a:p>
          <a:p>
            <a:pPr marL="514350" indent="-514350">
              <a:buAutoNum type="arabicPeriod"/>
            </a:pPr>
            <a:r>
              <a:rPr lang="mr-IN" dirty="0" smtClean="0"/>
              <a:t>सौरचुलीचे झाकण उघडून भांडी आत ठेवा आणि झाकण बंद करा. एकदा ही भांडी आत ठेवल्यानंतर मध्येच झाकण उघडू नका. अन्न शिजल्यानंतरच झाकण उघडा. आतील भांडी खूप तापलेली असतात, कपड्यामध्ये धरून ती बाहेर काढा नाहीतर बोटे भाजतील.</a:t>
            </a:r>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10</a:t>
            </a:fld>
            <a:endParaRPr lang="en-IN" dirty="0"/>
          </a:p>
        </p:txBody>
      </p:sp>
      <p:pic>
        <p:nvPicPr>
          <p:cNvPr id="6" name="Picture 4" descr="https://encrypted-tbn3.gstatic.com/images?q=tbn:ANd9GcR-E6pZKdd8yVCF-32xKURrfAObAzF29KO3tZXjMIISPkymuywziQ"/>
          <p:cNvPicPr>
            <a:picLocks noChangeAspect="1" noChangeArrowheads="1"/>
          </p:cNvPicPr>
          <p:nvPr/>
        </p:nvPicPr>
        <p:blipFill>
          <a:blip r:embed="rId2" cstate="print"/>
          <a:srcRect/>
          <a:stretch>
            <a:fillRect/>
          </a:stretch>
        </p:blipFill>
        <p:spPr bwMode="auto">
          <a:xfrm>
            <a:off x="6858000" y="3124200"/>
            <a:ext cx="1850572" cy="19431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sz="3600" dirty="0" smtClean="0"/>
              <a:t>कॉन्सेन्ट्रेटर चूल</a:t>
            </a:r>
            <a:endParaRPr lang="en-IN" sz="3600" dirty="0"/>
          </a:p>
        </p:txBody>
      </p:sp>
      <p:sp>
        <p:nvSpPr>
          <p:cNvPr id="3" name="Content Placeholder 2"/>
          <p:cNvSpPr>
            <a:spLocks noGrp="1"/>
          </p:cNvSpPr>
          <p:nvPr>
            <p:ph idx="1"/>
          </p:nvPr>
        </p:nvSpPr>
        <p:spPr>
          <a:xfrm>
            <a:off x="381000" y="2209800"/>
            <a:ext cx="4953000" cy="3733800"/>
          </a:xfrm>
        </p:spPr>
        <p:txBody>
          <a:bodyPr>
            <a:normAutofit/>
          </a:bodyPr>
          <a:lstStyle/>
          <a:p>
            <a:pPr>
              <a:buNone/>
            </a:pPr>
            <a:r>
              <a:rPr lang="mr-IN" sz="2200" dirty="0" smtClean="0"/>
              <a:t>मोकळ्या, सावली नसलेल्या जागेवर अथवा गच्चीवर सौर तबकडी (भाग अ) दक्षिणेकडे तोंड करून बसवतात. अन्न शिजवण्याची जागा आणि भांडी, एकाच पातळीवर, उत्तरेकडे तोंड करून ठेवतात. तबकडीचे परावर्तन दुय्यम परावर्तकावर (भाग ब) पडते. हा परावर्तक स्वयंपाकखोलीच्या उत्तर भिंतीवरील खिडकींमध्ये बसवलेला असतो.</a:t>
            </a: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11</a:t>
            </a:fld>
            <a:endParaRPr lang="en-IN" dirty="0"/>
          </a:p>
        </p:txBody>
      </p:sp>
      <p:pic>
        <p:nvPicPr>
          <p:cNvPr id="6" name="Picture 3"/>
          <p:cNvPicPr>
            <a:picLocks noChangeAspect="1" noChangeArrowheads="1"/>
          </p:cNvPicPr>
          <p:nvPr/>
        </p:nvPicPr>
        <p:blipFill>
          <a:blip r:embed="rId2" cstate="print"/>
          <a:srcRect/>
          <a:stretch>
            <a:fillRect/>
          </a:stretch>
        </p:blipFill>
        <p:spPr bwMode="auto">
          <a:xfrm>
            <a:off x="5410200" y="2667000"/>
            <a:ext cx="3733800" cy="2379532"/>
          </a:xfrm>
          <a:prstGeom prst="rect">
            <a:avLst/>
          </a:prstGeom>
          <a:noFill/>
          <a:ln w="9525">
            <a:noFill/>
            <a:miter lim="800000"/>
            <a:headEnd/>
            <a:tailEnd/>
          </a:ln>
        </p:spPr>
      </p:pic>
      <p:sp>
        <p:nvSpPr>
          <p:cNvPr id="7" name="Rectangle 6"/>
          <p:cNvSpPr/>
          <p:nvPr/>
        </p:nvSpPr>
        <p:spPr>
          <a:xfrm>
            <a:off x="6172200" y="2667000"/>
            <a:ext cx="1111202" cy="338554"/>
          </a:xfrm>
          <a:prstGeom prst="rect">
            <a:avLst/>
          </a:prstGeom>
        </p:spPr>
        <p:txBody>
          <a:bodyPr wrap="none">
            <a:spAutoFit/>
          </a:bodyPr>
          <a:lstStyle/>
          <a:p>
            <a:r>
              <a:rPr lang="mr-IN" sz="1600" dirty="0" smtClean="0"/>
              <a:t>उत्तर दिशा</a:t>
            </a:r>
            <a:endParaRPr lang="en-IN" sz="1600" dirty="0"/>
          </a:p>
        </p:txBody>
      </p:sp>
      <p:sp>
        <p:nvSpPr>
          <p:cNvPr id="8" name="Rectangle 7"/>
          <p:cNvSpPr/>
          <p:nvPr/>
        </p:nvSpPr>
        <p:spPr>
          <a:xfrm>
            <a:off x="8247601" y="3124200"/>
            <a:ext cx="896399" cy="338554"/>
          </a:xfrm>
          <a:prstGeom prst="rect">
            <a:avLst/>
          </a:prstGeom>
        </p:spPr>
        <p:txBody>
          <a:bodyPr wrap="none">
            <a:spAutoFit/>
          </a:bodyPr>
          <a:lstStyle/>
          <a:p>
            <a:r>
              <a:rPr lang="mr-IN" sz="1600" dirty="0" smtClean="0"/>
              <a:t>भाग अ </a:t>
            </a:r>
            <a:endParaRPr lang="en-IN" sz="1600" dirty="0"/>
          </a:p>
        </p:txBody>
      </p:sp>
      <p:sp>
        <p:nvSpPr>
          <p:cNvPr id="9" name="Rectangle 8"/>
          <p:cNvSpPr/>
          <p:nvPr/>
        </p:nvSpPr>
        <p:spPr>
          <a:xfrm>
            <a:off x="8284469" y="3810000"/>
            <a:ext cx="859531" cy="338554"/>
          </a:xfrm>
          <a:prstGeom prst="rect">
            <a:avLst/>
          </a:prstGeom>
        </p:spPr>
        <p:txBody>
          <a:bodyPr wrap="none">
            <a:spAutoFit/>
          </a:bodyPr>
          <a:lstStyle/>
          <a:p>
            <a:r>
              <a:rPr lang="mr-IN" sz="1600" dirty="0" smtClean="0"/>
              <a:t>भाग ब </a:t>
            </a:r>
            <a:endParaRPr lang="en-IN" sz="1600" dirty="0"/>
          </a:p>
        </p:txBody>
      </p:sp>
      <p:sp>
        <p:nvSpPr>
          <p:cNvPr id="10" name="Rectangle 9"/>
          <p:cNvSpPr/>
          <p:nvPr/>
        </p:nvSpPr>
        <p:spPr>
          <a:xfrm>
            <a:off x="8247601" y="4267200"/>
            <a:ext cx="896399" cy="338554"/>
          </a:xfrm>
          <a:prstGeom prst="rect">
            <a:avLst/>
          </a:prstGeom>
        </p:spPr>
        <p:txBody>
          <a:bodyPr wrap="none">
            <a:spAutoFit/>
          </a:bodyPr>
          <a:lstStyle/>
          <a:p>
            <a:r>
              <a:rPr lang="mr-IN" sz="1600" dirty="0" smtClean="0"/>
              <a:t>भाग क </a:t>
            </a:r>
            <a:endParaRPr lang="en-IN" sz="1600" dirty="0"/>
          </a:p>
        </p:txBody>
      </p:sp>
      <p:sp>
        <p:nvSpPr>
          <p:cNvPr id="11" name="Rectangle 10"/>
          <p:cNvSpPr/>
          <p:nvPr/>
        </p:nvSpPr>
        <p:spPr>
          <a:xfrm>
            <a:off x="5562600" y="4343400"/>
            <a:ext cx="848309" cy="338554"/>
          </a:xfrm>
          <a:prstGeom prst="rect">
            <a:avLst/>
          </a:prstGeom>
        </p:spPr>
        <p:txBody>
          <a:bodyPr wrap="none">
            <a:spAutoFit/>
          </a:bodyPr>
          <a:lstStyle/>
          <a:p>
            <a:r>
              <a:rPr lang="mr-IN" sz="1600" dirty="0" smtClean="0"/>
              <a:t>भाग ड </a:t>
            </a:r>
            <a:endParaRPr lang="en-IN"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76400"/>
            <a:ext cx="9144000" cy="838200"/>
          </a:xfrm>
        </p:spPr>
        <p:txBody>
          <a:bodyPr>
            <a:noAutofit/>
          </a:bodyPr>
          <a:lstStyle/>
          <a:p>
            <a:pPr>
              <a:buNone/>
            </a:pPr>
            <a:r>
              <a:rPr lang="mr-IN" sz="2000" dirty="0" smtClean="0">
                <a:solidFill>
                  <a:schemeClr val="tx1"/>
                </a:solidFill>
              </a:rPr>
              <a:t>ह्यामध्ये, खोलगट आकारचा (अंतर्वक्र - पॅराबोलिक) परावर्तक वापरून सौरऊर्जेचे एका बिंदूवर केंद्रीकरण केले जाते. ह्या बिंदूवर अन्न शिजवण्याचे भांडे ठेवलेले असते.</a:t>
            </a: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12</a:t>
            </a:fld>
            <a:endParaRPr lang="en-IN" dirty="0"/>
          </a:p>
        </p:txBody>
      </p:sp>
      <p:pic>
        <p:nvPicPr>
          <p:cNvPr id="24579" name="Picture 3"/>
          <p:cNvPicPr>
            <a:picLocks noChangeAspect="1" noChangeArrowheads="1"/>
          </p:cNvPicPr>
          <p:nvPr/>
        </p:nvPicPr>
        <p:blipFill>
          <a:blip r:embed="rId2" cstate="print"/>
          <a:srcRect/>
          <a:stretch>
            <a:fillRect/>
          </a:stretch>
        </p:blipFill>
        <p:spPr bwMode="auto">
          <a:xfrm>
            <a:off x="4839557" y="3581400"/>
            <a:ext cx="4304443" cy="2743200"/>
          </a:xfrm>
          <a:prstGeom prst="rect">
            <a:avLst/>
          </a:prstGeom>
          <a:noFill/>
          <a:ln w="9525">
            <a:noFill/>
            <a:miter lim="800000"/>
            <a:headEnd/>
            <a:tailEnd/>
          </a:ln>
        </p:spPr>
      </p:pic>
      <p:sp>
        <p:nvSpPr>
          <p:cNvPr id="8" name="Title 1"/>
          <p:cNvSpPr>
            <a:spLocks noGrp="1"/>
          </p:cNvSpPr>
          <p:nvPr>
            <p:ph type="title"/>
          </p:nvPr>
        </p:nvSpPr>
        <p:spPr/>
        <p:txBody>
          <a:bodyPr/>
          <a:lstStyle/>
          <a:p>
            <a:r>
              <a:rPr lang="mr-IN" sz="3600" dirty="0" smtClean="0"/>
              <a:t>कॉन्सेन्ट्रेटर प्रकारच्या चूलीचे भाग व त्यांचे कार्य</a:t>
            </a:r>
            <a:endParaRPr lang="en-IN" sz="3600" dirty="0"/>
          </a:p>
        </p:txBody>
      </p:sp>
      <p:sp>
        <p:nvSpPr>
          <p:cNvPr id="9" name="Rectangle 8"/>
          <p:cNvSpPr/>
          <p:nvPr/>
        </p:nvSpPr>
        <p:spPr>
          <a:xfrm>
            <a:off x="0" y="2743200"/>
            <a:ext cx="4038600" cy="3139321"/>
          </a:xfrm>
          <a:prstGeom prst="rect">
            <a:avLst/>
          </a:prstGeom>
        </p:spPr>
        <p:txBody>
          <a:bodyPr wrap="square">
            <a:spAutoFit/>
          </a:bodyPr>
          <a:lstStyle/>
          <a:p>
            <a:r>
              <a:rPr lang="mr-IN" b="1" dirty="0" smtClean="0"/>
              <a:t>सौरचुलीचे भाग :</a:t>
            </a:r>
          </a:p>
          <a:p>
            <a:endParaRPr lang="mr-IN" b="1" dirty="0" smtClean="0"/>
          </a:p>
          <a:p>
            <a:pPr marL="342900" indent="-342900">
              <a:buAutoNum type="arabicPeriod"/>
            </a:pPr>
            <a:r>
              <a:rPr lang="mr-IN" b="1" u="sng" dirty="0" smtClean="0"/>
              <a:t>भाग अ </a:t>
            </a:r>
            <a:r>
              <a:rPr lang="mr-IN" u="sng" dirty="0" smtClean="0"/>
              <a:t>- </a:t>
            </a:r>
            <a:r>
              <a:rPr lang="mr-IN" dirty="0" smtClean="0"/>
              <a:t>सूर्यकिरण-केंद्रिकरण तबकडी (प्राथमिक परावर्तक)</a:t>
            </a:r>
          </a:p>
          <a:p>
            <a:pPr marL="342900" indent="-342900">
              <a:buAutoNum type="arabicPeriod"/>
            </a:pPr>
            <a:endParaRPr lang="mr-IN" dirty="0" smtClean="0"/>
          </a:p>
          <a:p>
            <a:pPr marL="342900" indent="-342900">
              <a:buAutoNum type="arabicPeriod"/>
            </a:pPr>
            <a:endParaRPr lang="mr-IN" dirty="0" smtClean="0"/>
          </a:p>
          <a:p>
            <a:pPr marL="342900" indent="-342900"/>
            <a:r>
              <a:rPr lang="mr-IN" b="1" dirty="0" smtClean="0"/>
              <a:t>2. </a:t>
            </a:r>
            <a:r>
              <a:rPr lang="mr-IN" b="1" u="sng" dirty="0" smtClean="0"/>
              <a:t>भाग ब - </a:t>
            </a:r>
            <a:r>
              <a:rPr lang="mr-IN" dirty="0" smtClean="0"/>
              <a:t>सूर्यकिरणांचे केंद्रीकरण एका बिंदूवर करणारी तबकडी : सौरऊर्जेचा मागोवा घेणारी स्वयंचलित यंत्रणा म्हणजेच ऑटोमेटिक ट्रॅकिंग सिस्टिम</a:t>
            </a:r>
          </a:p>
          <a:p>
            <a:endParaRPr lang="en-IN" dirty="0"/>
          </a:p>
        </p:txBody>
      </p:sp>
      <p:sp>
        <p:nvSpPr>
          <p:cNvPr id="10" name="Rectangle 9"/>
          <p:cNvSpPr/>
          <p:nvPr/>
        </p:nvSpPr>
        <p:spPr>
          <a:xfrm>
            <a:off x="8247601" y="4114800"/>
            <a:ext cx="896399" cy="338554"/>
          </a:xfrm>
          <a:prstGeom prst="rect">
            <a:avLst/>
          </a:prstGeom>
        </p:spPr>
        <p:txBody>
          <a:bodyPr wrap="none">
            <a:spAutoFit/>
          </a:bodyPr>
          <a:lstStyle/>
          <a:p>
            <a:r>
              <a:rPr lang="mr-IN" sz="1600" dirty="0" smtClean="0"/>
              <a:t>भाग अ </a:t>
            </a:r>
            <a:endParaRPr lang="en-IN" sz="1600" dirty="0"/>
          </a:p>
        </p:txBody>
      </p:sp>
      <p:sp>
        <p:nvSpPr>
          <p:cNvPr id="11" name="Rectangle 10"/>
          <p:cNvSpPr/>
          <p:nvPr/>
        </p:nvSpPr>
        <p:spPr>
          <a:xfrm>
            <a:off x="8284469" y="4953000"/>
            <a:ext cx="859531" cy="338554"/>
          </a:xfrm>
          <a:prstGeom prst="rect">
            <a:avLst/>
          </a:prstGeom>
        </p:spPr>
        <p:txBody>
          <a:bodyPr wrap="none">
            <a:spAutoFit/>
          </a:bodyPr>
          <a:lstStyle/>
          <a:p>
            <a:r>
              <a:rPr lang="mr-IN" sz="1600" dirty="0" smtClean="0"/>
              <a:t>भाग ब </a:t>
            </a:r>
            <a:endParaRPr lang="en-IN" sz="1600" dirty="0"/>
          </a:p>
        </p:txBody>
      </p:sp>
      <p:sp>
        <p:nvSpPr>
          <p:cNvPr id="12" name="Rectangle 11"/>
          <p:cNvSpPr/>
          <p:nvPr/>
        </p:nvSpPr>
        <p:spPr>
          <a:xfrm>
            <a:off x="5181600" y="3429000"/>
            <a:ext cx="1111202" cy="338554"/>
          </a:xfrm>
          <a:prstGeom prst="rect">
            <a:avLst/>
          </a:prstGeom>
        </p:spPr>
        <p:txBody>
          <a:bodyPr wrap="none">
            <a:spAutoFit/>
          </a:bodyPr>
          <a:lstStyle/>
          <a:p>
            <a:r>
              <a:rPr lang="mr-IN" sz="1600" dirty="0" smtClean="0"/>
              <a:t>उत्तर दिशा</a:t>
            </a:r>
            <a:endParaRPr lang="en-IN"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13</a:t>
            </a:fld>
            <a:endParaRPr lang="en-IN" dirty="0"/>
          </a:p>
        </p:txBody>
      </p:sp>
      <p:sp>
        <p:nvSpPr>
          <p:cNvPr id="6" name="Rectangle 5"/>
          <p:cNvSpPr/>
          <p:nvPr/>
        </p:nvSpPr>
        <p:spPr>
          <a:xfrm>
            <a:off x="304800" y="1905000"/>
            <a:ext cx="5410200" cy="3416320"/>
          </a:xfrm>
          <a:prstGeom prst="rect">
            <a:avLst/>
          </a:prstGeom>
        </p:spPr>
        <p:txBody>
          <a:bodyPr wrap="square">
            <a:spAutoFit/>
          </a:bodyPr>
          <a:lstStyle/>
          <a:p>
            <a:r>
              <a:rPr lang="mr-IN" b="1" u="sng" dirty="0" smtClean="0"/>
              <a:t>3. भाग क - </a:t>
            </a:r>
            <a:r>
              <a:rPr lang="mr-IN" dirty="0" smtClean="0"/>
              <a:t>दुय्यम परावर्तक ह्या साध्या यंत्रणेचा वापर करून सूर्याच्या आकाशातील बदलत्या स्थानाप्रमाणे केंद्रीकरण करणारी तबकडी अशा रीतीने फिरवली जाते की सूर्यकिरण जास्तीतजास्त तीव्रतेने आणि सतत मिळत राहतील. </a:t>
            </a:r>
          </a:p>
          <a:p>
            <a:endParaRPr lang="mr-IN" dirty="0" smtClean="0"/>
          </a:p>
          <a:p>
            <a:r>
              <a:rPr lang="mr-IN" b="1" u="sng" dirty="0" smtClean="0"/>
              <a:t>4. भाग ड - </a:t>
            </a:r>
            <a:r>
              <a:rPr lang="mr-IN" dirty="0" smtClean="0"/>
              <a:t>हा स्वयंपाकखोलीच्या उत्तरेकडे तोंड असलेल्या भिंतीवर अथवा अन्न शिजवण्यासाठीच्या भांड्याखाली बसवलेला असतो. केंद्रीकरण केलेली सौरऊर्जा ह्या परावर्तकाद्वारे भांड्याच्या तळाकडे पोहोचवली जाते. सोबतचे चित्र पहा. भाग ड - अन्न शिजवण्याची भांडी </a:t>
            </a:r>
          </a:p>
        </p:txBody>
      </p:sp>
      <p:pic>
        <p:nvPicPr>
          <p:cNvPr id="7" name="Picture 3"/>
          <p:cNvPicPr>
            <a:picLocks noChangeAspect="1" noChangeArrowheads="1"/>
          </p:cNvPicPr>
          <p:nvPr/>
        </p:nvPicPr>
        <p:blipFill>
          <a:blip r:embed="rId2" cstate="print"/>
          <a:srcRect/>
          <a:stretch>
            <a:fillRect/>
          </a:stretch>
        </p:blipFill>
        <p:spPr bwMode="auto">
          <a:xfrm>
            <a:off x="5410200" y="3200400"/>
            <a:ext cx="3347900" cy="2133600"/>
          </a:xfrm>
          <a:prstGeom prst="rect">
            <a:avLst/>
          </a:prstGeom>
          <a:noFill/>
          <a:ln w="9525">
            <a:noFill/>
            <a:miter lim="800000"/>
            <a:headEnd/>
            <a:tailEnd/>
          </a:ln>
        </p:spPr>
      </p:pic>
      <p:sp>
        <p:nvSpPr>
          <p:cNvPr id="8" name="Rectangle 7"/>
          <p:cNvSpPr/>
          <p:nvPr/>
        </p:nvSpPr>
        <p:spPr>
          <a:xfrm>
            <a:off x="8157833" y="4724400"/>
            <a:ext cx="896399" cy="338554"/>
          </a:xfrm>
          <a:prstGeom prst="rect">
            <a:avLst/>
          </a:prstGeom>
        </p:spPr>
        <p:txBody>
          <a:bodyPr wrap="none">
            <a:spAutoFit/>
          </a:bodyPr>
          <a:lstStyle/>
          <a:p>
            <a:r>
              <a:rPr lang="mr-IN" sz="1600" dirty="0" smtClean="0"/>
              <a:t>भाग क </a:t>
            </a:r>
            <a:endParaRPr lang="en-IN" sz="1600" dirty="0"/>
          </a:p>
        </p:txBody>
      </p:sp>
      <p:sp>
        <p:nvSpPr>
          <p:cNvPr id="9" name="Rectangle 8"/>
          <p:cNvSpPr/>
          <p:nvPr/>
        </p:nvSpPr>
        <p:spPr>
          <a:xfrm>
            <a:off x="5562600" y="3124200"/>
            <a:ext cx="1111202" cy="338554"/>
          </a:xfrm>
          <a:prstGeom prst="rect">
            <a:avLst/>
          </a:prstGeom>
        </p:spPr>
        <p:txBody>
          <a:bodyPr wrap="none">
            <a:spAutoFit/>
          </a:bodyPr>
          <a:lstStyle/>
          <a:p>
            <a:r>
              <a:rPr lang="mr-IN" sz="1600" dirty="0" smtClean="0"/>
              <a:t>उत्तर दिशा</a:t>
            </a:r>
            <a:endParaRPr lang="en-IN" sz="1600" dirty="0"/>
          </a:p>
        </p:txBody>
      </p:sp>
      <p:sp>
        <p:nvSpPr>
          <p:cNvPr id="10" name="Rectangle 9"/>
          <p:cNvSpPr/>
          <p:nvPr/>
        </p:nvSpPr>
        <p:spPr>
          <a:xfrm>
            <a:off x="5486400" y="4572000"/>
            <a:ext cx="848309" cy="338554"/>
          </a:xfrm>
          <a:prstGeom prst="rect">
            <a:avLst/>
          </a:prstGeom>
        </p:spPr>
        <p:txBody>
          <a:bodyPr wrap="none">
            <a:spAutoFit/>
          </a:bodyPr>
          <a:lstStyle/>
          <a:p>
            <a:r>
              <a:rPr lang="mr-IN" sz="1600" dirty="0" smtClean="0"/>
              <a:t>भाग ड </a:t>
            </a:r>
            <a:endParaRPr lang="en-IN" sz="1600" dirty="0"/>
          </a:p>
        </p:txBody>
      </p:sp>
      <p:sp>
        <p:nvSpPr>
          <p:cNvPr id="11" name="Title 1"/>
          <p:cNvSpPr>
            <a:spLocks noGrp="1"/>
          </p:cNvSpPr>
          <p:nvPr>
            <p:ph type="title"/>
          </p:nvPr>
        </p:nvSpPr>
        <p:spPr>
          <a:xfrm>
            <a:off x="2339752" y="269776"/>
            <a:ext cx="6480720" cy="1143000"/>
          </a:xfrm>
        </p:spPr>
        <p:txBody>
          <a:bodyPr/>
          <a:lstStyle/>
          <a:p>
            <a:r>
              <a:rPr lang="mr-IN" sz="3600" dirty="0" smtClean="0"/>
              <a:t>कॉन्सेन्ट्रेटर प्रकारच्या चूलीचे भाग व त्यांचे कार्य</a:t>
            </a:r>
            <a:endParaRPr lang="en-IN"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sz="3600" dirty="0" smtClean="0"/>
              <a:t>कॉन्सेन्ट्रेटर चूल कशी वापरतात?</a:t>
            </a:r>
            <a:endParaRPr lang="en-IN" sz="36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14</a:t>
            </a:fld>
            <a:endParaRPr lang="en-IN" dirty="0"/>
          </a:p>
        </p:txBody>
      </p:sp>
      <p:pic>
        <p:nvPicPr>
          <p:cNvPr id="6" name="Picture 3"/>
          <p:cNvPicPr>
            <a:picLocks noChangeAspect="1" noChangeArrowheads="1"/>
          </p:cNvPicPr>
          <p:nvPr/>
        </p:nvPicPr>
        <p:blipFill>
          <a:blip r:embed="rId2" cstate="print"/>
          <a:srcRect/>
          <a:stretch>
            <a:fillRect/>
          </a:stretch>
        </p:blipFill>
        <p:spPr bwMode="auto">
          <a:xfrm>
            <a:off x="5410200" y="2667000"/>
            <a:ext cx="3733800" cy="2379532"/>
          </a:xfrm>
          <a:prstGeom prst="rect">
            <a:avLst/>
          </a:prstGeom>
          <a:noFill/>
          <a:ln w="9525">
            <a:noFill/>
            <a:miter lim="800000"/>
            <a:headEnd/>
            <a:tailEnd/>
          </a:ln>
        </p:spPr>
      </p:pic>
      <p:sp>
        <p:nvSpPr>
          <p:cNvPr id="7" name="Rectangle 6"/>
          <p:cNvSpPr/>
          <p:nvPr/>
        </p:nvSpPr>
        <p:spPr>
          <a:xfrm>
            <a:off x="6019800" y="2590800"/>
            <a:ext cx="1111202" cy="338554"/>
          </a:xfrm>
          <a:prstGeom prst="rect">
            <a:avLst/>
          </a:prstGeom>
        </p:spPr>
        <p:txBody>
          <a:bodyPr wrap="none">
            <a:spAutoFit/>
          </a:bodyPr>
          <a:lstStyle/>
          <a:p>
            <a:r>
              <a:rPr lang="mr-IN" sz="1600" dirty="0" smtClean="0"/>
              <a:t>उत्तर दिशा</a:t>
            </a:r>
            <a:endParaRPr lang="en-IN" sz="1600" dirty="0"/>
          </a:p>
        </p:txBody>
      </p:sp>
      <p:sp>
        <p:nvSpPr>
          <p:cNvPr id="8" name="Rectangle 7"/>
          <p:cNvSpPr/>
          <p:nvPr/>
        </p:nvSpPr>
        <p:spPr>
          <a:xfrm>
            <a:off x="8247601" y="3124200"/>
            <a:ext cx="896399" cy="338554"/>
          </a:xfrm>
          <a:prstGeom prst="rect">
            <a:avLst/>
          </a:prstGeom>
        </p:spPr>
        <p:txBody>
          <a:bodyPr wrap="none">
            <a:spAutoFit/>
          </a:bodyPr>
          <a:lstStyle/>
          <a:p>
            <a:r>
              <a:rPr lang="mr-IN" sz="1600" dirty="0" smtClean="0"/>
              <a:t>भाग अ </a:t>
            </a:r>
            <a:endParaRPr lang="en-IN" sz="1600" dirty="0"/>
          </a:p>
        </p:txBody>
      </p:sp>
      <p:sp>
        <p:nvSpPr>
          <p:cNvPr id="9" name="Rectangle 8"/>
          <p:cNvSpPr/>
          <p:nvPr/>
        </p:nvSpPr>
        <p:spPr>
          <a:xfrm>
            <a:off x="8284469" y="3810000"/>
            <a:ext cx="859531" cy="338554"/>
          </a:xfrm>
          <a:prstGeom prst="rect">
            <a:avLst/>
          </a:prstGeom>
        </p:spPr>
        <p:txBody>
          <a:bodyPr wrap="none">
            <a:spAutoFit/>
          </a:bodyPr>
          <a:lstStyle/>
          <a:p>
            <a:r>
              <a:rPr lang="mr-IN" sz="1600" dirty="0" smtClean="0"/>
              <a:t>भाग ब </a:t>
            </a:r>
            <a:endParaRPr lang="en-IN" sz="1600" dirty="0"/>
          </a:p>
        </p:txBody>
      </p:sp>
      <p:sp>
        <p:nvSpPr>
          <p:cNvPr id="10" name="Rectangle 9"/>
          <p:cNvSpPr/>
          <p:nvPr/>
        </p:nvSpPr>
        <p:spPr>
          <a:xfrm>
            <a:off x="8247601" y="4267200"/>
            <a:ext cx="896399" cy="338554"/>
          </a:xfrm>
          <a:prstGeom prst="rect">
            <a:avLst/>
          </a:prstGeom>
        </p:spPr>
        <p:txBody>
          <a:bodyPr wrap="none">
            <a:spAutoFit/>
          </a:bodyPr>
          <a:lstStyle/>
          <a:p>
            <a:r>
              <a:rPr lang="mr-IN" sz="1600" dirty="0" smtClean="0"/>
              <a:t>भाग क </a:t>
            </a:r>
            <a:endParaRPr lang="en-IN" sz="1600" dirty="0"/>
          </a:p>
        </p:txBody>
      </p:sp>
      <p:sp>
        <p:nvSpPr>
          <p:cNvPr id="11" name="Rectangle 10"/>
          <p:cNvSpPr/>
          <p:nvPr/>
        </p:nvSpPr>
        <p:spPr>
          <a:xfrm>
            <a:off x="5562600" y="4343400"/>
            <a:ext cx="848309" cy="338554"/>
          </a:xfrm>
          <a:prstGeom prst="rect">
            <a:avLst/>
          </a:prstGeom>
        </p:spPr>
        <p:txBody>
          <a:bodyPr wrap="none">
            <a:spAutoFit/>
          </a:bodyPr>
          <a:lstStyle/>
          <a:p>
            <a:r>
              <a:rPr lang="mr-IN" sz="1600" dirty="0" smtClean="0"/>
              <a:t>भाग ड </a:t>
            </a:r>
            <a:endParaRPr lang="en-IN" sz="1600" dirty="0"/>
          </a:p>
        </p:txBody>
      </p:sp>
      <p:sp>
        <p:nvSpPr>
          <p:cNvPr id="13" name="TextBox 12"/>
          <p:cNvSpPr txBox="1"/>
          <p:nvPr/>
        </p:nvSpPr>
        <p:spPr>
          <a:xfrm>
            <a:off x="0" y="1676400"/>
            <a:ext cx="5486400" cy="4801314"/>
          </a:xfrm>
          <a:prstGeom prst="rect">
            <a:avLst/>
          </a:prstGeom>
          <a:noFill/>
        </p:spPr>
        <p:txBody>
          <a:bodyPr wrap="square" rtlCol="0">
            <a:spAutoFit/>
          </a:bodyPr>
          <a:lstStyle/>
          <a:p>
            <a:pPr lvl="1"/>
            <a:r>
              <a:rPr lang="mr-IN" dirty="0" smtClean="0"/>
              <a:t>1. दररोज सकाळी तबकडी पूर्वेकडे हाताने फिरवून सकाळचा सूर्यप्रकाश तीवर पडेल अशी व्यवस्था करतात.</a:t>
            </a:r>
          </a:p>
          <a:p>
            <a:pPr lvl="1"/>
            <a:r>
              <a:rPr lang="mr-IN" dirty="0" smtClean="0"/>
              <a:t>2. नंतर ट्रॅकिंग सिस्टिमला किल्ली दिली जाते व दिवसभर तिचे काम चालू राहून गरजेप्रमाणे तबकडी फिरवली जाते. </a:t>
            </a:r>
          </a:p>
          <a:p>
            <a:pPr lvl="1"/>
            <a:r>
              <a:rPr lang="mr-IN" dirty="0" smtClean="0"/>
              <a:t>3. केंद्रीकरण झालेली सौरऊर्जा भांड्यांना मिळू लागल्याबरोबर शिजवण्याची क्रिया ताबडतोब आपोआप चालू होते. </a:t>
            </a:r>
          </a:p>
          <a:p>
            <a:pPr lvl="1"/>
            <a:r>
              <a:rPr lang="mr-IN" dirty="0" smtClean="0"/>
              <a:t>4. केंद्रीकरण झालेले प्राथमिक परावर्तन भांड्याच्या खालीच बसवलेल्या दुय्यम परावर्तकावर पडते. ह्यामुळे सौरऊर्जा भांड्याकडे वळवली जाऊन गरम होण्याची प्रक्रिया सुरू होते. पृथ्वीच्या अक्षाच्या तुलनेमध्ये सूर्याचे आकाशामधील स्थान बदलत असल्याने दर 6 महिन्यांनंतर तबकडीची दिशा किरकोळ प्रमाणात बदलावी लागते.</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सौरचूलीचे फायदे</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15</a:t>
            </a:fld>
            <a:endParaRPr lang="en-IN" dirty="0"/>
          </a:p>
        </p:txBody>
      </p:sp>
      <p:pic>
        <p:nvPicPr>
          <p:cNvPr id="3" name="Picture 2"/>
          <p:cNvPicPr>
            <a:picLocks noChangeAspect="1" noChangeArrowheads="1"/>
          </p:cNvPicPr>
          <p:nvPr/>
        </p:nvPicPr>
        <p:blipFill>
          <a:blip r:embed="rId2" cstate="print"/>
          <a:srcRect/>
          <a:stretch>
            <a:fillRect/>
          </a:stretch>
        </p:blipFill>
        <p:spPr bwMode="auto">
          <a:xfrm>
            <a:off x="3895725" y="1981200"/>
            <a:ext cx="5248275" cy="1724025"/>
          </a:xfrm>
          <a:prstGeom prst="rect">
            <a:avLst/>
          </a:prstGeom>
          <a:noFill/>
          <a:ln w="9525">
            <a:noFill/>
            <a:miter lim="800000"/>
            <a:headEnd/>
            <a:tailEnd/>
          </a:ln>
        </p:spPr>
      </p:pic>
      <p:pic>
        <p:nvPicPr>
          <p:cNvPr id="6" name="Picture 3"/>
          <p:cNvPicPr>
            <a:picLocks noChangeAspect="1" noChangeArrowheads="1"/>
          </p:cNvPicPr>
          <p:nvPr/>
        </p:nvPicPr>
        <p:blipFill>
          <a:blip r:embed="rId3" cstate="print"/>
          <a:srcRect/>
          <a:stretch>
            <a:fillRect/>
          </a:stretch>
        </p:blipFill>
        <p:spPr bwMode="auto">
          <a:xfrm>
            <a:off x="228600" y="1981200"/>
            <a:ext cx="3448050" cy="2495550"/>
          </a:xfrm>
          <a:prstGeom prst="rect">
            <a:avLst/>
          </a:prstGeom>
          <a:noFill/>
          <a:ln w="9525">
            <a:noFill/>
            <a:miter lim="800000"/>
            <a:headEnd/>
            <a:tailEnd/>
          </a:ln>
        </p:spPr>
      </p:pic>
      <p:sp>
        <p:nvSpPr>
          <p:cNvPr id="10" name="TextBox 9"/>
          <p:cNvSpPr txBox="1"/>
          <p:nvPr/>
        </p:nvSpPr>
        <p:spPr>
          <a:xfrm>
            <a:off x="0" y="4648200"/>
            <a:ext cx="5410200" cy="1569660"/>
          </a:xfrm>
          <a:prstGeom prst="rect">
            <a:avLst/>
          </a:prstGeom>
          <a:noFill/>
        </p:spPr>
        <p:txBody>
          <a:bodyPr wrap="square" rtlCol="0">
            <a:spAutoFit/>
          </a:bodyPr>
          <a:lstStyle/>
          <a:p>
            <a:pPr>
              <a:buFont typeface="Arial" pitchFamily="34" charset="0"/>
              <a:buChar char="•"/>
            </a:pPr>
            <a:r>
              <a:rPr lang="mr-IN" sz="1600" i="1" dirty="0" smtClean="0">
                <a:latin typeface="Shivaji01" pitchFamily="2" charset="0"/>
              </a:rPr>
              <a:t>सौरचुलीमध्ये शिजवलेल्या अन्नातील पोषणमूल्ये नष्ट न होता टिकून राहतात. नेहमीच्या पद्धतींनी शिजवलेल्या अन्नाच्या तुलनेमध्ये सौरचुलीमध्ये शिजवलेल्या अन्नातील प्रथिने टिकून राहण्याचे प्रमाण 10-20% अधिक असते. ह्याच प्रकारे थायमिन जीवनसत्व टिकून राहण्याचे प्रमाण 20 ते 30 टक्क्यांनी तर अ जीवनसत्व टिकण्याचे प्रमाण 5-10% अधिक असते. </a:t>
            </a:r>
            <a:endParaRPr lang="en-IN" sz="1600" i="1" dirty="0">
              <a:latin typeface="Shivaji01" pitchFamily="2" charset="0"/>
            </a:endParaRPr>
          </a:p>
        </p:txBody>
      </p:sp>
      <p:sp>
        <p:nvSpPr>
          <p:cNvPr id="11" name="Rectangle 10"/>
          <p:cNvSpPr/>
          <p:nvPr/>
        </p:nvSpPr>
        <p:spPr>
          <a:xfrm>
            <a:off x="6553200" y="4876800"/>
            <a:ext cx="2362200" cy="1323439"/>
          </a:xfrm>
          <a:prstGeom prst="rect">
            <a:avLst/>
          </a:prstGeom>
        </p:spPr>
        <p:txBody>
          <a:bodyPr wrap="square">
            <a:spAutoFit/>
          </a:bodyPr>
          <a:lstStyle/>
          <a:p>
            <a:pPr>
              <a:buFont typeface="Arial" pitchFamily="34" charset="0"/>
              <a:buChar char="•"/>
            </a:pPr>
            <a:r>
              <a:rPr lang="mr-IN" sz="1600" i="1" dirty="0" smtClean="0"/>
              <a:t>सौरचूल खरेदी करण्यासाठी विविध सरकारी योजनांमधून आपणांस अर्थसहाय्यदेखील मिळू शकते.</a:t>
            </a:r>
            <a:endParaRPr lang="en-IN" sz="1600" i="1" dirty="0"/>
          </a:p>
        </p:txBody>
      </p:sp>
      <p:cxnSp>
        <p:nvCxnSpPr>
          <p:cNvPr id="13" name="Straight Connector 12"/>
          <p:cNvCxnSpPr/>
          <p:nvPr/>
        </p:nvCxnSpPr>
        <p:spPr>
          <a:xfrm>
            <a:off x="0" y="4495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0" y="4495800"/>
            <a:ext cx="0" cy="1828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0" y="1524000"/>
            <a:ext cx="0" cy="297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par>
                                <p:cTn id="8" presetID="5" presetClass="entr" presetSubtype="1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checkerboard(across)">
                                      <p:cBhvr>
                                        <p:cTn id="10" dur="500"/>
                                        <p:tgtEl>
                                          <p:spTgt spid="13"/>
                                        </p:tgtEl>
                                      </p:cBhvr>
                                    </p:animEffect>
                                  </p:childTnLst>
                                </p:cTn>
                              </p:par>
                              <p:par>
                                <p:cTn id="11" presetID="5" presetClass="entr" presetSubtype="1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heckerboard(across)">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heckerboard(across)">
                                      <p:cBhvr>
                                        <p:cTn id="23" dur="500"/>
                                        <p:tgtEl>
                                          <p:spTgt spid="10"/>
                                        </p:tgtEl>
                                      </p:cBhvr>
                                    </p:animEffect>
                                  </p:childTnLst>
                                </p:cTn>
                              </p:par>
                            </p:childTnLst>
                          </p:cTn>
                        </p:par>
                        <p:par>
                          <p:cTn id="24" fill="hold">
                            <p:stCondLst>
                              <p:cond delay="500"/>
                            </p:stCondLst>
                            <p:childTnLst>
                              <p:par>
                                <p:cTn id="25" presetID="5" presetClass="entr" presetSubtype="10"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heckerboard(across)">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सौरचूलीचे तोटे</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16</a:t>
            </a:fld>
            <a:endParaRPr lang="en-IN" dirty="0"/>
          </a:p>
        </p:txBody>
      </p:sp>
      <p:cxnSp>
        <p:nvCxnSpPr>
          <p:cNvPr id="13" name="Straight Connector 12"/>
          <p:cNvCxnSpPr/>
          <p:nvPr/>
        </p:nvCxnSpPr>
        <p:spPr>
          <a:xfrm>
            <a:off x="0" y="4495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0" y="4495800"/>
            <a:ext cx="0" cy="1828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0" y="1524000"/>
            <a:ext cx="0" cy="2971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57200" y="4876800"/>
            <a:ext cx="4572000" cy="830997"/>
          </a:xfrm>
          <a:prstGeom prst="rect">
            <a:avLst/>
          </a:prstGeom>
        </p:spPr>
        <p:txBody>
          <a:bodyPr>
            <a:spAutoFit/>
          </a:bodyPr>
          <a:lstStyle/>
          <a:p>
            <a:r>
              <a:rPr lang="mr-IN" sz="1600" i="1" dirty="0" smtClean="0"/>
              <a:t>पुरेशा सूर्यप्रकाशाची गरज असते. अन्न शिजवण्याच्या नेहमीच्या पद्धतींच्या तुलनेमध्ये सौरचुलीतील अन्न शिजण्यास जास्त वेळ लागतो.</a:t>
            </a:r>
          </a:p>
        </p:txBody>
      </p:sp>
      <p:pic>
        <p:nvPicPr>
          <p:cNvPr id="2050" name="Picture 2"/>
          <p:cNvPicPr>
            <a:picLocks noChangeAspect="1" noChangeArrowheads="1"/>
          </p:cNvPicPr>
          <p:nvPr/>
        </p:nvPicPr>
        <p:blipFill>
          <a:blip r:embed="rId2" cstate="print"/>
          <a:srcRect/>
          <a:stretch>
            <a:fillRect/>
          </a:stretch>
        </p:blipFill>
        <p:spPr bwMode="auto">
          <a:xfrm>
            <a:off x="6172200" y="4800600"/>
            <a:ext cx="2657475" cy="132397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724400" y="1676400"/>
            <a:ext cx="4057240" cy="2609850"/>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533400" y="1752600"/>
            <a:ext cx="2828925" cy="2305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checkerboard(across)">
                                      <p:cBhvr>
                                        <p:cTn id="7" dur="500"/>
                                        <p:tgtEl>
                                          <p:spTgt spid="2051"/>
                                        </p:tgtEl>
                                      </p:cBhvr>
                                    </p:animEffect>
                                  </p:childTnLst>
                                </p:cTn>
                              </p:par>
                              <p:par>
                                <p:cTn id="8" presetID="5" presetClass="entr" presetSubtype="1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heckerboard(across)">
                                      <p:cBhvr>
                                        <p:cTn id="10" dur="500"/>
                                        <p:tgtEl>
                                          <p:spTgt spid="18"/>
                                        </p:tgtEl>
                                      </p:cBhvr>
                                    </p:animEffect>
                                  </p:childTnLst>
                                </p:cTn>
                              </p:par>
                              <p:par>
                                <p:cTn id="11" presetID="5" presetClass="entr" presetSubtype="1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heckerboard(across)">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checkerboard(across)">
                                      <p:cBhvr>
                                        <p:cTn id="18" dur="500"/>
                                        <p:tgtEl>
                                          <p:spTgt spid="12"/>
                                        </p:tgtEl>
                                      </p:cBhvr>
                                    </p:animEffect>
                                  </p:childTnLst>
                                </p:cTn>
                              </p:par>
                              <p:par>
                                <p:cTn id="19" presetID="5" presetClass="entr" presetSubtype="1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checkerboard(across)">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2050"/>
                                        </p:tgtEl>
                                        <p:attrNameLst>
                                          <p:attrName>style.visibility</p:attrName>
                                        </p:attrNameLst>
                                      </p:cBhvr>
                                      <p:to>
                                        <p:strVal val="visible"/>
                                      </p:to>
                                    </p:set>
                                    <p:animEffect transition="in" filter="checkerboard(across)">
                                      <p:cBhvr>
                                        <p:cTn id="26" dur="500"/>
                                        <p:tgtEl>
                                          <p:spTgt spid="2050"/>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2052"/>
                                        </p:tgtEl>
                                        <p:attrNameLst>
                                          <p:attrName>style.visibility</p:attrName>
                                        </p:attrNameLst>
                                      </p:cBhvr>
                                      <p:to>
                                        <p:strVal val="visible"/>
                                      </p:to>
                                    </p:set>
                                    <p:animEffect transition="in" filter="checkerboard(across)">
                                      <p:cBhvr>
                                        <p:cTn id="31"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उद्देश</a:t>
            </a:r>
            <a:endParaRPr lang="en-IN" dirty="0"/>
          </a:p>
        </p:txBody>
      </p:sp>
      <p:sp>
        <p:nvSpPr>
          <p:cNvPr id="3" name="Content Placeholder 2"/>
          <p:cNvSpPr>
            <a:spLocks noGrp="1"/>
          </p:cNvSpPr>
          <p:nvPr>
            <p:ph idx="1"/>
          </p:nvPr>
        </p:nvSpPr>
        <p:spPr>
          <a:xfrm>
            <a:off x="494840" y="1772816"/>
            <a:ext cx="7734760" cy="3789784"/>
          </a:xfrm>
        </p:spPr>
        <p:txBody>
          <a:bodyPr/>
          <a:lstStyle/>
          <a:p>
            <a:pPr>
              <a:buNone/>
            </a:pPr>
            <a:endParaRPr lang="mr-IN" dirty="0" smtClean="0"/>
          </a:p>
          <a:p>
            <a:pPr>
              <a:buNone/>
            </a:pPr>
            <a:endParaRPr lang="mr-IN" dirty="0" smtClean="0"/>
          </a:p>
          <a:p>
            <a:pPr marL="342900" lvl="1" indent="-342900">
              <a:buNone/>
            </a:pPr>
            <a:r>
              <a:rPr lang="mr-IN" dirty="0" smtClean="0">
                <a:solidFill>
                  <a:schemeClr val="tx1"/>
                </a:solidFill>
              </a:rPr>
              <a:t>ह्या भागा मध्ये आपण </a:t>
            </a:r>
            <a:r>
              <a:rPr lang="mr-IN" b="1" dirty="0" smtClean="0">
                <a:solidFill>
                  <a:schemeClr val="tx1"/>
                </a:solidFill>
              </a:rPr>
              <a:t>कॉन्सेन्ट्रेटर व बॉक्स प्रकारची सौरचूल  (सोलर कुकर)</a:t>
            </a:r>
          </a:p>
          <a:p>
            <a:pPr marL="342900" lvl="1" indent="-342900">
              <a:buNone/>
            </a:pPr>
            <a:r>
              <a:rPr lang="mr-IN" dirty="0" smtClean="0">
                <a:solidFill>
                  <a:schemeClr val="tx1"/>
                </a:solidFill>
              </a:rPr>
              <a:t> कसे कार्य करते ते जाणून घेणार आहोत. </a:t>
            </a:r>
            <a:endParaRPr lang="en-IN" dirty="0">
              <a:solidFill>
                <a:schemeClr val="tx1"/>
              </a:solidFill>
            </a:endParaRP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2</a:t>
            </a:fld>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सौरचूल</a:t>
            </a:r>
            <a:endParaRPr lang="en-IN" dirty="0"/>
          </a:p>
        </p:txBody>
      </p:sp>
      <p:sp>
        <p:nvSpPr>
          <p:cNvPr id="3" name="Content Placeholder 2"/>
          <p:cNvSpPr>
            <a:spLocks noGrp="1"/>
          </p:cNvSpPr>
          <p:nvPr>
            <p:ph idx="1"/>
          </p:nvPr>
        </p:nvSpPr>
        <p:spPr/>
        <p:txBody>
          <a:bodyPr/>
          <a:lstStyle/>
          <a:p>
            <a:pPr>
              <a:buNone/>
            </a:pPr>
            <a:endParaRPr lang="mr-IN" dirty="0" smtClean="0"/>
          </a:p>
          <a:p>
            <a:pPr>
              <a:buNone/>
            </a:pPr>
            <a:endParaRPr lang="mr-IN" dirty="0" smtClean="0"/>
          </a:p>
          <a:p>
            <a:pPr>
              <a:buNone/>
            </a:pPr>
            <a:r>
              <a:rPr lang="mr-IN" dirty="0" smtClean="0"/>
              <a:t>सूर्यप्रकाशावर चालणार्‍या सौरचूल ह्या साधनाचा वापर करून अन्न शिजवता येते.</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3</a:t>
            </a:fld>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सौरचूलीचे प्रकार</a:t>
            </a:r>
            <a:endParaRPr lang="en-IN" dirty="0"/>
          </a:p>
        </p:txBody>
      </p:sp>
      <p:sp>
        <p:nvSpPr>
          <p:cNvPr id="3" name="Content Placeholder 2"/>
          <p:cNvSpPr>
            <a:spLocks noGrp="1"/>
          </p:cNvSpPr>
          <p:nvPr>
            <p:ph idx="1"/>
          </p:nvPr>
        </p:nvSpPr>
        <p:spPr>
          <a:xfrm>
            <a:off x="533400" y="2209800"/>
            <a:ext cx="8064896" cy="2404864"/>
          </a:xfrm>
        </p:spPr>
        <p:txBody>
          <a:bodyPr>
            <a:normAutofit fontScale="92500" lnSpcReduction="10000"/>
          </a:bodyPr>
          <a:lstStyle/>
          <a:p>
            <a:pPr marL="514350" indent="-514350">
              <a:buAutoNum type="arabicPeriod"/>
            </a:pPr>
            <a:r>
              <a:rPr lang="mr-IN" b="1" dirty="0" smtClean="0"/>
              <a:t>पेटी म्हणजेच बॉक्स प्रकारची चूल: </a:t>
            </a:r>
            <a:r>
              <a:rPr lang="mr-IN" dirty="0" smtClean="0"/>
              <a:t>घरगुती पातळीवर अन्न शिजवण्यासाठी </a:t>
            </a:r>
          </a:p>
          <a:p>
            <a:pPr marL="514350" indent="-514350">
              <a:buNone/>
            </a:pPr>
            <a:endParaRPr lang="mr-IN" dirty="0" smtClean="0"/>
          </a:p>
          <a:p>
            <a:pPr>
              <a:buNone/>
            </a:pPr>
            <a:r>
              <a:rPr lang="mr-IN" dirty="0" smtClean="0"/>
              <a:t>2. </a:t>
            </a:r>
            <a:r>
              <a:rPr lang="mr-IN" b="1" dirty="0" smtClean="0"/>
              <a:t>कॉन्सेन्ट्रेटर प्रकारची चूल (कम्यूनिटी शेफलर्स चूल): </a:t>
            </a:r>
            <a:r>
              <a:rPr lang="mr-IN" dirty="0" smtClean="0"/>
              <a:t>मोठ्या प्रमाणात अन्न शिजवण्यासाठी </a:t>
            </a:r>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मूलभूत तत्व</a:t>
            </a:r>
            <a:endParaRPr lang="en-IN" dirty="0"/>
          </a:p>
        </p:txBody>
      </p:sp>
      <p:sp>
        <p:nvSpPr>
          <p:cNvPr id="3" name="Content Placeholder 2"/>
          <p:cNvSpPr>
            <a:spLocks noGrp="1"/>
          </p:cNvSpPr>
          <p:nvPr>
            <p:ph idx="1"/>
          </p:nvPr>
        </p:nvSpPr>
        <p:spPr>
          <a:xfrm>
            <a:off x="457200" y="2438400"/>
            <a:ext cx="8064896" cy="2404864"/>
          </a:xfrm>
        </p:spPr>
        <p:txBody>
          <a:bodyPr/>
          <a:lstStyle/>
          <a:p>
            <a:r>
              <a:rPr lang="mr-IN" dirty="0" smtClean="0"/>
              <a:t>सौरचूलीचे विविध प्रकार जरी असले तरी मूलभूत तत्व हे  सुर्यकिरण छोट्या क्षेत्रफळावर एकत्रीत करणे व त्यामुळे तेथील तापमान वाढवणे असेच असते. </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5</a:t>
            </a:fld>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मूलभूत तत्व</a:t>
            </a:r>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6</a:t>
            </a:fld>
            <a:endParaRPr lang="en-IN" dirty="0"/>
          </a:p>
        </p:txBody>
      </p:sp>
      <p:pic>
        <p:nvPicPr>
          <p:cNvPr id="1026" name="Picture 2"/>
          <p:cNvPicPr>
            <a:picLocks noChangeAspect="1" noChangeArrowheads="1"/>
          </p:cNvPicPr>
          <p:nvPr/>
        </p:nvPicPr>
        <p:blipFill>
          <a:blip r:embed="rId2" cstate="print"/>
          <a:srcRect/>
          <a:stretch>
            <a:fillRect/>
          </a:stretch>
        </p:blipFill>
        <p:spPr bwMode="auto">
          <a:xfrm>
            <a:off x="0" y="1676400"/>
            <a:ext cx="2828925" cy="15906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28600" y="3276600"/>
            <a:ext cx="2295525" cy="628650"/>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3200400" y="1905000"/>
            <a:ext cx="5124450" cy="1743075"/>
          </a:xfrm>
          <a:prstGeom prst="rect">
            <a:avLst/>
          </a:prstGeom>
          <a:noFill/>
          <a:ln w="9525">
            <a:noFill/>
            <a:miter lim="800000"/>
            <a:headEnd/>
            <a:tailEnd/>
          </a:ln>
        </p:spPr>
      </p:pic>
      <p:sp>
        <p:nvSpPr>
          <p:cNvPr id="10" name="TextBox 9"/>
          <p:cNvSpPr txBox="1"/>
          <p:nvPr/>
        </p:nvSpPr>
        <p:spPr>
          <a:xfrm>
            <a:off x="4953000" y="4572000"/>
            <a:ext cx="76200" cy="369332"/>
          </a:xfrm>
          <a:prstGeom prst="rect">
            <a:avLst/>
          </a:prstGeom>
          <a:noFill/>
        </p:spPr>
        <p:txBody>
          <a:bodyPr wrap="square" rtlCol="0">
            <a:spAutoFit/>
          </a:bodyPr>
          <a:lstStyle/>
          <a:p>
            <a:endParaRPr lang="en-IN" dirty="0"/>
          </a:p>
        </p:txBody>
      </p:sp>
      <p:pic>
        <p:nvPicPr>
          <p:cNvPr id="3" name="Picture 2"/>
          <p:cNvPicPr>
            <a:picLocks noChangeAspect="1" noChangeArrowheads="1"/>
          </p:cNvPicPr>
          <p:nvPr/>
        </p:nvPicPr>
        <p:blipFill>
          <a:blip r:embed="rId5" cstate="print"/>
          <a:srcRect/>
          <a:stretch>
            <a:fillRect/>
          </a:stretch>
        </p:blipFill>
        <p:spPr bwMode="auto">
          <a:xfrm>
            <a:off x="1143000" y="4572000"/>
            <a:ext cx="6429375" cy="1685925"/>
          </a:xfrm>
          <a:prstGeom prst="rect">
            <a:avLst/>
          </a:prstGeom>
          <a:noFill/>
          <a:ln w="9525">
            <a:noFill/>
            <a:miter lim="800000"/>
            <a:headEnd/>
            <a:tailEnd/>
          </a:ln>
        </p:spPr>
      </p:pic>
      <p:sp>
        <p:nvSpPr>
          <p:cNvPr id="13" name="TextBox 11"/>
          <p:cNvSpPr txBox="1"/>
          <p:nvPr/>
        </p:nvSpPr>
        <p:spPr>
          <a:xfrm>
            <a:off x="1295400" y="5562600"/>
            <a:ext cx="914400"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mr-IN" dirty="0" smtClean="0"/>
              <a:t>आरसा</a:t>
            </a:r>
            <a:endParaRPr lang="en-IN" dirty="0"/>
          </a:p>
        </p:txBody>
      </p:sp>
      <p:sp>
        <p:nvSpPr>
          <p:cNvPr id="14" name="TextBox 13"/>
          <p:cNvSpPr txBox="1"/>
          <p:nvPr/>
        </p:nvSpPr>
        <p:spPr>
          <a:xfrm>
            <a:off x="1066800" y="4419600"/>
            <a:ext cx="5486400" cy="461665"/>
          </a:xfrm>
          <a:prstGeom prst="rect">
            <a:avLst/>
          </a:prstGeom>
          <a:noFill/>
        </p:spPr>
        <p:txBody>
          <a:bodyPr wrap="square" rtlCol="0">
            <a:spAutoFit/>
          </a:bodyPr>
          <a:lstStyle/>
          <a:p>
            <a:r>
              <a:rPr lang="mr-IN" sz="2400" dirty="0" smtClean="0"/>
              <a:t>आपण ही किरणे कशी गोळा करू शकतो?</a:t>
            </a:r>
            <a:endParaRPr lang="en-I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par>
                                <p:cTn id="8" presetID="5" presetClass="entr" presetSubtype="1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checkerboard(across)">
                                      <p:cBhvr>
                                        <p:cTn id="10" dur="500"/>
                                        <p:tgtEl>
                                          <p:spTgt spid="102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animEffect transition="in" filter="checkerboard(across)">
                                      <p:cBhvr>
                                        <p:cTn id="15" dur="500"/>
                                        <p:tgtEl>
                                          <p:spTgt spid="1030"/>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checkerboard(across)">
                                      <p:cBhvr>
                                        <p:cTn id="18" dur="500"/>
                                        <p:tgtEl>
                                          <p:spTgt spid="14"/>
                                        </p:tgtEl>
                                      </p:cBhvr>
                                    </p:animEffect>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checkerboard(across)">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7</a:t>
            </a:fld>
            <a:endParaRPr lang="en-IN"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52759" y="2133600"/>
            <a:ext cx="8891241" cy="4111901"/>
          </a:xfrm>
          <a:prstGeom prst="rect">
            <a:avLst/>
          </a:prstGeom>
          <a:noFill/>
          <a:ln w="9525">
            <a:noFill/>
            <a:miter lim="800000"/>
            <a:headEnd/>
            <a:tailEnd/>
          </a:ln>
        </p:spPr>
      </p:pic>
      <p:sp>
        <p:nvSpPr>
          <p:cNvPr id="7" name="TextBox 6"/>
          <p:cNvSpPr txBox="1"/>
          <p:nvPr/>
        </p:nvSpPr>
        <p:spPr>
          <a:xfrm>
            <a:off x="4648200" y="2438400"/>
            <a:ext cx="1143000" cy="584775"/>
          </a:xfrm>
          <a:prstGeom prst="rect">
            <a:avLst/>
          </a:prstGeom>
          <a:noFill/>
        </p:spPr>
        <p:txBody>
          <a:bodyPr wrap="square" rtlCol="0">
            <a:spAutoFit/>
          </a:bodyPr>
          <a:lstStyle/>
          <a:p>
            <a:r>
              <a:rPr lang="mr-IN" sz="3200" b="1" dirty="0" smtClean="0"/>
              <a:t>काळा</a:t>
            </a:r>
            <a:endParaRPr lang="en-IN" sz="3200" b="1" dirty="0"/>
          </a:p>
        </p:txBody>
      </p:sp>
      <p:sp>
        <p:nvSpPr>
          <p:cNvPr id="8" name="Title 1"/>
          <p:cNvSpPr>
            <a:spLocks noGrp="1"/>
          </p:cNvSpPr>
          <p:nvPr>
            <p:ph type="title"/>
          </p:nvPr>
        </p:nvSpPr>
        <p:spPr/>
        <p:txBody>
          <a:bodyPr/>
          <a:lstStyle/>
          <a:p>
            <a:r>
              <a:rPr lang="mr-IN" dirty="0" smtClean="0"/>
              <a:t>मूलभूत तत्व</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sz="3600" dirty="0" smtClean="0"/>
              <a:t>बॉक्स प्रकारच्या चूलीचे भाग व त्यांचे कार्य</a:t>
            </a:r>
            <a:endParaRPr lang="en-IN" sz="3600" dirty="0"/>
          </a:p>
        </p:txBody>
      </p:sp>
      <p:sp>
        <p:nvSpPr>
          <p:cNvPr id="3" name="Content Placeholder 2"/>
          <p:cNvSpPr>
            <a:spLocks noGrp="1"/>
          </p:cNvSpPr>
          <p:nvPr>
            <p:ph idx="1"/>
          </p:nvPr>
        </p:nvSpPr>
        <p:spPr>
          <a:xfrm>
            <a:off x="228600" y="1828800"/>
            <a:ext cx="5486400" cy="970384"/>
          </a:xfrm>
        </p:spPr>
        <p:txBody>
          <a:bodyPr>
            <a:normAutofit/>
          </a:bodyPr>
          <a:lstStyle/>
          <a:p>
            <a:pPr>
              <a:buNone/>
            </a:pPr>
            <a:r>
              <a:rPr lang="mr-IN" sz="1800" b="1" dirty="0" smtClean="0">
                <a:solidFill>
                  <a:schemeClr val="tx1"/>
                </a:solidFill>
              </a:rPr>
              <a:t>1. बाहेरील पेटी : </a:t>
            </a:r>
            <a:r>
              <a:rPr lang="mr-IN" sz="1800" dirty="0" smtClean="0">
                <a:solidFill>
                  <a:schemeClr val="tx1"/>
                </a:solidFill>
              </a:rPr>
              <a:t>ही साधारणपणे जीआय प्रकारचे लोखंड, अ‍ॅल्युमिनियम किंवा फायबर रीएन्फोर्स्ड् प्लास्टिकपासून बनवतात.</a:t>
            </a:r>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8</a:t>
            </a:fld>
            <a:endParaRPr lang="en-IN" dirty="0"/>
          </a:p>
        </p:txBody>
      </p:sp>
      <p:pic>
        <p:nvPicPr>
          <p:cNvPr id="1028" name="Picture 4" descr="https://encrypted-tbn3.gstatic.com/images?q=tbn:ANd9GcR-E6pZKdd8yVCF-32xKURrfAObAzF29KO3tZXjMIISPkymuywziQ"/>
          <p:cNvPicPr>
            <a:picLocks noChangeAspect="1" noChangeArrowheads="1"/>
          </p:cNvPicPr>
          <p:nvPr/>
        </p:nvPicPr>
        <p:blipFill>
          <a:blip r:embed="rId2" cstate="print"/>
          <a:srcRect/>
          <a:stretch>
            <a:fillRect/>
          </a:stretch>
        </p:blipFill>
        <p:spPr bwMode="auto">
          <a:xfrm>
            <a:off x="6836228" y="2133600"/>
            <a:ext cx="1850572" cy="1943101"/>
          </a:xfrm>
          <a:prstGeom prst="rect">
            <a:avLst/>
          </a:prstGeom>
          <a:noFill/>
        </p:spPr>
      </p:pic>
      <p:sp>
        <p:nvSpPr>
          <p:cNvPr id="9" name="Rectangle 8"/>
          <p:cNvSpPr/>
          <p:nvPr/>
        </p:nvSpPr>
        <p:spPr>
          <a:xfrm>
            <a:off x="228600" y="4648200"/>
            <a:ext cx="5562600" cy="1477328"/>
          </a:xfrm>
          <a:prstGeom prst="rect">
            <a:avLst/>
          </a:prstGeom>
        </p:spPr>
        <p:txBody>
          <a:bodyPr wrap="square">
            <a:spAutoFit/>
          </a:bodyPr>
          <a:lstStyle/>
          <a:p>
            <a:r>
              <a:rPr lang="mr-IN" b="1" dirty="0" smtClean="0"/>
              <a:t>3. अन्न शिजवण्यासाठीची आतील पेटी (ट्रे) : </a:t>
            </a:r>
            <a:r>
              <a:rPr lang="mr-IN" dirty="0" smtClean="0"/>
              <a:t>ही अ‍ॅल्युमिनियमची असते. ही आकाराने बाहेरील पेटीपेक्षा किंचित लहान असते व तिला काळा रंग दिलेला असल्याने ती सूर्यप्रकाश सहजपणे शोषून घेऊन अन्न ठेवलेल्या भांड्यांपर्यंत पोहोचवते.</a:t>
            </a:r>
            <a:endParaRPr lang="mr-IN" dirty="0"/>
          </a:p>
        </p:txBody>
      </p:sp>
      <p:sp>
        <p:nvSpPr>
          <p:cNvPr id="10" name="Rectangle 9"/>
          <p:cNvSpPr/>
          <p:nvPr/>
        </p:nvSpPr>
        <p:spPr>
          <a:xfrm>
            <a:off x="228600" y="2743200"/>
            <a:ext cx="5867400" cy="1754326"/>
          </a:xfrm>
          <a:prstGeom prst="rect">
            <a:avLst/>
          </a:prstGeom>
        </p:spPr>
        <p:txBody>
          <a:bodyPr wrap="square">
            <a:spAutoFit/>
          </a:bodyPr>
          <a:lstStyle/>
          <a:p>
            <a:r>
              <a:rPr lang="mr-IN" b="1" dirty="0" smtClean="0"/>
              <a:t>2. काचेचे दुहेरी झाकण : </a:t>
            </a:r>
            <a:r>
              <a:rPr lang="mr-IN" dirty="0" smtClean="0"/>
              <a:t>आतील ट्रेवर बसणारे हे झाकण त्या पेटीपेक्षा किंचित मोठे असते. दोन काचांमध्ये 2 सेंटिमीटर अंतर असते व त्या अ‍ॅल्युमिनियमच्या फ्रेममध्ये बसवलेल्या असतात. ह्या दोन काचांमधील हवेमुळे आतील उष्णता बाहेर शकत नाही. फ्रेमच्या कडांवर बसवलेल्या रबरी पट्टीमुळे उष्णता तेथूनदेखील बाहेर निसटू शकत नाही.</a:t>
            </a:r>
          </a:p>
        </p:txBody>
      </p:sp>
      <p:cxnSp>
        <p:nvCxnSpPr>
          <p:cNvPr id="12" name="Straight Arrow Connector 11"/>
          <p:cNvCxnSpPr/>
          <p:nvPr/>
        </p:nvCxnSpPr>
        <p:spPr>
          <a:xfrm>
            <a:off x="8077200" y="1905000"/>
            <a:ext cx="457200" cy="1676400"/>
          </a:xfrm>
          <a:prstGeom prst="straightConnector1">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noChangeArrowheads="1"/>
          </p:cNvPicPr>
          <p:nvPr/>
        </p:nvPicPr>
        <p:blipFill>
          <a:blip r:embed="rId3" cstate="print"/>
          <a:srcRect/>
          <a:stretch>
            <a:fillRect/>
          </a:stretch>
        </p:blipFill>
        <p:spPr bwMode="auto">
          <a:xfrm flipH="1">
            <a:off x="6324600" y="4378410"/>
            <a:ext cx="2133600" cy="1556951"/>
          </a:xfrm>
          <a:prstGeom prst="rect">
            <a:avLst/>
          </a:prstGeom>
          <a:noFill/>
          <a:ln w="9525">
            <a:noFill/>
            <a:miter lim="800000"/>
            <a:headEnd/>
            <a:tailEnd/>
          </a:ln>
        </p:spPr>
      </p:pic>
      <p:cxnSp>
        <p:nvCxnSpPr>
          <p:cNvPr id="15" name="Straight Arrow Connector 14"/>
          <p:cNvCxnSpPr/>
          <p:nvPr/>
        </p:nvCxnSpPr>
        <p:spPr>
          <a:xfrm flipV="1">
            <a:off x="7162800" y="3276600"/>
            <a:ext cx="990600" cy="990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7391400" y="5638800"/>
            <a:ext cx="838200" cy="3810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086600" y="1676400"/>
            <a:ext cx="1600200" cy="307777"/>
          </a:xfrm>
          <a:prstGeom prst="rect">
            <a:avLst/>
          </a:prstGeom>
          <a:noFill/>
        </p:spPr>
        <p:txBody>
          <a:bodyPr wrap="square" rtlCol="0">
            <a:spAutoFit/>
          </a:bodyPr>
          <a:lstStyle/>
          <a:p>
            <a:r>
              <a:rPr lang="mr-IN" sz="1400" dirty="0" smtClean="0"/>
              <a:t>बाहेरील पेटी </a:t>
            </a:r>
            <a:endParaRPr lang="en-IN" sz="1400" dirty="0"/>
          </a:p>
        </p:txBody>
      </p:sp>
      <p:sp>
        <p:nvSpPr>
          <p:cNvPr id="24" name="Rectangle 23"/>
          <p:cNvSpPr/>
          <p:nvPr/>
        </p:nvSpPr>
        <p:spPr>
          <a:xfrm>
            <a:off x="6248400" y="4191000"/>
            <a:ext cx="1707519" cy="307777"/>
          </a:xfrm>
          <a:prstGeom prst="rect">
            <a:avLst/>
          </a:prstGeom>
        </p:spPr>
        <p:txBody>
          <a:bodyPr wrap="none">
            <a:spAutoFit/>
          </a:bodyPr>
          <a:lstStyle/>
          <a:p>
            <a:r>
              <a:rPr lang="mr-IN" sz="1400" dirty="0" smtClean="0"/>
              <a:t>काचेचे दुहेरी झाकण </a:t>
            </a:r>
            <a:endParaRPr lang="en-IN" sz="1400" dirty="0" smtClean="0"/>
          </a:p>
        </p:txBody>
      </p:sp>
      <p:sp>
        <p:nvSpPr>
          <p:cNvPr id="26" name="Rectangle 25"/>
          <p:cNvSpPr/>
          <p:nvPr/>
        </p:nvSpPr>
        <p:spPr>
          <a:xfrm>
            <a:off x="6386514" y="6019800"/>
            <a:ext cx="2757486" cy="307777"/>
          </a:xfrm>
          <a:prstGeom prst="rect">
            <a:avLst/>
          </a:prstGeom>
        </p:spPr>
        <p:txBody>
          <a:bodyPr wrap="none">
            <a:spAutoFit/>
          </a:bodyPr>
          <a:lstStyle/>
          <a:p>
            <a:r>
              <a:rPr lang="mr-IN" sz="1400" dirty="0" smtClean="0"/>
              <a:t>अन्न शिजवण्यासाठीची आतील पेटी</a:t>
            </a:r>
            <a:endParaRPr lang="en-IN"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105400"/>
            <a:ext cx="6096000" cy="1219200"/>
          </a:xfrm>
        </p:spPr>
        <p:txBody>
          <a:bodyPr>
            <a:normAutofit/>
          </a:bodyPr>
          <a:lstStyle/>
          <a:p>
            <a:pPr marL="0">
              <a:buNone/>
            </a:pPr>
            <a:r>
              <a:rPr lang="mr-IN" sz="1800" b="1" dirty="0" smtClean="0">
                <a:solidFill>
                  <a:schemeClr val="tx1"/>
                </a:solidFill>
              </a:rPr>
              <a:t>6. भांडी : </a:t>
            </a:r>
            <a:r>
              <a:rPr lang="mr-IN" sz="1800" dirty="0" smtClean="0">
                <a:solidFill>
                  <a:schemeClr val="tx1"/>
                </a:solidFill>
              </a:rPr>
              <a:t>झाकण असलेली ही भांडी साधारणतः अ‍ॅल्युमिनियम किंवा स्टेनलेस स्टीलची बनवलेली असतात. त्यांना बाहेरून काळा रंग दिलेला असल्यामुळे तीदेखील भरपूर सूर्यप्रकाश थेटपणे शोषून घेतात.</a:t>
            </a:r>
          </a:p>
          <a:p>
            <a:endParaRPr lang="en-IN"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9</a:t>
            </a:fld>
            <a:endParaRPr lang="en-IN" dirty="0"/>
          </a:p>
        </p:txBody>
      </p:sp>
      <p:pic>
        <p:nvPicPr>
          <p:cNvPr id="6" name="Picture 5"/>
          <p:cNvPicPr>
            <a:picLocks noChangeAspect="1" noChangeArrowheads="1"/>
          </p:cNvPicPr>
          <p:nvPr/>
        </p:nvPicPr>
        <p:blipFill>
          <a:blip r:embed="rId2" cstate="print"/>
          <a:srcRect/>
          <a:stretch>
            <a:fillRect/>
          </a:stretch>
        </p:blipFill>
        <p:spPr bwMode="auto">
          <a:xfrm flipH="1">
            <a:off x="5943600" y="4267200"/>
            <a:ext cx="2819400" cy="2057400"/>
          </a:xfrm>
          <a:prstGeom prst="rect">
            <a:avLst/>
          </a:prstGeom>
          <a:noFill/>
          <a:ln w="9525">
            <a:noFill/>
            <a:miter lim="800000"/>
            <a:headEnd/>
            <a:tailEnd/>
          </a:ln>
        </p:spPr>
      </p:pic>
      <p:sp>
        <p:nvSpPr>
          <p:cNvPr id="7" name="Rectangle 6"/>
          <p:cNvSpPr/>
          <p:nvPr/>
        </p:nvSpPr>
        <p:spPr>
          <a:xfrm>
            <a:off x="0" y="3581400"/>
            <a:ext cx="6400800" cy="1200329"/>
          </a:xfrm>
          <a:prstGeom prst="rect">
            <a:avLst/>
          </a:prstGeom>
        </p:spPr>
        <p:txBody>
          <a:bodyPr wrap="square">
            <a:spAutoFit/>
          </a:bodyPr>
          <a:lstStyle/>
          <a:p>
            <a:r>
              <a:rPr lang="mr-IN" b="1" dirty="0" smtClean="0"/>
              <a:t>5. उष्णतारोधक : </a:t>
            </a:r>
            <a:r>
              <a:rPr lang="mr-IN" dirty="0" smtClean="0"/>
              <a:t>आतील ट्रे व बाहेरची पेटी ह्यांमधली जागा ग्लास-वूलसारख्या उष्णतारोधक पदार्थाने भरतात. पेटीच्या तळाकडूनही हा उष्णतारोधक पदार्थ लावलेला असल्याने उष्णता कोठूनही बाहेर पडू शकत नाही. </a:t>
            </a:r>
          </a:p>
        </p:txBody>
      </p:sp>
      <p:sp>
        <p:nvSpPr>
          <p:cNvPr id="8" name="Rectangle 7"/>
          <p:cNvSpPr/>
          <p:nvPr/>
        </p:nvSpPr>
        <p:spPr>
          <a:xfrm>
            <a:off x="0" y="1752600"/>
            <a:ext cx="6553200" cy="1754326"/>
          </a:xfrm>
          <a:prstGeom prst="rect">
            <a:avLst/>
          </a:prstGeom>
        </p:spPr>
        <p:txBody>
          <a:bodyPr wrap="square">
            <a:spAutoFit/>
          </a:bodyPr>
          <a:lstStyle/>
          <a:p>
            <a:r>
              <a:rPr lang="mr-IN" b="1" dirty="0" smtClean="0"/>
              <a:t>4. आरसा : </a:t>
            </a:r>
            <a:r>
              <a:rPr lang="mr-IN" dirty="0" smtClean="0"/>
              <a:t>सौरचुलीतील आरशामुळे तेवढ्याच जागेमध्ये जास्त सूर्यकिरण शोषून घेणे शक्य होते. पेटीच्या मुख्य झाकणाच्या आतील बाजूने हा आरसा लावलेला असतो. आरशावर पडणारे सूर्यकिरण परावर्तित होऊन काचेच्या झाकणामधून पेटीत पडतात. शिवाय पेटीला थेट सूर्यप्रकाश मिळत असतोच. अशारीतीने चुलीच्या आतले तापमान वाढून अन्न त्वरेने शिजण्यास मदत होते.</a:t>
            </a:r>
          </a:p>
        </p:txBody>
      </p:sp>
      <p:pic>
        <p:nvPicPr>
          <p:cNvPr id="9" name="Picture 4" descr="https://encrypted-tbn3.gstatic.com/images?q=tbn:ANd9GcR-E6pZKdd8yVCF-32xKURrfAObAzF29KO3tZXjMIISPkymuywziQ"/>
          <p:cNvPicPr>
            <a:picLocks noChangeAspect="1" noChangeArrowheads="1"/>
          </p:cNvPicPr>
          <p:nvPr/>
        </p:nvPicPr>
        <p:blipFill>
          <a:blip r:embed="rId3" cstate="print"/>
          <a:srcRect/>
          <a:stretch>
            <a:fillRect/>
          </a:stretch>
        </p:blipFill>
        <p:spPr bwMode="auto">
          <a:xfrm>
            <a:off x="6934200" y="1752600"/>
            <a:ext cx="1850572" cy="1943101"/>
          </a:xfrm>
          <a:prstGeom prst="rect">
            <a:avLst/>
          </a:prstGeom>
          <a:noFill/>
        </p:spPr>
      </p:pic>
      <p:sp>
        <p:nvSpPr>
          <p:cNvPr id="10" name="Rectangle 9"/>
          <p:cNvSpPr/>
          <p:nvPr/>
        </p:nvSpPr>
        <p:spPr>
          <a:xfrm>
            <a:off x="7239000" y="2133600"/>
            <a:ext cx="762000" cy="307777"/>
          </a:xfrm>
          <a:prstGeom prst="rect">
            <a:avLst/>
          </a:prstGeom>
        </p:spPr>
        <p:txBody>
          <a:bodyPr wrap="square">
            <a:spAutoFit/>
          </a:bodyPr>
          <a:lstStyle/>
          <a:p>
            <a:r>
              <a:rPr lang="mr-IN" sz="1400" b="1" dirty="0" smtClean="0"/>
              <a:t>आरसा</a:t>
            </a:r>
            <a:endParaRPr lang="en-IN" sz="1400" b="1" dirty="0"/>
          </a:p>
        </p:txBody>
      </p:sp>
      <p:sp>
        <p:nvSpPr>
          <p:cNvPr id="11" name="Rectangle 10"/>
          <p:cNvSpPr/>
          <p:nvPr/>
        </p:nvSpPr>
        <p:spPr>
          <a:xfrm>
            <a:off x="8382000" y="5867400"/>
            <a:ext cx="506870" cy="307777"/>
          </a:xfrm>
          <a:prstGeom prst="rect">
            <a:avLst/>
          </a:prstGeom>
        </p:spPr>
        <p:txBody>
          <a:bodyPr wrap="none">
            <a:spAutoFit/>
          </a:bodyPr>
          <a:lstStyle/>
          <a:p>
            <a:r>
              <a:rPr lang="mr-IN" sz="1400" dirty="0" smtClean="0"/>
              <a:t>भांडी</a:t>
            </a:r>
            <a:endParaRPr lang="en-IN" sz="1400" dirty="0"/>
          </a:p>
        </p:txBody>
      </p:sp>
      <p:cxnSp>
        <p:nvCxnSpPr>
          <p:cNvPr id="12" name="Straight Arrow Connector 11"/>
          <p:cNvCxnSpPr/>
          <p:nvPr/>
        </p:nvCxnSpPr>
        <p:spPr>
          <a:xfrm flipH="1" flipV="1">
            <a:off x="7162800" y="5943600"/>
            <a:ext cx="1066800" cy="762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2339752" y="269776"/>
            <a:ext cx="6480720" cy="1143000"/>
          </a:xfrm>
        </p:spPr>
        <p:txBody>
          <a:bodyPr/>
          <a:lstStyle/>
          <a:p>
            <a:r>
              <a:rPr lang="mr-IN" sz="3600" dirty="0" smtClean="0"/>
              <a:t>बॉक्स प्रकारच्या चूलीचे भाग व त्यांचे कार्य</a:t>
            </a:r>
            <a:endParaRPr lang="en-IN"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1955</TotalTime>
  <Words>872</Words>
  <Application>Microsoft Office PowerPoint</Application>
  <PresentationFormat>On-screen Show (4:3)</PresentationFormat>
  <Paragraphs>110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OER Ppt</vt:lpstr>
      <vt:lpstr>सौरचूल</vt:lpstr>
      <vt:lpstr>उद्देश</vt:lpstr>
      <vt:lpstr>सौरचूल</vt:lpstr>
      <vt:lpstr>सौरचूलीचे प्रकार</vt:lpstr>
      <vt:lpstr>मूलभूत तत्व</vt:lpstr>
      <vt:lpstr>मूलभूत तत्व</vt:lpstr>
      <vt:lpstr>मूलभूत तत्व</vt:lpstr>
      <vt:lpstr>बॉक्स प्रकारच्या चूलीचे भाग व त्यांचे कार्य</vt:lpstr>
      <vt:lpstr>बॉक्स प्रकारच्या चूलीचे भाग व त्यांचे कार्य</vt:lpstr>
      <vt:lpstr>बॉक्स चूल कशी वापराल?</vt:lpstr>
      <vt:lpstr>कॉन्सेन्ट्रेटर चूल</vt:lpstr>
      <vt:lpstr>कॉन्सेन्ट्रेटर प्रकारच्या चूलीचे भाग व त्यांचे कार्य</vt:lpstr>
      <vt:lpstr>कॉन्सेन्ट्रेटर प्रकारच्या चूलीचे भाग व त्यांचे कार्य</vt:lpstr>
      <vt:lpstr>कॉन्सेन्ट्रेटर चूल कशी वापरतात?</vt:lpstr>
      <vt:lpstr>सौरचूलीचे फायदे</vt:lpstr>
      <vt:lpstr>सौरचूलीचे तोटे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Mandar</cp:lastModifiedBy>
  <cp:revision>226</cp:revision>
  <dcterms:created xsi:type="dcterms:W3CDTF">2014-01-14T17:55:13Z</dcterms:created>
  <dcterms:modified xsi:type="dcterms:W3CDTF">2015-02-03T11:26:44Z</dcterms:modified>
</cp:coreProperties>
</file>