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5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5" r:id="rId12"/>
    <p:sldId id="286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57" d="100"/>
          <a:sy n="57" d="100"/>
        </p:scale>
        <p:origin x="-153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68CBD-DC0E-4B84-ACF2-A9B7CEDB3AB7}" type="datetimeFigureOut">
              <a:rPr lang="en-IN" smtClean="0"/>
              <a:pPr/>
              <a:t>01-10-2014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A9519A-4D23-4412-87E0-0D425E31224D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1640" y="2996952"/>
            <a:ext cx="7272808" cy="1470025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1760" y="4509120"/>
            <a:ext cx="5328592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33D-9ACE-487B-87E5-1DA5A5C6838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8264" y="6376243"/>
            <a:ext cx="2133600" cy="365125"/>
          </a:xfrm>
        </p:spPr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2"/>
                </a:solidFill>
                <a:effectLst/>
              </a:defRPr>
            </a:lvl1pPr>
          </a:lstStyle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33D-9ACE-487B-87E5-1DA5A5C6838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33D-9ACE-487B-87E5-1DA5A5C6838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33D-9ACE-487B-87E5-1DA5A5C6838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 cap="none" spc="0">
                <a:ln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33D-9ACE-487B-87E5-1DA5A5C6838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33D-9ACE-487B-87E5-1DA5A5C6838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33D-9ACE-487B-87E5-1DA5A5C6838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33D-9ACE-487B-87E5-1DA5A5C6838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33D-9ACE-487B-87E5-1DA5A5C6838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73050"/>
            <a:ext cx="655272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41202"/>
            <a:ext cx="5111750" cy="4668118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8257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33D-9ACE-487B-87E5-1DA5A5C6838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A33D-9ACE-487B-87E5-1DA5A5C6838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9752" y="269776"/>
            <a:ext cx="6480720" cy="11430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840" y="1772816"/>
            <a:ext cx="8064896" cy="240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A33D-9ACE-487B-87E5-1DA5A5C68387}" type="datetimeFigureOut">
              <a:rPr lang="en-US" smtClean="0"/>
              <a:pPr/>
              <a:t>10/1/2014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76256" y="637624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fld id="{0DB8FC7C-229B-4A12-B5BF-C4E42E93144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339752" y="1484784"/>
            <a:ext cx="6480720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0" y="0"/>
            <a:ext cx="9144000" cy="26064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5" name="Picture 2" descr="C:\Users\SONY\Desktop\LWD IMG\LWD_Logo.jpg"/>
          <p:cNvPicPr>
            <a:picLocks noChangeAspect="1" noChangeArrowheads="1"/>
          </p:cNvPicPr>
          <p:nvPr/>
        </p:nvPicPr>
        <p:blipFill>
          <a:blip r:embed="rId13" cstate="print"/>
          <a:stretch>
            <a:fillRect/>
          </a:stretch>
        </p:blipFill>
        <p:spPr bwMode="auto">
          <a:xfrm>
            <a:off x="251520" y="197217"/>
            <a:ext cx="1944216" cy="135819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 cap="none" spc="0">
          <a:ln w="1905"/>
          <a:solidFill>
            <a:schemeClr val="tx2"/>
          </a:solidFill>
          <a:effectLst>
            <a:innerShdw blurRad="69850" dist="43180" dir="5400000">
              <a:srgbClr val="000000">
                <a:alpha val="65000"/>
              </a:srgbClr>
            </a:inn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33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B05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2132856"/>
            <a:ext cx="7272808" cy="14700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</a:t>
            </a:r>
            <a:r>
              <a:rPr lang="en-IN" dirty="0" err="1" smtClean="0"/>
              <a:t>amboo</a:t>
            </a:r>
            <a:r>
              <a:rPr lang="en-IN" dirty="0" smtClean="0"/>
              <a:t>  Preservation &amp; Treatment</a:t>
            </a:r>
            <a:endParaRPr lang="en-US" dirty="0"/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2411413" y="4508500"/>
            <a:ext cx="5329237" cy="720725"/>
          </a:xfrm>
        </p:spPr>
        <p:txBody>
          <a:bodyPr/>
          <a:lstStyle/>
          <a:p>
            <a:r>
              <a:rPr lang="en-US" smtClean="0"/>
              <a:t>Vigyan Ashram, Pabal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404665"/>
            <a:ext cx="6948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IN" sz="36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Short Term </a:t>
            </a:r>
            <a:r>
              <a:rPr lang="en-IN" sz="36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C</a:t>
            </a:r>
            <a:r>
              <a:rPr lang="en-IN" sz="36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hemical Bamboo </a:t>
            </a:r>
            <a:r>
              <a:rPr lang="en-IN" sz="36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Treatment </a:t>
            </a:r>
          </a:p>
          <a:p>
            <a:pPr algn="ctr">
              <a:spcBef>
                <a:spcPct val="0"/>
              </a:spcBef>
              <a:defRPr/>
            </a:pPr>
            <a:endParaRPr lang="en-IN" sz="360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00808"/>
            <a:ext cx="8532440" cy="197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IN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1. Brushing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It is suitable for small handicraft and household </a:t>
            </a:r>
            <a:r>
              <a:rPr lang="en-IN" sz="2700" b="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tems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. 2-3 coats of </a:t>
            </a: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chemicals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should be given using a brush. </a:t>
            </a:r>
            <a:endParaRPr lang="en-IN" sz="2700" b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0" y="3140968"/>
            <a:ext cx="9144000" cy="3527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IN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2. Dipping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Dipping is used for medium quantities of </a:t>
            </a: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bamboo/bamboo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products. 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Dipping is more effective than spraying or brushing. 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 momentary dip of 30 seconds to a minute is sufficient to protect the </a:t>
            </a: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material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. The excess material should be drained and reused. </a:t>
            </a:r>
            <a:endParaRPr lang="en-IN" sz="2700" b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404665"/>
            <a:ext cx="6948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IN" sz="36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Long Term </a:t>
            </a:r>
            <a:r>
              <a:rPr lang="en-IN" sz="36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C</a:t>
            </a:r>
            <a:r>
              <a:rPr lang="en-IN" sz="36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hemical Bamboo </a:t>
            </a:r>
            <a:r>
              <a:rPr lang="en-IN" sz="36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Treatment </a:t>
            </a:r>
          </a:p>
          <a:p>
            <a:pPr algn="ctr">
              <a:spcBef>
                <a:spcPct val="0"/>
              </a:spcBef>
              <a:defRPr/>
            </a:pPr>
            <a:endParaRPr lang="en-IN" sz="360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00808"/>
            <a:ext cx="91440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IN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1. Diffusion Method: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Diffusion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are suitable for </a:t>
            </a:r>
            <a:r>
              <a:rPr lang="en-IN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green </a:t>
            </a:r>
            <a:r>
              <a:rPr lang="en-IN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bamboo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only</a:t>
            </a: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.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Round bamboo, splits and slivers can be treated by keeping them </a:t>
            </a: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submerged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in water-borne preservative solution. (water-borne preservatives like Boric </a:t>
            </a:r>
            <a:r>
              <a:rPr lang="en-IN" sz="27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acid:Borax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	1:1.4 ...etc )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method of diffusion can be varied by </a:t>
            </a: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increasing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concentration of preservative to reduce treatment </a:t>
            </a: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time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Scale: The process is slow, requiring a large number of tanks. It is suitable </a:t>
            </a: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for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treating 50-100 culms a month. </a:t>
            </a:r>
            <a:endParaRPr lang="en-IN" sz="2700" b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404665"/>
            <a:ext cx="6948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IN" sz="36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Long Term </a:t>
            </a:r>
            <a:r>
              <a:rPr lang="en-IN" sz="36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C</a:t>
            </a:r>
            <a:r>
              <a:rPr lang="en-IN" sz="36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hemical Bamboo </a:t>
            </a:r>
            <a:r>
              <a:rPr lang="en-IN" sz="36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Treatment </a:t>
            </a:r>
          </a:p>
          <a:p>
            <a:pPr algn="ctr">
              <a:spcBef>
                <a:spcPct val="0"/>
              </a:spcBef>
              <a:defRPr/>
            </a:pPr>
            <a:endParaRPr lang="en-IN" sz="360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700808"/>
            <a:ext cx="9144000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IN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2</a:t>
            </a:r>
            <a:r>
              <a:rPr lang="en-IN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. Hot and cold Method: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Hot and cold treatment requires </a:t>
            </a:r>
            <a:r>
              <a:rPr lang="en-IN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air-dry </a:t>
            </a: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bamboo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It is based on the principle that on heating, air from the cells will expand </a:t>
            </a: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and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partially escape. During cooling a slight vacuum is created due to </a:t>
            </a: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contraction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of the residual air and causes the entry of preservative into the </a:t>
            </a: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cell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. 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Scale: Large quantities can be treated at one </a:t>
            </a: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time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Preservatives </a:t>
            </a:r>
            <a:r>
              <a:rPr lang="en-IN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:</a:t>
            </a:r>
            <a:endParaRPr lang="en-IN" sz="27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marL="1257300" lvl="2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Creosote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for exterior uses (can be heated to 900 C) </a:t>
            </a:r>
          </a:p>
          <a:p>
            <a:pPr marL="1257300" lvl="2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Boric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acid-Borax (should be heated to 500 C)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b2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1752600"/>
            <a:ext cx="3456384" cy="3999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2195736" y="404665"/>
            <a:ext cx="6948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IN" sz="36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Long Term </a:t>
            </a:r>
            <a:r>
              <a:rPr lang="en-IN" sz="36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C</a:t>
            </a:r>
            <a:r>
              <a:rPr lang="en-IN" sz="36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hemical Bamboo </a:t>
            </a:r>
            <a:r>
              <a:rPr lang="en-IN" sz="36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Treatment </a:t>
            </a:r>
          </a:p>
          <a:p>
            <a:pPr algn="ctr">
              <a:spcBef>
                <a:spcPct val="0"/>
              </a:spcBef>
              <a:defRPr/>
            </a:pPr>
            <a:endParaRPr lang="en-IN" sz="360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15816" y="5733256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Hot and cold Method: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1600" y="2636912"/>
            <a:ext cx="8748712" cy="17389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Without any protective treatment, most bamboo species have an average durability of less than 2 years. Stored under cover, untreated bamboo may last 4-7 years</a:t>
            </a:r>
            <a:b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</a:br>
            <a:endParaRPr lang="en-IN" sz="2700" b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36903" y="548680"/>
            <a:ext cx="45492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IN" sz="36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What if not protected?</a:t>
            </a:r>
            <a:endParaRPr lang="en-IN" sz="360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288" y="1700213"/>
            <a:ext cx="8748712" cy="4718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Bamboos are a natural material and will decay with time. </a:t>
            </a:r>
          </a:p>
          <a:p>
            <a:pPr marL="342900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They are also susceptible to insect and fungal attack</a:t>
            </a:r>
          </a:p>
          <a:p>
            <a:pPr marL="342900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Preserved bamboos increases the durability of the culms and increases the lives of the products they are used to produce. </a:t>
            </a:r>
          </a:p>
          <a:p>
            <a:pPr marL="342900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If used as structural components they need to be replaced less often which reduces costs in the long term</a:t>
            </a:r>
          </a:p>
          <a:p>
            <a:pPr marL="342900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Preserved bamboos fetch higher prices than non-preserved bamboos</a:t>
            </a:r>
          </a:p>
          <a:p>
            <a:pPr>
              <a:defRPr/>
            </a:pP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2195736" y="188640"/>
            <a:ext cx="6948264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IN" sz="36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Importance of bamboo treatment and preservation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5736" y="404665"/>
            <a:ext cx="6948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IN" sz="36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Bamboo </a:t>
            </a:r>
            <a:r>
              <a:rPr lang="en-IN" sz="36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Preservation Methods</a:t>
            </a:r>
          </a:p>
          <a:p>
            <a:pPr algn="ctr">
              <a:spcBef>
                <a:spcPct val="0"/>
              </a:spcBef>
              <a:defRPr/>
            </a:pPr>
            <a:endParaRPr lang="en-IN" sz="360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060848"/>
            <a:ext cx="8748464" cy="2336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IN" sz="2700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Basically there are two methods :</a:t>
            </a:r>
          </a:p>
          <a:p>
            <a:pPr marL="342900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en-IN" sz="2700" i="1" u="sng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marL="342900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IN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	</a:t>
            </a:r>
            <a:r>
              <a:rPr lang="en-IN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1.Non-Chemical</a:t>
            </a:r>
            <a:r>
              <a:rPr lang="en-IN" sz="24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, Traditional Bamboo Treatment </a:t>
            </a:r>
            <a:r>
              <a:rPr lang="en-IN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Methods</a:t>
            </a:r>
          </a:p>
          <a:p>
            <a:pPr marL="342900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endParaRPr lang="en-IN" sz="2400" b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marL="342900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IN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	2</a:t>
            </a:r>
            <a:r>
              <a:rPr lang="en-IN" sz="24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. Chemical Bamboo Treatment </a:t>
            </a:r>
            <a:r>
              <a:rPr lang="en-IN" sz="24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Methods</a:t>
            </a:r>
            <a:endParaRPr lang="en-IN" sz="2400" b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600200"/>
            <a:ext cx="8748464" cy="46482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195736" y="404665"/>
            <a:ext cx="6948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IN" sz="36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Bamboo </a:t>
            </a:r>
            <a:r>
              <a:rPr lang="en-IN" sz="36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Preservation Methods</a:t>
            </a:r>
          </a:p>
          <a:p>
            <a:pPr algn="ctr">
              <a:spcBef>
                <a:spcPct val="0"/>
              </a:spcBef>
              <a:defRPr/>
            </a:pPr>
            <a:endParaRPr lang="en-IN" sz="360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5736" y="404665"/>
            <a:ext cx="6948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IN" sz="36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Non-Chemical</a:t>
            </a:r>
            <a:r>
              <a:rPr lang="en-IN" sz="36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, Traditional Bamboo Treatment </a:t>
            </a:r>
          </a:p>
          <a:p>
            <a:pPr algn="ctr">
              <a:spcBef>
                <a:spcPct val="0"/>
              </a:spcBef>
              <a:defRPr/>
            </a:pPr>
            <a:endParaRPr lang="en-IN" sz="360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060848"/>
            <a:ext cx="8748464" cy="268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IN" sz="28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Method 1 </a:t>
            </a:r>
            <a:r>
              <a:rPr lang="en-IN" sz="27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-Non-Chemical</a:t>
            </a:r>
            <a:r>
              <a:rPr lang="en-IN" sz="27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, Traditional Bamboo </a:t>
            </a:r>
            <a:r>
              <a:rPr lang="en-IN" sz="27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Treatment :</a:t>
            </a:r>
          </a:p>
          <a:p>
            <a:pPr marL="342900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	These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are ancient methods which have been practiced in areas where bamboo commonly grows. They are simple and cost-effective without the use of chemicals or supporting equipment. </a:t>
            </a:r>
            <a:r>
              <a:rPr lang="en-IN" sz="2800" b="0" dirty="0"/>
              <a:t/>
            </a:r>
            <a:br>
              <a:rPr lang="en-IN" sz="2800" b="0" dirty="0"/>
            </a:br>
            <a:endParaRPr lang="en-IN" sz="2700" b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5736" y="404665"/>
            <a:ext cx="6948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IN" sz="36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Chemical Bamboo </a:t>
            </a:r>
            <a:r>
              <a:rPr lang="en-IN" sz="36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Treatment </a:t>
            </a:r>
          </a:p>
          <a:p>
            <a:pPr algn="ctr">
              <a:spcBef>
                <a:spcPct val="0"/>
              </a:spcBef>
              <a:defRPr/>
            </a:pPr>
            <a:endParaRPr lang="en-IN" sz="360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060848"/>
            <a:ext cx="8748464" cy="361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IN" sz="28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Method 2 </a:t>
            </a:r>
            <a:r>
              <a:rPr lang="en-IN" sz="2700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- Chemical </a:t>
            </a:r>
            <a:r>
              <a:rPr lang="en-IN" sz="2700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Bamboo Treatment :</a:t>
            </a:r>
          </a:p>
          <a:p>
            <a:pPr marL="342900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	Chemical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preservatives are used to protect bamboo products from degradation. These are well established methods providing good protection even in adverse </a:t>
            </a: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conditions</a:t>
            </a:r>
          </a:p>
          <a:p>
            <a:pPr marL="342900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	</a:t>
            </a:r>
            <a:r>
              <a:rPr lang="en-IN" sz="2800" b="0" dirty="0"/>
              <a:t/>
            </a:r>
            <a:br>
              <a:rPr lang="en-IN" sz="2800" b="0" dirty="0"/>
            </a:br>
            <a:r>
              <a:rPr lang="en-IN" sz="2800" b="0" dirty="0"/>
              <a:t/>
            </a:r>
            <a:br>
              <a:rPr lang="en-IN" sz="2800" b="0" dirty="0"/>
            </a:br>
            <a:endParaRPr lang="en-IN" sz="2700" b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404665"/>
            <a:ext cx="6948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IN" sz="36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Non-Chemical</a:t>
            </a:r>
            <a:r>
              <a:rPr lang="en-IN" sz="36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, Traditional Bamboo Treatment </a:t>
            </a:r>
          </a:p>
          <a:p>
            <a:pPr algn="ctr">
              <a:spcBef>
                <a:spcPct val="0"/>
              </a:spcBef>
              <a:defRPr/>
            </a:pPr>
            <a:endParaRPr lang="en-IN" sz="360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060849"/>
            <a:ext cx="8748464" cy="4829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IN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1. Leaching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Leaching helps remove starch and also enhances permeability for </a:t>
            </a: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future treatment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by diffusion and pressure. </a:t>
            </a:r>
            <a:endParaRPr lang="en-IN" sz="2700" b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marL="800100" lvl="1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This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method is appropriate for treating any quantity of bamboo. It is </a:t>
            </a: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also recommended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for craft and mat applications where </a:t>
            </a: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flexibility 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is required.</a:t>
            </a:r>
          </a:p>
          <a:p>
            <a:endParaRPr lang="en-IN" dirty="0" smtClean="0"/>
          </a:p>
          <a:p>
            <a:endParaRPr lang="en-IN" dirty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404665"/>
            <a:ext cx="69482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IN" sz="3600" dirty="0" smtClean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Non-Chemical</a:t>
            </a:r>
            <a:r>
              <a:rPr lang="en-IN" sz="3600" dirty="0">
                <a:ln w="1905"/>
                <a:solidFill>
                  <a:schemeClr val="tx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rPr>
              <a:t>, Traditional Bamboo Treatment </a:t>
            </a:r>
          </a:p>
          <a:p>
            <a:pPr algn="ctr">
              <a:spcBef>
                <a:spcPct val="0"/>
              </a:spcBef>
              <a:defRPr/>
            </a:pPr>
            <a:endParaRPr lang="en-IN" sz="3600" dirty="0">
              <a:ln w="1905"/>
              <a:solidFill>
                <a:schemeClr val="tx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  <a:reflection blurRad="6350" stA="55000" endA="300" endPos="455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060849"/>
            <a:ext cx="8532440" cy="444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IN" sz="27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2</a:t>
            </a:r>
            <a:r>
              <a:rPr lang="en-IN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. Smoking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Traditionally, culms are stored over the </a:t>
            </a: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 fireplace.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The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moisture </a:t>
            </a: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content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in smoked culms is thus reduced so that biological degradation </a:t>
            </a: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cannot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take place. </a:t>
            </a:r>
            <a:endParaRPr lang="en-IN" sz="2700" b="0" dirty="0" smtClean="0">
              <a:solidFill>
                <a:schemeClr val="tx1">
                  <a:lumMod val="75000"/>
                  <a:lumOff val="25000"/>
                </a:schemeClr>
              </a:solidFill>
              <a:latin typeface="+mn-lt"/>
              <a:cs typeface="+mn-cs"/>
            </a:endParaRPr>
          </a:p>
          <a:p>
            <a:pPr marL="800100" lvl="1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buFont typeface="Arial" pitchFamily="34" charset="0"/>
              <a:buChar char="•"/>
              <a:defRPr/>
            </a:pPr>
            <a:r>
              <a:rPr lang="en-IN" sz="2700" b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Built-up 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deposits from smoke form a protective layer </a:t>
            </a:r>
          </a:p>
          <a:p>
            <a:pPr marL="800100" lvl="1" indent="-342900" algn="l">
              <a:spcBef>
                <a:spcPct val="20000"/>
              </a:spcBef>
              <a:buClr>
                <a:schemeClr val="tx1">
                  <a:lumMod val="85000"/>
                  <a:lumOff val="15000"/>
                </a:schemeClr>
              </a:buClr>
              <a:defRPr/>
            </a:pP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on the </a:t>
            </a:r>
            <a:r>
              <a:rPr lang="en-IN" sz="2700" b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culm</a:t>
            </a:r>
            <a:r>
              <a:rPr lang="en-IN" sz="2700" b="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. Smoke drying also reduces splitting.</a:t>
            </a:r>
            <a:endParaRPr lang="en-IN" dirty="0" smtClean="0"/>
          </a:p>
          <a:p>
            <a:endParaRPr lang="en-IN" dirty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W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LWD</Template>
  <TotalTime>505</TotalTime>
  <Words>470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LWD</vt:lpstr>
      <vt:lpstr>Bamboo  Preservation &amp; Treatment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Budgeting</dc:title>
  <dc:creator>Administrator</dc:creator>
  <cp:lastModifiedBy>Mandar</cp:lastModifiedBy>
  <cp:revision>64</cp:revision>
  <dcterms:created xsi:type="dcterms:W3CDTF">2013-08-07T06:15:35Z</dcterms:created>
  <dcterms:modified xsi:type="dcterms:W3CDTF">2014-10-01T11:20:25Z</dcterms:modified>
</cp:coreProperties>
</file>