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57" r:id="rId3"/>
    <p:sldId id="267" r:id="rId4"/>
    <p:sldId id="268" r:id="rId5"/>
    <p:sldId id="269" r:id="rId6"/>
    <p:sldId id="265" r:id="rId7"/>
    <p:sldId id="266" r:id="rId8"/>
    <p:sldId id="273" r:id="rId9"/>
    <p:sldId id="270" r:id="rId10"/>
    <p:sldId id="272" r:id="rId11"/>
    <p:sldId id="27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94660"/>
  </p:normalViewPr>
  <p:slideViewPr>
    <p:cSldViewPr>
      <p:cViewPr>
        <p:scale>
          <a:sx n="57" d="100"/>
          <a:sy n="57" d="100"/>
        </p:scale>
        <p:origin x="-1530" y="-18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168CBD-DC0E-4B84-ACF2-A9B7CEDB3AB7}" type="datetimeFigureOut">
              <a:rPr lang="en-IN" smtClean="0"/>
              <a:pPr/>
              <a:t>08-10-2014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A9519A-4D23-4412-87E0-0D425E31224D}"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1897D919-B33B-41ED-B934-9EC92813D814}" type="slidenum">
              <a:rPr lang="en-US" smtClean="0"/>
              <a:pPr/>
              <a:t>6</a:t>
            </a:fld>
            <a:endParaRPr lang="en-US" smtClean="0"/>
          </a:p>
        </p:txBody>
      </p:sp>
      <p:sp>
        <p:nvSpPr>
          <p:cNvPr id="81923" name="Rectangle 2"/>
          <p:cNvSpPr>
            <a:spLocks noGrp="1" noRot="1" noChangeAspect="1" noChangeArrowheads="1" noTextEdit="1"/>
          </p:cNvSpPr>
          <p:nvPr>
            <p:ph type="sldImg"/>
          </p:nvPr>
        </p:nvSpPr>
        <p:spPr>
          <a:xfrm>
            <a:off x="1149350" y="696913"/>
            <a:ext cx="4546600" cy="3409950"/>
          </a:xfrm>
          <a:ln/>
        </p:spPr>
      </p:sp>
      <p:sp>
        <p:nvSpPr>
          <p:cNvPr id="81924" name="Rectangle 3"/>
          <p:cNvSpPr>
            <a:spLocks noGrp="1" noChangeArrowheads="1"/>
          </p:cNvSpPr>
          <p:nvPr>
            <p:ph type="body" idx="1"/>
          </p:nvPr>
        </p:nvSpPr>
        <p:spPr>
          <a:xfrm>
            <a:off x="913991" y="4316740"/>
            <a:ext cx="5019284" cy="4108277"/>
          </a:xfrm>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31640" y="2996952"/>
            <a:ext cx="7272808" cy="1470025"/>
          </a:xfrm>
        </p:spPr>
        <p:txBody>
          <a:bodyPr/>
          <a:lstStyle>
            <a:lvl1pPr>
              <a:defRPr sz="5400">
                <a:solidFill>
                  <a:schemeClr val="tx2"/>
                </a:solidFill>
              </a:defRPr>
            </a:lvl1pPr>
          </a:lstStyle>
          <a:p>
            <a:r>
              <a:rPr lang="en-US" smtClean="0"/>
              <a:t>Click to edit Master title style</a:t>
            </a:r>
            <a:endParaRPr lang="en-IN" dirty="0"/>
          </a:p>
        </p:txBody>
      </p:sp>
      <p:sp>
        <p:nvSpPr>
          <p:cNvPr id="3" name="Subtitle 2"/>
          <p:cNvSpPr>
            <a:spLocks noGrp="1"/>
          </p:cNvSpPr>
          <p:nvPr>
            <p:ph type="subTitle" idx="1"/>
          </p:nvPr>
        </p:nvSpPr>
        <p:spPr>
          <a:xfrm>
            <a:off x="2411760" y="4509120"/>
            <a:ext cx="5328592" cy="720080"/>
          </a:xfrm>
        </p:spPr>
        <p:txBody>
          <a:bodyPr>
            <a:normAutofit/>
          </a:bodyPr>
          <a:lstStyle>
            <a:lvl1pPr marL="0" indent="0" algn="ctr">
              <a:buNone/>
              <a:defRPr sz="2800">
                <a:solidFill>
                  <a:srgbClr val="00B05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dirty="0"/>
          </a:p>
        </p:txBody>
      </p:sp>
      <p:sp>
        <p:nvSpPr>
          <p:cNvPr id="4" name="Date Placeholder 3"/>
          <p:cNvSpPr>
            <a:spLocks noGrp="1"/>
          </p:cNvSpPr>
          <p:nvPr>
            <p:ph type="dt" sz="half" idx="10"/>
          </p:nvPr>
        </p:nvSpPr>
        <p:spPr/>
        <p:txBody>
          <a:bodyPr/>
          <a:lstStyle/>
          <a:p>
            <a:fld id="{A5A9A33D-9ACE-487B-87E5-1DA5A5C68387}" type="datetimeFigureOut">
              <a:rPr lang="en-US" smtClean="0"/>
              <a:pPr/>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948264" y="6376243"/>
            <a:ext cx="2133600" cy="365125"/>
          </a:xfrm>
        </p:spPr>
        <p:txBody>
          <a:bodyPr/>
          <a:lstStyle>
            <a:lvl1pPr>
              <a:defRPr b="0" cap="none" spc="0">
                <a:ln>
                  <a:noFill/>
                </a:ln>
                <a:solidFill>
                  <a:schemeClr val="tx2"/>
                </a:solidFill>
                <a:effectLst/>
              </a:defRPr>
            </a:lvl1pPr>
          </a:lstStyle>
          <a:p>
            <a:fld id="{0DB8FC7C-229B-4A12-B5BF-C4E42E93144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A9A33D-9ACE-487B-87E5-1DA5A5C68387}" type="datetimeFigureOut">
              <a:rPr lang="en-US" smtClean="0"/>
              <a:pPr/>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A9A33D-9ACE-487B-87E5-1DA5A5C68387}" type="datetimeFigureOut">
              <a:rPr lang="en-US" smtClean="0"/>
              <a:pPr/>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A9A33D-9ACE-487B-87E5-1DA5A5C68387}" type="datetimeFigureOut">
              <a:rPr lang="en-US" smtClean="0"/>
              <a:pPr/>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b="0" cap="none" spc="0">
                <a:ln>
                  <a:noFill/>
                </a:ln>
                <a:solidFill>
                  <a:schemeClr val="tx1"/>
                </a:solidFill>
                <a:effectLst/>
              </a:defRPr>
            </a:lvl1pPr>
          </a:lstStyle>
          <a:p>
            <a:fld id="{0DB8FC7C-229B-4A12-B5BF-C4E42E93144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A9A33D-9ACE-487B-87E5-1DA5A5C68387}" type="datetimeFigureOut">
              <a:rPr lang="en-US" smtClean="0"/>
              <a:pPr/>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5A9A33D-9ACE-487B-87E5-1DA5A5C68387}" type="datetimeFigureOut">
              <a:rPr lang="en-US" smtClean="0"/>
              <a:pPr/>
              <a:t>10/8/2014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5A9A33D-9ACE-487B-87E5-1DA5A5C68387}" type="datetimeFigureOut">
              <a:rPr lang="en-US" smtClean="0"/>
              <a:pPr/>
              <a:t>10/8/2014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IN" dirty="0"/>
          </a:p>
        </p:txBody>
      </p:sp>
      <p:sp>
        <p:nvSpPr>
          <p:cNvPr id="3" name="Date Placeholder 2"/>
          <p:cNvSpPr>
            <a:spLocks noGrp="1"/>
          </p:cNvSpPr>
          <p:nvPr>
            <p:ph type="dt" sz="half" idx="10"/>
          </p:nvPr>
        </p:nvSpPr>
        <p:spPr/>
        <p:txBody>
          <a:bodyPr/>
          <a:lstStyle/>
          <a:p>
            <a:fld id="{A5A9A33D-9ACE-487B-87E5-1DA5A5C68387}" type="datetimeFigureOut">
              <a:rPr lang="en-US" smtClean="0"/>
              <a:pPr/>
              <a:t>10/8/2014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A9A33D-9ACE-487B-87E5-1DA5A5C68387}" type="datetimeFigureOut">
              <a:rPr lang="en-US" smtClean="0"/>
              <a:pPr/>
              <a:t>10/8/2014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744" y="273050"/>
            <a:ext cx="6552728" cy="1162050"/>
          </a:xfrm>
        </p:spPr>
        <p:txBody>
          <a:bodyPr anchor="b"/>
          <a:lstStyle>
            <a:lvl1pPr algn="l">
              <a:defRPr sz="2000" b="1"/>
            </a:lvl1pPr>
          </a:lstStyle>
          <a:p>
            <a:r>
              <a:rPr lang="en-US" smtClean="0"/>
              <a:t>Click to edit Master title style</a:t>
            </a:r>
            <a:endParaRPr lang="en-IN" dirty="0"/>
          </a:p>
        </p:txBody>
      </p:sp>
      <p:sp>
        <p:nvSpPr>
          <p:cNvPr id="3" name="Content Placeholder 2"/>
          <p:cNvSpPr>
            <a:spLocks noGrp="1"/>
          </p:cNvSpPr>
          <p:nvPr>
            <p:ph idx="1"/>
          </p:nvPr>
        </p:nvSpPr>
        <p:spPr>
          <a:xfrm>
            <a:off x="3575050" y="1641202"/>
            <a:ext cx="5111750" cy="4668118"/>
          </a:xfrm>
        </p:spPr>
        <p:txBody>
          <a:bodyPr/>
          <a:lstStyle>
            <a:lvl1pPr>
              <a:defRPr sz="3200">
                <a:solidFill>
                  <a:schemeClr val="tx2"/>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Text Placeholder 3"/>
          <p:cNvSpPr>
            <a:spLocks noGrp="1"/>
          </p:cNvSpPr>
          <p:nvPr>
            <p:ph type="body" sz="half" idx="2"/>
          </p:nvPr>
        </p:nvSpPr>
        <p:spPr>
          <a:xfrm>
            <a:off x="457200" y="1618257"/>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A9A33D-9ACE-487B-87E5-1DA5A5C68387}" type="datetimeFigureOut">
              <a:rPr lang="en-US" smtClean="0"/>
              <a:pPr/>
              <a:t>10/8/2014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A9A33D-9ACE-487B-87E5-1DA5A5C68387}" type="datetimeFigureOut">
              <a:rPr lang="en-US" smtClean="0"/>
              <a:pPr/>
              <a:t>10/8/2014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p:nvSpPr>
        <p:spPr>
          <a:xfrm>
            <a:off x="0" y="6309320"/>
            <a:ext cx="9144000" cy="5486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Placeholder 1"/>
          <p:cNvSpPr>
            <a:spLocks noGrp="1"/>
          </p:cNvSpPr>
          <p:nvPr>
            <p:ph type="title"/>
          </p:nvPr>
        </p:nvSpPr>
        <p:spPr>
          <a:xfrm>
            <a:off x="2339752" y="269776"/>
            <a:ext cx="6480720" cy="1143000"/>
          </a:xfrm>
          <a:prstGeom prst="rect">
            <a:avLst/>
          </a:prstGeom>
          <a:ln>
            <a:noFill/>
          </a:ln>
        </p:spPr>
        <p:txBody>
          <a:bodyPr vert="horz" lIns="91440" tIns="45720" rIns="91440" bIns="45720" rtlCol="0" anchor="ctr">
            <a:noAutofit/>
          </a:bodyPr>
          <a:lstStyle/>
          <a:p>
            <a:r>
              <a:rPr lang="en-US" smtClean="0"/>
              <a:t>Click to edit Master title style</a:t>
            </a:r>
            <a:endParaRPr lang="en-IN" dirty="0"/>
          </a:p>
        </p:txBody>
      </p:sp>
      <p:sp>
        <p:nvSpPr>
          <p:cNvPr id="3" name="Text Placeholder 2"/>
          <p:cNvSpPr>
            <a:spLocks noGrp="1"/>
          </p:cNvSpPr>
          <p:nvPr>
            <p:ph type="body" idx="1"/>
          </p:nvPr>
        </p:nvSpPr>
        <p:spPr>
          <a:xfrm>
            <a:off x="494840" y="1772816"/>
            <a:ext cx="8064896" cy="240486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A9A33D-9ACE-487B-87E5-1DA5A5C68387}" type="datetimeFigureOut">
              <a:rPr lang="en-US" smtClean="0"/>
              <a:pPr/>
              <a:t>10/8/2014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6" name="Slide Number Placeholder 5"/>
          <p:cNvSpPr>
            <a:spLocks noGrp="1"/>
          </p:cNvSpPr>
          <p:nvPr>
            <p:ph type="sldNum" sz="quarter" idx="4"/>
          </p:nvPr>
        </p:nvSpPr>
        <p:spPr>
          <a:xfrm>
            <a:off x="6876256" y="6376243"/>
            <a:ext cx="2133600" cy="365125"/>
          </a:xfrm>
          <a:prstGeom prst="rect">
            <a:avLst/>
          </a:prstGeom>
        </p:spPr>
        <p:txBody>
          <a:bodyPr vert="horz" lIns="91440" tIns="45720" rIns="91440" bIns="45720" rtlCol="0" anchor="ctr"/>
          <a:lstStyle>
            <a:lvl1pPr algn="r">
              <a:defRPr sz="1600" b="0" cap="none" spc="0">
                <a:ln w="18415" cmpd="sng">
                  <a:solidFill>
                    <a:srgbClr val="FFFFFF"/>
                  </a:solidFill>
                  <a:prstDash val="solid"/>
                </a:ln>
                <a:solidFill>
                  <a:schemeClr val="accent6">
                    <a:lumMod val="75000"/>
                  </a:schemeClr>
                </a:solidFill>
                <a:effectLst>
                  <a:outerShdw blurRad="63500" dir="3600000" algn="tl" rotWithShape="0">
                    <a:srgbClr val="000000">
                      <a:alpha val="70000"/>
                    </a:srgbClr>
                  </a:outerShdw>
                </a:effectLst>
              </a:defRPr>
            </a:lvl1pPr>
          </a:lstStyle>
          <a:p>
            <a:fld id="{0DB8FC7C-229B-4A12-B5BF-C4E42E93144D}" type="slidenum">
              <a:rPr lang="en-US" smtClean="0"/>
              <a:pPr/>
              <a:t>‹#›</a:t>
            </a:fld>
            <a:endParaRPr lang="en-US"/>
          </a:p>
        </p:txBody>
      </p:sp>
      <p:cxnSp>
        <p:nvCxnSpPr>
          <p:cNvPr id="10" name="Straight Connector 9"/>
          <p:cNvCxnSpPr/>
          <p:nvPr/>
        </p:nvCxnSpPr>
        <p:spPr>
          <a:xfrm>
            <a:off x="2339752" y="1484784"/>
            <a:ext cx="6480720"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0" y="0"/>
            <a:ext cx="9144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15" name="Picture 2" descr="C:\Users\SONY\Desktop\LWD IMG\LWD_Logo.jpg"/>
          <p:cNvPicPr>
            <a:picLocks noChangeAspect="1" noChangeArrowheads="1"/>
          </p:cNvPicPr>
          <p:nvPr/>
        </p:nvPicPr>
        <p:blipFill>
          <a:blip r:embed="rId13" cstate="print"/>
          <a:stretch>
            <a:fillRect/>
          </a:stretch>
        </p:blipFill>
        <p:spPr bwMode="auto">
          <a:xfrm>
            <a:off x="251520" y="197217"/>
            <a:ext cx="1944216" cy="1358198"/>
          </a:xfrm>
          <a:prstGeom prst="rect">
            <a:avLst/>
          </a:prstGeom>
          <a:noFill/>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000" b="1" kern="1200" cap="none" spc="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75000"/>
              <a:lumOff val="2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FF330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00B05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070C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bambootech.org/showgallery.asp?catid=8" TargetMode="Externa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bambootech.org/showgallery.asp?catid=8" TargetMode="Externa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590800"/>
            <a:ext cx="7272808" cy="1470025"/>
          </a:xfrm>
        </p:spPr>
        <p:txBody>
          <a:bodyPr/>
          <a:lstStyle/>
          <a:p>
            <a:r>
              <a:rPr lang="en-US" dirty="0" smtClean="0"/>
              <a:t>B</a:t>
            </a:r>
            <a:r>
              <a:rPr lang="en-IN" dirty="0" err="1" smtClean="0"/>
              <a:t>amboo</a:t>
            </a:r>
            <a:endParaRPr lang="en-US" dirty="0"/>
          </a:p>
        </p:txBody>
      </p:sp>
      <p:sp>
        <p:nvSpPr>
          <p:cNvPr id="3" name="Subtitle 2"/>
          <p:cNvSpPr>
            <a:spLocks noGrp="1"/>
          </p:cNvSpPr>
          <p:nvPr>
            <p:ph type="subTitle" idx="1"/>
          </p:nvPr>
        </p:nvSpPr>
        <p:spPr/>
        <p:txBody>
          <a:bodyPr/>
          <a:lstStyle/>
          <a:p>
            <a:r>
              <a:rPr lang="en-US" dirty="0" err="1" smtClean="0"/>
              <a:t>Vigyan</a:t>
            </a:r>
            <a:r>
              <a:rPr lang="en-US" dirty="0" smtClean="0"/>
              <a:t> Ashram, </a:t>
            </a:r>
            <a:r>
              <a:rPr lang="en-US" dirty="0" err="1" smtClean="0"/>
              <a:t>Pabal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5715000"/>
            <a:ext cx="3124200" cy="536044"/>
          </a:xfrm>
          <a:prstGeom prst="rect">
            <a:avLst/>
          </a:prstGeom>
          <a:noFill/>
        </p:spPr>
        <p:txBody>
          <a:bodyPr wrap="square" rtlCol="0">
            <a:spAutoFit/>
          </a:bodyPr>
          <a:lstStyle/>
          <a:p>
            <a:pPr marL="457200" algn="ctr">
              <a:lnSpc>
                <a:spcPts val="1300"/>
              </a:lnSpc>
              <a:spcAft>
                <a:spcPts val="0"/>
              </a:spcAft>
            </a:pPr>
            <a:r>
              <a:rPr lang="en-IN" sz="1400" dirty="0" smtClean="0">
                <a:latin typeface="Verdana"/>
                <a:ea typeface="Times New Roman"/>
                <a:cs typeface="Times New Roman"/>
              </a:rPr>
              <a:t>Seed: M. </a:t>
            </a:r>
            <a:r>
              <a:rPr lang="en-IN" sz="1400" dirty="0" err="1" smtClean="0">
                <a:latin typeface="Verdana"/>
                <a:ea typeface="Times New Roman"/>
                <a:cs typeface="Times New Roman"/>
              </a:rPr>
              <a:t>baccifera</a:t>
            </a:r>
            <a:endParaRPr lang="en-IN" sz="1400" dirty="0" smtClean="0">
              <a:ea typeface="Calibri"/>
              <a:cs typeface="Mangal"/>
            </a:endParaRPr>
          </a:p>
          <a:p>
            <a:endParaRPr lang="en-IN" dirty="0"/>
          </a:p>
        </p:txBody>
      </p:sp>
      <p:sp>
        <p:nvSpPr>
          <p:cNvPr id="9" name="Text Box 7"/>
          <p:cNvSpPr txBox="1">
            <a:spLocks noChangeArrowheads="1"/>
          </p:cNvSpPr>
          <p:nvPr/>
        </p:nvSpPr>
        <p:spPr bwMode="auto">
          <a:xfrm>
            <a:off x="2209800" y="228600"/>
            <a:ext cx="6477000" cy="1569660"/>
          </a:xfrm>
          <a:prstGeom prst="rect">
            <a:avLst/>
          </a:prstGeom>
          <a:noFill/>
          <a:ln w="9525">
            <a:noFill/>
            <a:miter lim="800000"/>
            <a:headEnd/>
            <a:tailEnd/>
          </a:ln>
          <a:effectLst/>
        </p:spPr>
        <p:txBody>
          <a:bodyPr wrap="square">
            <a:spAutoFit/>
          </a:bodyPr>
          <a:lstStyle/>
          <a:p>
            <a:r>
              <a:rPr lang="en-IN" sz="3200" b="1"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            </a:t>
            </a:r>
            <a:r>
              <a:rPr lang="en-IN" sz="3200" b="1" dirty="0" err="1"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Melocanna</a:t>
            </a:r>
            <a:r>
              <a:rPr lang="en-IN" sz="3200" b="1"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 </a:t>
            </a:r>
            <a:r>
              <a:rPr lang="en-IN" sz="3200" b="1" dirty="0" err="1"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baccifera</a:t>
            </a:r>
            <a:endParaRPr lang="en-IN" sz="3200" b="1"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endParaRPr>
          </a:p>
          <a:p>
            <a:pPr algn="ctr">
              <a:spcBef>
                <a:spcPct val="0"/>
              </a:spcBef>
              <a:defRPr/>
            </a:pPr>
            <a:r>
              <a:rPr lang="en-IN" sz="3200" b="1"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(Local name : </a:t>
            </a:r>
            <a:r>
              <a:rPr lang="en-IN" sz="3200" b="1" dirty="0" err="1"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Mautak</a:t>
            </a:r>
            <a:r>
              <a:rPr lang="en-IN" sz="3200" b="1"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 or </a:t>
            </a:r>
            <a:r>
              <a:rPr lang="en-IN" sz="3200" b="1" dirty="0" err="1"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Muli</a:t>
            </a:r>
            <a:r>
              <a:rPr lang="en-IN" sz="3200" b="1"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a:t>
            </a:r>
          </a:p>
          <a:p>
            <a:pPr algn="ctr">
              <a:spcBef>
                <a:spcPct val="0"/>
              </a:spcBef>
              <a:buClrTx/>
              <a:defRPr/>
            </a:pPr>
            <a:endParaRPr lang="en-GB" sz="3200" b="1" dirty="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endParaRPr>
          </a:p>
        </p:txBody>
      </p:sp>
      <p:sp>
        <p:nvSpPr>
          <p:cNvPr id="12" name="TextBox 11"/>
          <p:cNvSpPr txBox="1"/>
          <p:nvPr/>
        </p:nvSpPr>
        <p:spPr>
          <a:xfrm>
            <a:off x="228600" y="1905000"/>
            <a:ext cx="8686800" cy="1015663"/>
          </a:xfrm>
          <a:prstGeom prst="rect">
            <a:avLst/>
          </a:prstGeom>
          <a:noFill/>
        </p:spPr>
        <p:txBody>
          <a:bodyPr wrap="square" rtlCol="0">
            <a:spAutoFit/>
          </a:bodyPr>
          <a:lstStyle/>
          <a:p>
            <a:pPr>
              <a:buFont typeface="Arial" pitchFamily="34" charset="0"/>
              <a:buChar char="•"/>
            </a:pPr>
            <a:r>
              <a:rPr lang="en-IN" sz="2000" dirty="0" smtClean="0"/>
              <a:t> Commonly found in north eastern states of </a:t>
            </a:r>
            <a:r>
              <a:rPr lang="en-IN" sz="2000" b="1" dirty="0" smtClean="0"/>
              <a:t>India </a:t>
            </a:r>
            <a:endParaRPr lang="en-IN" sz="2000" dirty="0" smtClean="0"/>
          </a:p>
          <a:p>
            <a:pPr>
              <a:buFont typeface="Arial" pitchFamily="34" charset="0"/>
              <a:buChar char="•"/>
            </a:pPr>
            <a:r>
              <a:rPr lang="en-IN" sz="2000" dirty="0" smtClean="0"/>
              <a:t> It is  distributed thoroughly between 400-1520 m altitude</a:t>
            </a:r>
          </a:p>
          <a:p>
            <a:pPr>
              <a:buFont typeface="Arial" pitchFamily="34" charset="0"/>
              <a:buChar char="•"/>
            </a:pPr>
            <a:r>
              <a:rPr lang="en-IN" sz="2000" dirty="0" smtClean="0"/>
              <a:t> M. </a:t>
            </a:r>
            <a:r>
              <a:rPr lang="en-IN" sz="2000" dirty="0" err="1" smtClean="0"/>
              <a:t>baccifera</a:t>
            </a:r>
            <a:r>
              <a:rPr lang="en-IN" sz="2000" dirty="0" smtClean="0"/>
              <a:t> develops big, pear-shaped fruit of about 30 to 35 (45) mm</a:t>
            </a:r>
            <a:endParaRPr lang="en-IN" sz="2000" dirty="0"/>
          </a:p>
        </p:txBody>
      </p:sp>
      <p:pic>
        <p:nvPicPr>
          <p:cNvPr id="28673" name="Picture 5" descr="http://www.bambootech.org/Img/melocanna1gal_t.jpg">
            <a:hlinkClick r:id="rId2"/>
          </p:cNvPr>
          <p:cNvPicPr>
            <a:picLocks noChangeAspect="1" noChangeArrowheads="1"/>
          </p:cNvPicPr>
          <p:nvPr/>
        </p:nvPicPr>
        <p:blipFill>
          <a:blip r:embed="rId3" cstate="print"/>
          <a:srcRect/>
          <a:stretch>
            <a:fillRect/>
          </a:stretch>
        </p:blipFill>
        <p:spPr bwMode="auto">
          <a:xfrm>
            <a:off x="0" y="0"/>
            <a:ext cx="942975" cy="942975"/>
          </a:xfrm>
          <a:prstGeom prst="rect">
            <a:avLst/>
          </a:prstGeom>
          <a:noFill/>
        </p:spPr>
      </p:pic>
      <p:pic>
        <p:nvPicPr>
          <p:cNvPr id="13" name="Picture 12" descr="http://www.bambootech.org/Img/melocanna1gal_t.jpg">
            <a:hlinkClick r:id="rId2"/>
          </p:cNvPr>
          <p:cNvPicPr/>
          <p:nvPr/>
        </p:nvPicPr>
        <p:blipFill>
          <a:blip r:embed="rId3" cstate="print"/>
          <a:srcRect/>
          <a:stretch>
            <a:fillRect/>
          </a:stretch>
        </p:blipFill>
        <p:spPr bwMode="auto">
          <a:xfrm>
            <a:off x="381000" y="3124200"/>
            <a:ext cx="2743200" cy="2514600"/>
          </a:xfrm>
          <a:prstGeom prst="rect">
            <a:avLst/>
          </a:prstGeom>
          <a:noFill/>
          <a:ln w="9525">
            <a:noFill/>
            <a:miter lim="800000"/>
            <a:headEnd/>
            <a:tailEnd/>
          </a:ln>
        </p:spPr>
      </p:pic>
      <p:pic>
        <p:nvPicPr>
          <p:cNvPr id="28675" name="Picture 3" descr="https://encrypted-tbn3.gstatic.com/images?q=tbn:ANd9GcT7detpsrgTxr_rNwTTLHgF6nox7SHD7ew2_9ffPh77LHIwmGEY7g"/>
          <p:cNvPicPr>
            <a:picLocks noChangeAspect="1" noChangeArrowheads="1"/>
          </p:cNvPicPr>
          <p:nvPr/>
        </p:nvPicPr>
        <p:blipFill>
          <a:blip r:embed="rId4" cstate="print"/>
          <a:srcRect/>
          <a:stretch>
            <a:fillRect/>
          </a:stretch>
        </p:blipFill>
        <p:spPr bwMode="auto">
          <a:xfrm>
            <a:off x="4648200" y="3124200"/>
            <a:ext cx="3733800" cy="2430999"/>
          </a:xfrm>
          <a:prstGeom prst="rect">
            <a:avLst/>
          </a:prstGeom>
          <a:noFill/>
        </p:spPr>
      </p:pic>
      <p:sp>
        <p:nvSpPr>
          <p:cNvPr id="14" name="TextBox 13"/>
          <p:cNvSpPr txBox="1"/>
          <p:nvPr/>
        </p:nvSpPr>
        <p:spPr>
          <a:xfrm>
            <a:off x="4648200" y="4953000"/>
            <a:ext cx="1752600" cy="461665"/>
          </a:xfrm>
          <a:prstGeom prst="rect">
            <a:avLst/>
          </a:prstGeom>
          <a:noFill/>
        </p:spPr>
        <p:txBody>
          <a:bodyPr wrap="square" rtlCol="0">
            <a:spAutoFit/>
          </a:bodyPr>
          <a:lstStyle/>
          <a:p>
            <a:r>
              <a:rPr lang="en-IN" sz="2400" b="1" dirty="0" smtClean="0">
                <a:solidFill>
                  <a:schemeClr val="bg1"/>
                </a:solidFill>
              </a:rPr>
              <a:t>M. </a:t>
            </a:r>
            <a:r>
              <a:rPr lang="en-IN" sz="2400" b="1" dirty="0" err="1" smtClean="0">
                <a:solidFill>
                  <a:schemeClr val="bg1"/>
                </a:solidFill>
              </a:rPr>
              <a:t>baccifera</a:t>
            </a:r>
            <a:endParaRPr lang="en-IN" sz="2400" b="1"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676400"/>
            <a:ext cx="5105400" cy="3046988"/>
          </a:xfrm>
          <a:prstGeom prst="rect">
            <a:avLst/>
          </a:prstGeom>
        </p:spPr>
        <p:txBody>
          <a:bodyPr wrap="square">
            <a:spAutoFit/>
          </a:bodyPr>
          <a:lstStyle/>
          <a:p>
            <a:pPr>
              <a:buFont typeface="Arial" pitchFamily="34" charset="0"/>
              <a:buChar char="•"/>
            </a:pPr>
            <a:r>
              <a:rPr lang="en-IN" sz="2400" dirty="0" smtClean="0"/>
              <a:t> Distributed throughout </a:t>
            </a:r>
            <a:r>
              <a:rPr lang="en-IN" sz="2400" smtClean="0"/>
              <a:t>the most </a:t>
            </a:r>
            <a:r>
              <a:rPr lang="en-IN" sz="2400" dirty="0" smtClean="0"/>
              <a:t>parts of India, up to an altitude of 1,250m, particularly near river banks</a:t>
            </a:r>
          </a:p>
          <a:p>
            <a:endParaRPr lang="en-IN" sz="2400" dirty="0" smtClean="0"/>
          </a:p>
          <a:p>
            <a:pPr>
              <a:buFont typeface="Arial" pitchFamily="34" charset="0"/>
              <a:buChar char="•"/>
            </a:pPr>
            <a:r>
              <a:rPr lang="en-IN" sz="2400" dirty="0" smtClean="0"/>
              <a:t> Cultivated in the plains of most of the Indian states.</a:t>
            </a:r>
          </a:p>
          <a:p>
            <a:pPr>
              <a:buFont typeface="Arial" pitchFamily="34" charset="0"/>
              <a:buChar char="•"/>
            </a:pPr>
            <a:endParaRPr lang="en-IN" sz="2400" dirty="0" smtClean="0"/>
          </a:p>
          <a:p>
            <a:pPr>
              <a:buFont typeface="Arial" pitchFamily="34" charset="0"/>
              <a:buChar char="•"/>
            </a:pPr>
            <a:r>
              <a:rPr lang="en-IN" sz="2400" dirty="0" smtClean="0"/>
              <a:t> It flowers once in 30-40 years. </a:t>
            </a:r>
          </a:p>
        </p:txBody>
      </p:sp>
      <p:sp>
        <p:nvSpPr>
          <p:cNvPr id="4" name="Text Box 7"/>
          <p:cNvSpPr txBox="1">
            <a:spLocks noChangeArrowheads="1"/>
          </p:cNvSpPr>
          <p:nvPr/>
        </p:nvSpPr>
        <p:spPr bwMode="auto">
          <a:xfrm>
            <a:off x="2209800" y="228600"/>
            <a:ext cx="6934200" cy="1508105"/>
          </a:xfrm>
          <a:prstGeom prst="rect">
            <a:avLst/>
          </a:prstGeom>
          <a:noFill/>
          <a:ln w="9525">
            <a:noFill/>
            <a:miter lim="800000"/>
            <a:headEnd/>
            <a:tailEnd/>
          </a:ln>
          <a:effectLst/>
        </p:spPr>
        <p:txBody>
          <a:bodyPr wrap="square">
            <a:spAutoFit/>
          </a:bodyPr>
          <a:lstStyle/>
          <a:p>
            <a:r>
              <a:rPr lang="en-IN" sz="3200" b="1"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           </a:t>
            </a:r>
            <a:r>
              <a:rPr lang="en-IN" sz="3200" b="1" dirty="0" err="1"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Bambusa</a:t>
            </a:r>
            <a:r>
              <a:rPr lang="en-IN" sz="3200" b="1"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 </a:t>
            </a:r>
            <a:r>
              <a:rPr lang="en-IN" sz="3200" b="1" dirty="0" err="1"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arundinacea</a:t>
            </a:r>
            <a:endParaRPr lang="en-IN" sz="3200" b="1"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endParaRPr>
          </a:p>
          <a:p>
            <a:r>
              <a:rPr lang="en-IN" sz="2800" b="1" dirty="0" err="1"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Comman</a:t>
            </a:r>
            <a:r>
              <a:rPr lang="en-IN" sz="2800" b="1"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 name: The spiny or Thorny bamboo</a:t>
            </a:r>
          </a:p>
          <a:p>
            <a:pPr algn="ctr">
              <a:spcBef>
                <a:spcPct val="0"/>
              </a:spcBef>
              <a:buClrTx/>
              <a:defRPr/>
            </a:pPr>
            <a:endParaRPr lang="en-GB" sz="3200" b="1" dirty="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endParaRPr>
          </a:p>
        </p:txBody>
      </p:sp>
      <p:pic>
        <p:nvPicPr>
          <p:cNvPr id="30722" name="Picture 2" descr="Images by Srinivasan"/>
          <p:cNvPicPr>
            <a:picLocks noChangeAspect="1" noChangeArrowheads="1"/>
          </p:cNvPicPr>
          <p:nvPr/>
        </p:nvPicPr>
        <p:blipFill>
          <a:blip r:embed="rId2" cstate="print"/>
          <a:srcRect/>
          <a:stretch>
            <a:fillRect/>
          </a:stretch>
        </p:blipFill>
        <p:spPr bwMode="auto">
          <a:xfrm>
            <a:off x="5867400" y="1676400"/>
            <a:ext cx="2895600" cy="4088746"/>
          </a:xfrm>
          <a:prstGeom prst="rect">
            <a:avLst/>
          </a:prstGeom>
          <a:noFill/>
        </p:spPr>
      </p:pic>
      <p:sp>
        <p:nvSpPr>
          <p:cNvPr id="6" name="TextBox 5"/>
          <p:cNvSpPr txBox="1"/>
          <p:nvPr/>
        </p:nvSpPr>
        <p:spPr>
          <a:xfrm>
            <a:off x="6096000" y="5105400"/>
            <a:ext cx="3048000" cy="830997"/>
          </a:xfrm>
          <a:prstGeom prst="rect">
            <a:avLst/>
          </a:prstGeom>
          <a:noFill/>
        </p:spPr>
        <p:txBody>
          <a:bodyPr wrap="square" rtlCol="0">
            <a:spAutoFit/>
          </a:bodyPr>
          <a:lstStyle/>
          <a:p>
            <a:r>
              <a:rPr lang="en-IN" sz="2400" dirty="0" err="1" smtClean="0">
                <a:solidFill>
                  <a:schemeClr val="bg1"/>
                </a:solidFill>
              </a:rPr>
              <a:t>Bambusa</a:t>
            </a:r>
            <a:r>
              <a:rPr lang="en-IN" sz="2400" dirty="0" smtClean="0">
                <a:solidFill>
                  <a:schemeClr val="bg1"/>
                </a:solidFill>
              </a:rPr>
              <a:t> </a:t>
            </a:r>
            <a:r>
              <a:rPr lang="en-IN" sz="2400" dirty="0" err="1" smtClean="0">
                <a:solidFill>
                  <a:schemeClr val="bg1"/>
                </a:solidFill>
              </a:rPr>
              <a:t>arundinacea</a:t>
            </a:r>
            <a:endParaRPr lang="en-IN" sz="2400" dirty="0" smtClean="0">
              <a:solidFill>
                <a:schemeClr val="bg1"/>
              </a:solidFill>
            </a:endParaRPr>
          </a:p>
          <a:p>
            <a:endParaRPr lang="en-IN" sz="24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bamboo ?</a:t>
            </a:r>
            <a:endParaRPr lang="en-US" dirty="0"/>
          </a:p>
        </p:txBody>
      </p:sp>
      <p:sp>
        <p:nvSpPr>
          <p:cNvPr id="3" name="Content Placeholder 2"/>
          <p:cNvSpPr>
            <a:spLocks noGrp="1"/>
          </p:cNvSpPr>
          <p:nvPr>
            <p:ph idx="1"/>
          </p:nvPr>
        </p:nvSpPr>
        <p:spPr>
          <a:xfrm>
            <a:off x="228600" y="1676400"/>
            <a:ext cx="6553200" cy="2286000"/>
          </a:xfrm>
        </p:spPr>
        <p:txBody>
          <a:bodyPr>
            <a:noAutofit/>
          </a:bodyPr>
          <a:lstStyle/>
          <a:p>
            <a:r>
              <a:rPr lang="en-US" sz="2700" dirty="0" smtClean="0"/>
              <a:t>Bamboos are from a true grass family</a:t>
            </a:r>
          </a:p>
          <a:p>
            <a:r>
              <a:rPr lang="en-US" sz="2700" dirty="0" smtClean="0"/>
              <a:t>They are widely distributed throughout parts of the world, particularly in the Asia-Pacific region</a:t>
            </a:r>
          </a:p>
        </p:txBody>
      </p:sp>
      <p:pic>
        <p:nvPicPr>
          <p:cNvPr id="4" name="Picture 8" descr="bamboo species"/>
          <p:cNvPicPr>
            <a:picLocks noChangeAspect="1" noChangeArrowheads="1"/>
          </p:cNvPicPr>
          <p:nvPr/>
        </p:nvPicPr>
        <p:blipFill>
          <a:blip r:embed="rId2" cstate="print"/>
          <a:srcRect/>
          <a:stretch>
            <a:fillRect/>
          </a:stretch>
        </p:blipFill>
        <p:spPr>
          <a:xfrm>
            <a:off x="6705600" y="1600200"/>
            <a:ext cx="2209800" cy="2006600"/>
          </a:xfrm>
          <a:prstGeom prst="rect">
            <a:avLst/>
          </a:prstGeom>
          <a:noFill/>
          <a:ln w="19050">
            <a:solidFill>
              <a:srgbClr val="000000"/>
            </a:solidFill>
          </a:ln>
        </p:spPr>
      </p:pic>
      <p:sp>
        <p:nvSpPr>
          <p:cNvPr id="5" name="TextBox 4"/>
          <p:cNvSpPr txBox="1"/>
          <p:nvPr/>
        </p:nvSpPr>
        <p:spPr>
          <a:xfrm>
            <a:off x="228600" y="3733800"/>
            <a:ext cx="8915400" cy="2751522"/>
          </a:xfrm>
          <a:prstGeom prst="rect">
            <a:avLst/>
          </a:prstGeom>
          <a:noFill/>
        </p:spPr>
        <p:txBody>
          <a:bodyPr wrap="square" rtlCol="0">
            <a:spAutoFit/>
          </a:bodyPr>
          <a:lstStyle/>
          <a:p>
            <a:pPr marL="342900" indent="-342900">
              <a:spcBef>
                <a:spcPct val="20000"/>
              </a:spcBef>
              <a:buFont typeface="Arial" pitchFamily="34" charset="0"/>
              <a:buChar char="•"/>
            </a:pPr>
            <a:r>
              <a:rPr lang="en-US" sz="2700" dirty="0" smtClean="0">
                <a:solidFill>
                  <a:schemeClr val="tx1">
                    <a:lumMod val="75000"/>
                    <a:lumOff val="25000"/>
                  </a:schemeClr>
                </a:solidFill>
              </a:rPr>
              <a:t>It grows primarily in tropical and subtropical areas but several species grow in temperate areas</a:t>
            </a:r>
          </a:p>
          <a:p>
            <a:pPr marL="342900" indent="-342900">
              <a:spcBef>
                <a:spcPct val="20000"/>
              </a:spcBef>
              <a:buFont typeface="Arial" pitchFamily="34" charset="0"/>
              <a:buChar char="•"/>
            </a:pPr>
            <a:r>
              <a:rPr lang="en-US" sz="2700" dirty="0" smtClean="0">
                <a:solidFill>
                  <a:schemeClr val="tx1">
                    <a:lumMod val="75000"/>
                    <a:lumOff val="25000"/>
                  </a:schemeClr>
                </a:solidFill>
              </a:rPr>
              <a:t>Bamboo species vary in height from 1 ft to over 100 ft tall and have stem diameters ranging from 1 mm to 30 cm</a:t>
            </a:r>
          </a:p>
          <a:p>
            <a:pPr marL="342900" indent="-342900">
              <a:spcBef>
                <a:spcPct val="20000"/>
              </a:spcBef>
              <a:buFont typeface="Arial" pitchFamily="34" charset="0"/>
              <a:buChar char="•"/>
            </a:pPr>
            <a:r>
              <a:rPr lang="en-US" sz="2700" dirty="0" smtClean="0">
                <a:solidFill>
                  <a:schemeClr val="tx1">
                    <a:lumMod val="75000"/>
                    <a:lumOff val="25000"/>
                  </a:schemeClr>
                </a:solidFill>
              </a:rPr>
              <a:t>Certain species can grow up to 1 ft/day!!</a:t>
            </a:r>
          </a:p>
          <a:p>
            <a:endParaRPr lang="en-IN" sz="2700" dirty="0" smtClean="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752600"/>
            <a:ext cx="9144000" cy="4401205"/>
          </a:xfrm>
          <a:prstGeom prst="rect">
            <a:avLst/>
          </a:prstGeom>
        </p:spPr>
        <p:txBody>
          <a:bodyPr wrap="square">
            <a:spAutoFit/>
          </a:bodyPr>
          <a:lstStyle/>
          <a:p>
            <a:pPr>
              <a:buFont typeface="Arial" pitchFamily="34" charset="0"/>
              <a:buChar char="•"/>
            </a:pPr>
            <a:r>
              <a:rPr lang="en-US" sz="2800" dirty="0" smtClean="0"/>
              <a:t>Can be harvested in 3-5 yrs. versus in 10-50 yrs. for softwoods and hardwoods</a:t>
            </a:r>
          </a:p>
          <a:p>
            <a:pPr>
              <a:buFont typeface="Arial" pitchFamily="34" charset="0"/>
              <a:buChar char="•"/>
            </a:pPr>
            <a:r>
              <a:rPr lang="en-US" sz="2800" dirty="0" smtClean="0"/>
              <a:t>The yield (weight per acreage) for bamboo is 25% greater than that of timber</a:t>
            </a:r>
          </a:p>
          <a:p>
            <a:pPr>
              <a:buFont typeface="Arial" pitchFamily="34" charset="0"/>
              <a:buChar char="•"/>
            </a:pPr>
            <a:r>
              <a:rPr lang="en-US" sz="2800" dirty="0" smtClean="0"/>
              <a:t>Resistant to earthquake damage and practical on steep slopes</a:t>
            </a:r>
          </a:p>
          <a:p>
            <a:pPr>
              <a:buFont typeface="Arial" pitchFamily="34" charset="0"/>
              <a:buChar char="•"/>
            </a:pPr>
            <a:r>
              <a:rPr lang="en-US" sz="2800" dirty="0" smtClean="0"/>
              <a:t>Bamboo structures can be built very quickly, are low cost, durable, and environmentally friendly</a:t>
            </a:r>
          </a:p>
          <a:p>
            <a:pPr>
              <a:buFont typeface="Arial" pitchFamily="34" charset="0"/>
              <a:buChar char="•"/>
            </a:pPr>
            <a:r>
              <a:rPr lang="en-US" sz="2800" dirty="0" smtClean="0"/>
              <a:t>The energy required in processing bamboo is less than for concrete, wood, and steel</a:t>
            </a:r>
            <a:endParaRPr lang="en-US" sz="2800" dirty="0"/>
          </a:p>
        </p:txBody>
      </p:sp>
      <p:sp>
        <p:nvSpPr>
          <p:cNvPr id="3" name="TextBox 2"/>
          <p:cNvSpPr txBox="1"/>
          <p:nvPr/>
        </p:nvSpPr>
        <p:spPr>
          <a:xfrm>
            <a:off x="2590800" y="609600"/>
            <a:ext cx="5181600" cy="707886"/>
          </a:xfrm>
          <a:prstGeom prst="rect">
            <a:avLst/>
          </a:prstGeom>
          <a:noFill/>
        </p:spPr>
        <p:txBody>
          <a:bodyPr wrap="square" rtlCol="0">
            <a:spAutoFit/>
          </a:bodyPr>
          <a:lstStyle/>
          <a:p>
            <a:r>
              <a:rPr lang="en-IN" sz="4000" b="1"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Advantages of bamboo</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981200"/>
            <a:ext cx="8229600" cy="3194721"/>
          </a:xfrm>
          <a:prstGeom prst="rect">
            <a:avLst/>
          </a:prstGeom>
        </p:spPr>
        <p:txBody>
          <a:bodyPr wrap="square">
            <a:spAutoFit/>
          </a:bodyPr>
          <a:lstStyle/>
          <a:p>
            <a:pPr>
              <a:lnSpc>
                <a:spcPct val="90000"/>
              </a:lnSpc>
              <a:buFont typeface="Arial" pitchFamily="34" charset="0"/>
              <a:buChar char="•"/>
            </a:pPr>
            <a:r>
              <a:rPr lang="en-US" sz="2800" dirty="0" smtClean="0"/>
              <a:t> Aesthetically beautiful</a:t>
            </a:r>
          </a:p>
          <a:p>
            <a:pPr>
              <a:lnSpc>
                <a:spcPct val="90000"/>
              </a:lnSpc>
              <a:buFont typeface="Arial" pitchFamily="34" charset="0"/>
              <a:buChar char="•"/>
            </a:pPr>
            <a:r>
              <a:rPr lang="en-US" sz="2800" dirty="0" smtClean="0"/>
              <a:t> Bamboo exhibits little dimensional change compared              to other commonly used woods</a:t>
            </a:r>
          </a:p>
          <a:p>
            <a:pPr>
              <a:lnSpc>
                <a:spcPct val="90000"/>
              </a:lnSpc>
              <a:buFont typeface="Arial" pitchFamily="34" charset="0"/>
              <a:buChar char="•"/>
            </a:pPr>
            <a:r>
              <a:rPr lang="en-IN" sz="2800" dirty="0" smtClean="0"/>
              <a:t> Bamboo plant can be used in rural livelihoods - shoots for food, leaves for fodder, and branches for items such as brooms and for firewood</a:t>
            </a:r>
          </a:p>
          <a:p>
            <a:pPr>
              <a:lnSpc>
                <a:spcPct val="90000"/>
              </a:lnSpc>
              <a:buFont typeface="Arial" pitchFamily="34" charset="0"/>
              <a:buChar char="•"/>
            </a:pPr>
            <a:r>
              <a:rPr lang="en-IN" sz="2800" dirty="0" smtClean="0"/>
              <a:t> Bamboos are excellent for rejuvenating degraded lands and protecting against soil erosion.</a:t>
            </a:r>
          </a:p>
        </p:txBody>
      </p:sp>
      <p:sp>
        <p:nvSpPr>
          <p:cNvPr id="3" name="TextBox 2"/>
          <p:cNvSpPr txBox="1"/>
          <p:nvPr/>
        </p:nvSpPr>
        <p:spPr>
          <a:xfrm>
            <a:off x="2590800" y="609600"/>
            <a:ext cx="5181600" cy="707886"/>
          </a:xfrm>
          <a:prstGeom prst="rect">
            <a:avLst/>
          </a:prstGeom>
          <a:noFill/>
        </p:spPr>
        <p:txBody>
          <a:bodyPr wrap="square" rtlCol="0">
            <a:spAutoFit/>
          </a:bodyPr>
          <a:lstStyle/>
          <a:p>
            <a:r>
              <a:rPr lang="en-IN" sz="4000" b="1"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Advantages of bamboo</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676400"/>
            <a:ext cx="8153400" cy="3693319"/>
          </a:xfrm>
          <a:prstGeom prst="rect">
            <a:avLst/>
          </a:prstGeom>
          <a:noFill/>
        </p:spPr>
        <p:txBody>
          <a:bodyPr wrap="square" rtlCol="0">
            <a:spAutoFit/>
          </a:bodyPr>
          <a:lstStyle/>
          <a:p>
            <a:pPr>
              <a:buFont typeface="Arial" pitchFamily="34" charset="0"/>
              <a:buChar char="•"/>
            </a:pPr>
            <a:r>
              <a:rPr lang="en-IN" sz="2400" dirty="0" smtClean="0"/>
              <a:t>  Durability–bamboo is subjected to attack by fungi, insects </a:t>
            </a:r>
          </a:p>
          <a:p>
            <a:pPr>
              <a:buFont typeface="Arial" pitchFamily="34" charset="0"/>
              <a:buChar char="•"/>
            </a:pPr>
            <a:r>
              <a:rPr lang="en-IN" sz="2400" dirty="0" smtClean="0"/>
              <a:t> Untreated bamboo structures are viewed as temporary with an expected life of not more than 5 years.</a:t>
            </a:r>
          </a:p>
          <a:p>
            <a:pPr>
              <a:buFont typeface="Arial" pitchFamily="34" charset="0"/>
              <a:buChar char="•"/>
            </a:pPr>
            <a:r>
              <a:rPr lang="en-IN" sz="2400" dirty="0" smtClean="0"/>
              <a:t> Jointing–although many jointing techniques exist, their structural efficiency is low.</a:t>
            </a:r>
          </a:p>
          <a:p>
            <a:pPr>
              <a:buFont typeface="Arial" pitchFamily="34" charset="0"/>
              <a:buChar char="•"/>
            </a:pPr>
            <a:r>
              <a:rPr lang="en-IN" sz="2400" dirty="0" smtClean="0"/>
              <a:t> Lack of design guidance and codes.</a:t>
            </a:r>
          </a:p>
          <a:p>
            <a:pPr>
              <a:buFont typeface="Arial" pitchFamily="34" charset="0"/>
              <a:buChar char="•"/>
            </a:pPr>
            <a:r>
              <a:rPr lang="en-IN" sz="2400" dirty="0" smtClean="0"/>
              <a:t> Prone to catch fire very fast by the friction among the culms during wind, and is seen to cause forest fires.</a:t>
            </a:r>
          </a:p>
          <a:p>
            <a:pPr>
              <a:buFont typeface="Arial" pitchFamily="34" charset="0"/>
              <a:buChar char="•"/>
            </a:pPr>
            <a:r>
              <a:rPr lang="en-IN" sz="2400" dirty="0" smtClean="0"/>
              <a:t>Shaped by nature</a:t>
            </a:r>
            <a:endParaRPr lang="en-US" sz="2400" dirty="0" smtClean="0"/>
          </a:p>
          <a:p>
            <a:endParaRPr lang="en-IN" dirty="0"/>
          </a:p>
        </p:txBody>
      </p:sp>
      <p:sp>
        <p:nvSpPr>
          <p:cNvPr id="3" name="TextBox 2"/>
          <p:cNvSpPr txBox="1"/>
          <p:nvPr/>
        </p:nvSpPr>
        <p:spPr>
          <a:xfrm>
            <a:off x="2514600" y="457200"/>
            <a:ext cx="6324600" cy="707886"/>
          </a:xfrm>
          <a:prstGeom prst="rect">
            <a:avLst/>
          </a:prstGeom>
          <a:noFill/>
        </p:spPr>
        <p:txBody>
          <a:bodyPr wrap="square" rtlCol="0">
            <a:spAutoFit/>
          </a:bodyPr>
          <a:lstStyle/>
          <a:p>
            <a:r>
              <a:rPr lang="en-IN" sz="4000" b="1"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Disadvantages of bamboo</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738" name="Text Box 2"/>
          <p:cNvSpPr txBox="1">
            <a:spLocks noChangeArrowheads="1"/>
          </p:cNvSpPr>
          <p:nvPr/>
        </p:nvSpPr>
        <p:spPr bwMode="auto">
          <a:xfrm>
            <a:off x="1295400" y="1828800"/>
            <a:ext cx="3505200" cy="1138773"/>
          </a:xfrm>
          <a:prstGeom prst="rect">
            <a:avLst/>
          </a:prstGeom>
          <a:noFill/>
          <a:ln w="9525" algn="ctr">
            <a:noFill/>
            <a:miter lim="800000"/>
            <a:headEnd/>
            <a:tailEnd/>
          </a:ln>
          <a:effectLst/>
        </p:spPr>
        <p:txBody>
          <a:bodyPr wrap="square">
            <a:spAutoFit/>
          </a:bodyPr>
          <a:lstStyle/>
          <a:p>
            <a:pPr algn="ctr">
              <a:spcBef>
                <a:spcPct val="0"/>
              </a:spcBef>
              <a:buClrTx/>
              <a:buFontTx/>
              <a:buNone/>
              <a:defRPr/>
            </a:pPr>
            <a:r>
              <a:rPr lang="en-US" dirty="0">
                <a:effectLst>
                  <a:outerShdw blurRad="38100" dist="38100" dir="2700000" algn="tl">
                    <a:srgbClr val="C0C0C0"/>
                  </a:outerShdw>
                </a:effectLst>
              </a:rPr>
              <a:t>MAJOR BAMBOO GROWING</a:t>
            </a:r>
          </a:p>
          <a:p>
            <a:pPr algn="ctr">
              <a:spcBef>
                <a:spcPct val="0"/>
              </a:spcBef>
              <a:buClrTx/>
              <a:buFontTx/>
              <a:buNone/>
              <a:defRPr/>
            </a:pPr>
            <a:r>
              <a:rPr lang="en-US" dirty="0">
                <a:effectLst>
                  <a:outerShdw blurRad="38100" dist="38100" dir="2700000" algn="tl">
                    <a:srgbClr val="C0C0C0"/>
                  </a:outerShdw>
                </a:effectLst>
              </a:rPr>
              <a:t> REGIONS / STATES</a:t>
            </a:r>
          </a:p>
          <a:p>
            <a:pPr algn="ctr">
              <a:spcBef>
                <a:spcPct val="0"/>
              </a:spcBef>
              <a:buClrTx/>
              <a:buFontTx/>
              <a:buNone/>
              <a:defRPr/>
            </a:pPr>
            <a:endParaRPr lang="en-US" sz="1600" dirty="0">
              <a:solidFill>
                <a:srgbClr val="006600"/>
              </a:solidFill>
              <a:effectLst>
                <a:outerShdw blurRad="38100" dist="38100" dir="2700000" algn="tl">
                  <a:srgbClr val="C0C0C0"/>
                </a:outerShdw>
              </a:effectLst>
            </a:endParaRPr>
          </a:p>
          <a:p>
            <a:pPr algn="l">
              <a:spcBef>
                <a:spcPct val="0"/>
              </a:spcBef>
              <a:buClrTx/>
              <a:buFontTx/>
              <a:buNone/>
              <a:defRPr/>
            </a:pPr>
            <a:r>
              <a:rPr lang="en-US" sz="1600" dirty="0">
                <a:effectLst>
                  <a:outerShdw blurRad="38100" dist="38100" dir="2700000" algn="tl">
                    <a:srgbClr val="C0C0C0"/>
                  </a:outerShdw>
                </a:effectLst>
              </a:rPr>
              <a:t>		</a:t>
            </a:r>
          </a:p>
        </p:txBody>
      </p:sp>
      <p:sp>
        <p:nvSpPr>
          <p:cNvPr id="500739" name="Text Box 3"/>
          <p:cNvSpPr txBox="1">
            <a:spLocks noChangeArrowheads="1"/>
          </p:cNvSpPr>
          <p:nvPr/>
        </p:nvSpPr>
        <p:spPr bwMode="auto">
          <a:xfrm>
            <a:off x="6765925" y="6518275"/>
            <a:ext cx="184150" cy="457200"/>
          </a:xfrm>
          <a:prstGeom prst="rect">
            <a:avLst/>
          </a:prstGeom>
          <a:noFill/>
          <a:ln w="9525">
            <a:noFill/>
            <a:miter lim="800000"/>
            <a:headEnd/>
            <a:tailEnd/>
          </a:ln>
          <a:effectLst/>
        </p:spPr>
        <p:txBody>
          <a:bodyPr wrap="none">
            <a:spAutoFit/>
          </a:bodyPr>
          <a:lstStyle/>
          <a:p>
            <a:pPr algn="ctr" eaLnBrk="0" hangingPunct="0">
              <a:spcBef>
                <a:spcPct val="0"/>
              </a:spcBef>
              <a:buClrTx/>
              <a:buFontTx/>
              <a:buNone/>
              <a:defRPr/>
            </a:pPr>
            <a:endParaRPr lang="en-US">
              <a:solidFill>
                <a:schemeClr val="accent2"/>
              </a:solidFill>
              <a:effectLst>
                <a:outerShdw blurRad="38100" dist="38100" dir="2700000" algn="tl">
                  <a:srgbClr val="C0C0C0"/>
                </a:outerShdw>
              </a:effectLst>
              <a:latin typeface="Times New Roman" pitchFamily="18" charset="0"/>
            </a:endParaRPr>
          </a:p>
        </p:txBody>
      </p:sp>
      <p:sp>
        <p:nvSpPr>
          <p:cNvPr id="500740" name="Rectangle 4"/>
          <p:cNvSpPr>
            <a:spLocks noChangeArrowheads="1"/>
          </p:cNvSpPr>
          <p:nvPr/>
        </p:nvSpPr>
        <p:spPr bwMode="auto">
          <a:xfrm>
            <a:off x="6096000" y="3352800"/>
            <a:ext cx="3048000" cy="1323439"/>
          </a:xfrm>
          <a:prstGeom prst="rect">
            <a:avLst/>
          </a:prstGeom>
          <a:noFill/>
          <a:ln w="9525">
            <a:noFill/>
            <a:miter lim="800000"/>
            <a:headEnd/>
            <a:tailEnd/>
          </a:ln>
          <a:effectLst/>
        </p:spPr>
        <p:txBody>
          <a:bodyPr wrap="square">
            <a:spAutoFit/>
          </a:bodyPr>
          <a:lstStyle/>
          <a:p>
            <a:pPr algn="l">
              <a:spcBef>
                <a:spcPct val="0"/>
              </a:spcBef>
              <a:buClrTx/>
              <a:buFont typeface="Arial" pitchFamily="34" charset="0"/>
              <a:buChar char="•"/>
              <a:defRPr/>
            </a:pPr>
            <a:r>
              <a:rPr lang="en-US" sz="1800" dirty="0" smtClean="0">
                <a:effectLst>
                  <a:outerShdw blurRad="38100" dist="38100" dir="2700000" algn="tl">
                    <a:srgbClr val="C0C0C0"/>
                  </a:outerShdw>
                </a:effectLst>
              </a:rPr>
              <a:t> </a:t>
            </a:r>
            <a:r>
              <a:rPr lang="en-US" sz="2000" dirty="0" smtClean="0">
                <a:effectLst>
                  <a:outerShdw blurRad="38100" dist="38100" dir="2700000" algn="tl">
                    <a:srgbClr val="C0C0C0"/>
                  </a:outerShdw>
                </a:effectLst>
              </a:rPr>
              <a:t>India </a:t>
            </a:r>
            <a:r>
              <a:rPr lang="en-US" sz="2000" dirty="0">
                <a:effectLst>
                  <a:outerShdw blurRad="38100" dist="38100" dir="2700000" algn="tl">
                    <a:srgbClr val="C0C0C0"/>
                  </a:outerShdw>
                </a:effectLst>
              </a:rPr>
              <a:t>is </a:t>
            </a:r>
            <a:r>
              <a:rPr lang="en-IN" sz="2000" dirty="0" smtClean="0">
                <a:effectLst>
                  <a:outerShdw blurRad="38100" dist="38100" dir="2700000" algn="tl">
                    <a:srgbClr val="C0C0C0"/>
                  </a:outerShdw>
                </a:effectLst>
              </a:rPr>
              <a:t>home </a:t>
            </a:r>
            <a:r>
              <a:rPr lang="en-GB" sz="2000" dirty="0" smtClean="0">
                <a:effectLst>
                  <a:outerShdw blurRad="38100" dist="38100" dir="2700000" algn="tl">
                    <a:srgbClr val="C0C0C0"/>
                  </a:outerShdw>
                </a:effectLst>
              </a:rPr>
              <a:t>to </a:t>
            </a:r>
            <a:r>
              <a:rPr lang="en-GB" sz="2000" dirty="0">
                <a:effectLst>
                  <a:outerShdw blurRad="38100" dist="38100" dir="2700000" algn="tl">
                    <a:srgbClr val="C0C0C0"/>
                  </a:outerShdw>
                </a:effectLst>
              </a:rPr>
              <a:t>almost 45 % of world's bamboo </a:t>
            </a:r>
            <a:r>
              <a:rPr lang="en-GB" sz="2000" dirty="0" smtClean="0">
                <a:effectLst>
                  <a:outerShdw blurRad="38100" dist="38100" dir="2700000" algn="tl">
                    <a:srgbClr val="C0C0C0"/>
                  </a:outerShdw>
                </a:effectLst>
              </a:rPr>
              <a:t>forests</a:t>
            </a:r>
            <a:endParaRPr lang="en-US" sz="2000" dirty="0">
              <a:effectLst>
                <a:outerShdw blurRad="38100" dist="38100" dir="2700000" algn="tl">
                  <a:srgbClr val="C0C0C0"/>
                </a:outerShdw>
              </a:effectLst>
            </a:endParaRPr>
          </a:p>
          <a:p>
            <a:pPr algn="l">
              <a:spcBef>
                <a:spcPct val="0"/>
              </a:spcBef>
              <a:buClrTx/>
              <a:defRPr/>
            </a:pPr>
            <a:endParaRPr lang="en-US" sz="2000" dirty="0">
              <a:effectLst>
                <a:outerShdw blurRad="38100" dist="38100" dir="2700000" algn="tl">
                  <a:srgbClr val="C0C0C0"/>
                </a:outerShdw>
              </a:effectLst>
            </a:endParaRPr>
          </a:p>
        </p:txBody>
      </p:sp>
      <p:sp>
        <p:nvSpPr>
          <p:cNvPr id="500743" name="Text Box 7"/>
          <p:cNvSpPr txBox="1">
            <a:spLocks noChangeArrowheads="1"/>
          </p:cNvSpPr>
          <p:nvPr/>
        </p:nvSpPr>
        <p:spPr bwMode="auto">
          <a:xfrm>
            <a:off x="3124200" y="381000"/>
            <a:ext cx="5410200" cy="584775"/>
          </a:xfrm>
          <a:prstGeom prst="rect">
            <a:avLst/>
          </a:prstGeom>
          <a:noFill/>
          <a:ln w="9525">
            <a:noFill/>
            <a:miter lim="800000"/>
            <a:headEnd/>
            <a:tailEnd/>
          </a:ln>
          <a:effectLst/>
        </p:spPr>
        <p:txBody>
          <a:bodyPr wrap="square">
            <a:spAutoFit/>
          </a:bodyPr>
          <a:lstStyle/>
          <a:p>
            <a:pPr algn="ctr">
              <a:spcBef>
                <a:spcPct val="0"/>
              </a:spcBef>
              <a:buClrTx/>
              <a:defRPr/>
            </a:pPr>
            <a:r>
              <a:rPr lang="en-US" sz="3200" b="1" dirty="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BAMBOO RESOURCES IN INDIA</a:t>
            </a:r>
            <a:endParaRPr lang="en-GB" sz="3200" b="1" dirty="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endParaRPr>
          </a:p>
        </p:txBody>
      </p:sp>
      <p:graphicFrame>
        <p:nvGraphicFramePr>
          <p:cNvPr id="9" name="Table 8"/>
          <p:cNvGraphicFramePr>
            <a:graphicFrameLocks noGrp="1"/>
          </p:cNvGraphicFramePr>
          <p:nvPr/>
        </p:nvGraphicFramePr>
        <p:xfrm>
          <a:off x="228601" y="2570215"/>
          <a:ext cx="5791200" cy="3548855"/>
        </p:xfrm>
        <a:graphic>
          <a:graphicData uri="http://schemas.openxmlformats.org/drawingml/2006/table">
            <a:tbl>
              <a:tblPr/>
              <a:tblGrid>
                <a:gridCol w="3156275"/>
                <a:gridCol w="1423141"/>
                <a:gridCol w="1211784"/>
              </a:tblGrid>
              <a:tr h="476618">
                <a:tc>
                  <a:txBody>
                    <a:bodyPr/>
                    <a:lstStyle/>
                    <a:p>
                      <a:pPr algn="ctr" rtl="0" fontAlgn="ctr"/>
                      <a:r>
                        <a:rPr lang="en-IN" sz="1600" b="0" i="0" u="none" strike="noStrike" dirty="0">
                          <a:solidFill>
                            <a:srgbClr val="000000"/>
                          </a:solidFill>
                          <a:effectLst>
                            <a:outerShdw blurRad="50800" dist="38100" algn="tr" rotWithShape="0">
                              <a:prstClr val="black">
                                <a:alpha val="40000"/>
                              </a:prstClr>
                            </a:outerShdw>
                          </a:effectLst>
                          <a:latin typeface="Calibri"/>
                        </a:rPr>
                        <a:t>State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rtl="0" fontAlgn="ctr"/>
                      <a:r>
                        <a:rPr lang="en-IN" sz="1600" b="0" i="0" u="none" strike="noStrike">
                          <a:solidFill>
                            <a:srgbClr val="000000"/>
                          </a:solidFill>
                          <a:effectLst>
                            <a:outerShdw blurRad="50800" dist="38100" algn="tr" rotWithShape="0">
                              <a:prstClr val="black">
                                <a:alpha val="40000"/>
                              </a:prstClr>
                            </a:outerShdw>
                          </a:effectLst>
                          <a:latin typeface="Calibri"/>
                        </a:rPr>
                        <a:t>Area (% )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c>
                  <a:txBody>
                    <a:bodyPr/>
                    <a:lstStyle/>
                    <a:p>
                      <a:pPr algn="ctr" rtl="0" fontAlgn="ctr"/>
                      <a:r>
                        <a:rPr lang="en-IN" sz="1600" b="0" i="0" u="none" strike="noStrike" dirty="0">
                          <a:solidFill>
                            <a:srgbClr val="000000"/>
                          </a:solidFill>
                          <a:effectLst>
                            <a:outerShdw blurRad="50800" dist="38100" algn="tr" rotWithShape="0">
                              <a:prstClr val="black">
                                <a:alpha val="40000"/>
                              </a:prstClr>
                            </a:outerShdw>
                          </a:effectLst>
                          <a:latin typeface="Calibri"/>
                        </a:rPr>
                        <a:t>Gross </a:t>
                      </a:r>
                      <a:r>
                        <a:rPr lang="en-IN" sz="1600" b="0" i="0" u="none" strike="noStrike" dirty="0" smtClean="0">
                          <a:solidFill>
                            <a:srgbClr val="000000"/>
                          </a:solidFill>
                          <a:effectLst>
                            <a:outerShdw blurRad="50800" dist="38100" algn="tr" rotWithShape="0">
                              <a:prstClr val="black">
                                <a:alpha val="40000"/>
                              </a:prstClr>
                            </a:outerShdw>
                          </a:effectLst>
                          <a:latin typeface="Calibri"/>
                        </a:rPr>
                        <a:t>share (%)</a:t>
                      </a:r>
                      <a:endParaRPr lang="en-IN" sz="1600" b="0" i="0" u="none" strike="noStrike" dirty="0">
                        <a:solidFill>
                          <a:srgbClr val="000000"/>
                        </a:solidFill>
                        <a:effectLst>
                          <a:outerShdw blurRad="50800" dist="38100" algn="tr" rotWithShape="0">
                            <a:prstClr val="black">
                              <a:alpha val="40000"/>
                            </a:prstClr>
                          </a:outerShdw>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5F1"/>
                    </a:solidFill>
                  </a:tcPr>
                </a:tc>
              </a:tr>
              <a:tr h="381456">
                <a:tc>
                  <a:txBody>
                    <a:bodyPr/>
                    <a:lstStyle/>
                    <a:p>
                      <a:pPr algn="ctr" rtl="0" fontAlgn="ctr"/>
                      <a:r>
                        <a:rPr lang="en-IN" sz="1600" b="0" i="0" u="none" strike="noStrike">
                          <a:solidFill>
                            <a:srgbClr val="000000"/>
                          </a:solidFill>
                          <a:effectLst>
                            <a:outerShdw blurRad="50800" dist="38100" algn="tr" rotWithShape="0">
                              <a:prstClr val="black">
                                <a:alpha val="40000"/>
                              </a:prstClr>
                            </a:outerShdw>
                          </a:effectLst>
                          <a:latin typeface="Calibri"/>
                        </a:rPr>
                        <a:t>North East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IN" sz="1600" b="0" i="0" u="none" strike="noStrike" dirty="0">
                          <a:solidFill>
                            <a:srgbClr val="000000"/>
                          </a:solidFill>
                          <a:effectLst>
                            <a:outerShdw blurRad="50800" dist="38100" algn="tr" rotWithShape="0">
                              <a:prstClr val="black">
                                <a:alpha val="40000"/>
                              </a:prstClr>
                            </a:outerShdw>
                          </a:effectLst>
                          <a:latin typeface="Calibri"/>
                        </a:rPr>
                        <a:t>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IN" sz="1600" b="0" i="0" u="none" strike="noStrike" dirty="0">
                          <a:solidFill>
                            <a:srgbClr val="000000"/>
                          </a:solidFill>
                          <a:effectLst>
                            <a:outerShdw blurRad="50800" dist="38100" algn="tr" rotWithShape="0">
                              <a:prstClr val="black">
                                <a:alpha val="40000"/>
                              </a:prstClr>
                            </a:outerShdw>
                          </a:effectLst>
                          <a:latin typeface="Calibri"/>
                        </a:rPr>
                        <a:t>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81456">
                <a:tc>
                  <a:txBody>
                    <a:bodyPr/>
                    <a:lstStyle/>
                    <a:p>
                      <a:pPr algn="ctr" rtl="0" fontAlgn="ctr"/>
                      <a:r>
                        <a:rPr lang="en-IN" sz="1600" b="0" i="0" u="none" strike="noStrike">
                          <a:solidFill>
                            <a:srgbClr val="000000"/>
                          </a:solidFill>
                          <a:effectLst>
                            <a:outerShdw blurRad="50800" dist="38100" algn="tr" rotWithShape="0">
                              <a:prstClr val="black">
                                <a:alpha val="40000"/>
                              </a:prstClr>
                            </a:outerShdw>
                          </a:effectLst>
                          <a:latin typeface="Calibri"/>
                        </a:rPr>
                        <a:t>Madhya Pradesh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IN" sz="1600" b="0" i="0" u="none" strike="noStrike">
                          <a:solidFill>
                            <a:srgbClr val="000000"/>
                          </a:solidFill>
                          <a:effectLst>
                            <a:outerShdw blurRad="50800" dist="38100" algn="tr" rotWithShape="0">
                              <a:prstClr val="black">
                                <a:alpha val="40000"/>
                              </a:prstClr>
                            </a:outerShdw>
                          </a:effectLst>
                          <a:latin typeface="Calibri"/>
                        </a:rPr>
                        <a:t>20.3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IN" sz="1600" b="0" i="0" u="none" strike="noStrike" dirty="0">
                          <a:solidFill>
                            <a:srgbClr val="000000"/>
                          </a:solidFill>
                          <a:effectLst>
                            <a:outerShdw blurRad="50800" dist="38100" algn="tr" rotWithShape="0">
                              <a:prstClr val="black">
                                <a:alpha val="40000"/>
                              </a:prstClr>
                            </a:outerShdw>
                          </a:effectLst>
                          <a:latin typeface="Calibri"/>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81456">
                <a:tc>
                  <a:txBody>
                    <a:bodyPr/>
                    <a:lstStyle/>
                    <a:p>
                      <a:pPr algn="ctr" rtl="0" fontAlgn="ctr"/>
                      <a:r>
                        <a:rPr lang="en-IN" sz="1600" b="0" i="0" u="none" strike="noStrike">
                          <a:solidFill>
                            <a:srgbClr val="000000"/>
                          </a:solidFill>
                          <a:effectLst>
                            <a:outerShdw blurRad="50800" dist="38100" algn="tr" rotWithShape="0">
                              <a:prstClr val="black">
                                <a:alpha val="40000"/>
                              </a:prstClr>
                            </a:outerShdw>
                          </a:effectLst>
                          <a:latin typeface="Calibri"/>
                        </a:rPr>
                        <a:t>Maharashtra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IN" sz="1600" b="0" i="0" u="none" strike="noStrike">
                          <a:solidFill>
                            <a:srgbClr val="000000"/>
                          </a:solidFill>
                          <a:effectLst>
                            <a:outerShdw blurRad="50800" dist="38100" algn="tr" rotWithShape="0">
                              <a:prstClr val="black">
                                <a:alpha val="40000"/>
                              </a:prstClr>
                            </a:outerShdw>
                          </a:effectLst>
                          <a:latin typeface="Calibri"/>
                        </a:rPr>
                        <a:t>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IN" sz="1600" b="0" i="0" u="none" strike="noStrike" dirty="0">
                          <a:solidFill>
                            <a:srgbClr val="000000"/>
                          </a:solidFill>
                          <a:effectLst>
                            <a:outerShdw blurRad="50800" dist="38100" algn="tr" rotWithShape="0">
                              <a:prstClr val="black">
                                <a:alpha val="40000"/>
                              </a:prstClr>
                            </a:outerShdw>
                          </a:effectLst>
                          <a:latin typeface="Calibri"/>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81456">
                <a:tc>
                  <a:txBody>
                    <a:bodyPr/>
                    <a:lstStyle/>
                    <a:p>
                      <a:pPr algn="ctr" rtl="0" fontAlgn="ctr"/>
                      <a:r>
                        <a:rPr lang="en-IN" sz="1600" b="0" i="0" u="none" strike="noStrike">
                          <a:solidFill>
                            <a:srgbClr val="000000"/>
                          </a:solidFill>
                          <a:effectLst>
                            <a:outerShdw blurRad="50800" dist="38100" algn="tr" rotWithShape="0">
                              <a:prstClr val="black">
                                <a:alpha val="40000"/>
                              </a:prstClr>
                            </a:outerShdw>
                          </a:effectLst>
                          <a:latin typeface="Calibri"/>
                        </a:rPr>
                        <a:t>Orissa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IN" sz="1600" b="0" i="0" u="none" strike="noStrike">
                          <a:solidFill>
                            <a:srgbClr val="000000"/>
                          </a:solidFill>
                          <a:effectLst>
                            <a:outerShdw blurRad="50800" dist="38100" algn="tr" rotWithShape="0">
                              <a:prstClr val="black">
                                <a:alpha val="40000"/>
                              </a:prstClr>
                            </a:outerShdw>
                          </a:effectLst>
                          <a:latin typeface="Calibri"/>
                        </a:rPr>
                        <a:t>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IN" sz="1600" b="0" i="0" u="none" strike="noStrike">
                          <a:solidFill>
                            <a:srgbClr val="000000"/>
                          </a:solidFill>
                          <a:effectLst>
                            <a:outerShdw blurRad="50800" dist="38100" algn="tr" rotWithShape="0">
                              <a:prstClr val="black">
                                <a:alpha val="40000"/>
                              </a:prstClr>
                            </a:outerShdw>
                          </a:effectLst>
                          <a:latin typeface="Calibri"/>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81456">
                <a:tc>
                  <a:txBody>
                    <a:bodyPr/>
                    <a:lstStyle/>
                    <a:p>
                      <a:pPr algn="ctr" rtl="0" fontAlgn="ctr"/>
                      <a:r>
                        <a:rPr lang="en-IN" sz="1600" b="0" i="0" u="none" strike="noStrike">
                          <a:solidFill>
                            <a:srgbClr val="000000"/>
                          </a:solidFill>
                          <a:effectLst>
                            <a:outerShdw blurRad="50800" dist="38100" algn="tr" rotWithShape="0">
                              <a:prstClr val="black">
                                <a:alpha val="40000"/>
                              </a:prstClr>
                            </a:outerShdw>
                          </a:effectLst>
                          <a:latin typeface="Calibri"/>
                        </a:rPr>
                        <a:t>Andhra Pradesh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IN" sz="1600" b="0" i="0" u="none" strike="noStrike">
                          <a:solidFill>
                            <a:srgbClr val="000000"/>
                          </a:solidFill>
                          <a:effectLst>
                            <a:outerShdw blurRad="50800" dist="38100" algn="tr" rotWithShape="0">
                              <a:prstClr val="black">
                                <a:alpha val="40000"/>
                              </a:prstClr>
                            </a:outerShdw>
                          </a:effectLst>
                          <a:latin typeface="Calibri"/>
                        </a:rPr>
                        <a:t>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IN" sz="1600" b="0" i="0" u="none" strike="noStrike">
                          <a:solidFill>
                            <a:srgbClr val="000000"/>
                          </a:solidFill>
                          <a:effectLst>
                            <a:outerShdw blurRad="50800" dist="38100" algn="tr" rotWithShape="0">
                              <a:prstClr val="black">
                                <a:alpha val="40000"/>
                              </a:prstClr>
                            </a:outerShdw>
                          </a:effectLst>
                          <a:latin typeface="Calibri"/>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81456">
                <a:tc>
                  <a:txBody>
                    <a:bodyPr/>
                    <a:lstStyle/>
                    <a:p>
                      <a:pPr algn="ctr" rtl="0" fontAlgn="ctr"/>
                      <a:r>
                        <a:rPr lang="en-IN" sz="1600" b="0" i="0" u="none" strike="noStrike">
                          <a:solidFill>
                            <a:srgbClr val="000000"/>
                          </a:solidFill>
                          <a:effectLst>
                            <a:outerShdw blurRad="50800" dist="38100" algn="tr" rotWithShape="0">
                              <a:prstClr val="black">
                                <a:alpha val="40000"/>
                              </a:prstClr>
                            </a:outerShdw>
                          </a:effectLst>
                          <a:latin typeface="Calibri"/>
                        </a:rPr>
                        <a:t>Karnataka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IN" sz="1600" b="0" i="0" u="none" strike="noStrike">
                          <a:solidFill>
                            <a:srgbClr val="000000"/>
                          </a:solidFill>
                          <a:effectLst>
                            <a:outerShdw blurRad="50800" dist="38100" algn="tr" rotWithShape="0">
                              <a:prstClr val="black">
                                <a:alpha val="40000"/>
                              </a:prstClr>
                            </a:outerShdw>
                          </a:effectLst>
                          <a:latin typeface="Calibri"/>
                        </a:rPr>
                        <a:t>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IN" sz="1600" b="0" i="0" u="none" strike="noStrike">
                          <a:solidFill>
                            <a:srgbClr val="000000"/>
                          </a:solidFill>
                          <a:effectLst>
                            <a:outerShdw blurRad="50800" dist="38100" algn="tr" rotWithShape="0">
                              <a:prstClr val="black">
                                <a:alpha val="40000"/>
                              </a:prstClr>
                            </a:outerShdw>
                          </a:effectLst>
                          <a:latin typeface="Calibri"/>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62914">
                <a:tc>
                  <a:txBody>
                    <a:bodyPr/>
                    <a:lstStyle/>
                    <a:p>
                      <a:pPr algn="ctr" rtl="0" fontAlgn="ctr"/>
                      <a:r>
                        <a:rPr lang="en-IN" sz="1600" b="0" i="0" u="none" strike="noStrike" dirty="0">
                          <a:solidFill>
                            <a:srgbClr val="000000"/>
                          </a:solidFill>
                          <a:effectLst>
                            <a:outerShdw blurRad="50800" dist="38100" algn="tr" rotWithShape="0">
                              <a:prstClr val="black">
                                <a:alpha val="40000"/>
                              </a:prstClr>
                            </a:outerShdw>
                          </a:effectLst>
                          <a:latin typeface="Calibri"/>
                        </a:rPr>
                        <a:t>Other States (Kerala, UP, Jharkhand, West Bengal)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IN" sz="1600" b="0" i="0" u="none" strike="noStrike">
                          <a:solidFill>
                            <a:srgbClr val="000000"/>
                          </a:solidFill>
                          <a:effectLst>
                            <a:outerShdw blurRad="50800" dist="38100" algn="tr" rotWithShape="0">
                              <a:prstClr val="black">
                                <a:alpha val="40000"/>
                              </a:prstClr>
                            </a:outerShdw>
                          </a:effectLst>
                          <a:latin typeface="Calibri"/>
                        </a:rPr>
                        <a:t>20.2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IN" sz="1600" b="0" i="0" u="none" strike="noStrike" dirty="0">
                          <a:solidFill>
                            <a:srgbClr val="000000"/>
                          </a:solidFill>
                          <a:effectLst>
                            <a:outerShdw blurRad="50800" dist="38100" algn="tr" rotWithShape="0">
                              <a:prstClr val="black">
                                <a:alpha val="40000"/>
                              </a:prstClr>
                            </a:outerShdw>
                          </a:effectLst>
                          <a:latin typeface="Calibri"/>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3"/>
          <p:cNvGraphicFramePr>
            <a:graphicFrameLocks noGrp="1"/>
          </p:cNvGraphicFramePr>
          <p:nvPr/>
        </p:nvGraphicFramePr>
        <p:xfrm>
          <a:off x="0" y="1600200"/>
          <a:ext cx="9144000" cy="4653202"/>
        </p:xfrm>
        <a:graphic>
          <a:graphicData uri="http://schemas.openxmlformats.org/drawingml/2006/table">
            <a:tbl>
              <a:tblPr/>
              <a:tblGrid>
                <a:gridCol w="1828800"/>
                <a:gridCol w="2078182"/>
                <a:gridCol w="5237018"/>
              </a:tblGrid>
              <a:tr h="609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800000"/>
                          </a:solidFill>
                          <a:effectLst/>
                          <a:latin typeface="Arial" charset="0"/>
                          <a:cs typeface="Times New Roman" pitchFamily="18" charset="0"/>
                        </a:rPr>
                        <a:t>Species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800000"/>
                          </a:solidFill>
                          <a:effectLst/>
                          <a:latin typeface="Arial" charset="0"/>
                          <a:cs typeface="Times New Roman" pitchFamily="18" charset="0"/>
                        </a:rPr>
                        <a:t>Availability % Growing Stock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800000"/>
                          </a:solidFill>
                          <a:effectLst/>
                          <a:latin typeface="Arial" charset="0"/>
                          <a:cs typeface="Times New Roman" pitchFamily="18" charset="0"/>
                        </a:rPr>
                        <a:t>States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90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3300"/>
                          </a:solidFill>
                          <a:effectLst/>
                          <a:latin typeface="Arial" charset="0"/>
                          <a:cs typeface="Times New Roman" pitchFamily="18" charset="0"/>
                        </a:rPr>
                        <a:t>D. </a:t>
                      </a:r>
                      <a:r>
                        <a:rPr kumimoji="0" lang="en-US" sz="1600" b="1" i="1" u="none" strike="noStrike" cap="none" normalizeH="0" baseline="0" dirty="0" err="1" smtClean="0">
                          <a:ln>
                            <a:noFill/>
                          </a:ln>
                          <a:solidFill>
                            <a:srgbClr val="003300"/>
                          </a:solidFill>
                          <a:effectLst/>
                          <a:latin typeface="Arial" charset="0"/>
                          <a:cs typeface="Times New Roman" pitchFamily="18" charset="0"/>
                        </a:rPr>
                        <a:t>strictus</a:t>
                      </a:r>
                      <a:endParaRPr kumimoji="0" lang="en-US" sz="1600" b="1" i="1" u="none" strike="noStrike" cap="none" normalizeH="0" baseline="0" dirty="0" smtClean="0">
                        <a:ln>
                          <a:noFill/>
                        </a:ln>
                        <a:solidFill>
                          <a:srgbClr val="003300"/>
                        </a:solidFill>
                        <a:effectLst/>
                        <a:latin typeface="Arial"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3300"/>
                          </a:solidFill>
                          <a:effectLst/>
                          <a:latin typeface="Arial" charset="0"/>
                          <a:cs typeface="Times New Roman" pitchFamily="18" charset="0"/>
                        </a:rPr>
                        <a:t>45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0" lang="en-IN" sz="1600" b="1" i="0" u="none" strike="noStrike" kern="1200" cap="none" normalizeH="0" baseline="0" dirty="0" smtClean="0">
                          <a:ln>
                            <a:noFill/>
                          </a:ln>
                          <a:solidFill>
                            <a:srgbClr val="003300"/>
                          </a:solidFill>
                          <a:effectLst/>
                          <a:latin typeface="Arial" charset="0"/>
                          <a:ea typeface="+mn-ea"/>
                          <a:cs typeface="Times New Roman" pitchFamily="18" charset="0"/>
                        </a:rPr>
                        <a:t>Andhra Pradesh, Assam, Gujarat, Maharashtra, Himachal Pradesh, Madhya Pradesh, Manipur, Orissa, Karnataka, Uttar Pradesh, Rajasthan</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90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3300"/>
                          </a:solidFill>
                          <a:effectLst/>
                          <a:latin typeface="Arial" charset="0"/>
                          <a:cs typeface="Times New Roman" pitchFamily="18" charset="0"/>
                        </a:rPr>
                        <a:t>M. </a:t>
                      </a:r>
                      <a:r>
                        <a:rPr kumimoji="0" lang="en-US" sz="1600" b="1" i="1" u="none" strike="noStrike" cap="none" normalizeH="0" baseline="0" dirty="0" err="1" smtClean="0">
                          <a:ln>
                            <a:noFill/>
                          </a:ln>
                          <a:solidFill>
                            <a:srgbClr val="003300"/>
                          </a:solidFill>
                          <a:effectLst/>
                          <a:latin typeface="Arial" charset="0"/>
                          <a:cs typeface="Times New Roman" pitchFamily="18" charset="0"/>
                        </a:rPr>
                        <a:t>baccifera</a:t>
                      </a:r>
                      <a:endParaRPr kumimoji="0" lang="en-US" sz="1600" b="1" i="1" u="none" strike="noStrike" cap="none" normalizeH="0" baseline="0" dirty="0" smtClean="0">
                        <a:ln>
                          <a:noFill/>
                        </a:ln>
                        <a:solidFill>
                          <a:srgbClr val="003300"/>
                        </a:solidFill>
                        <a:effectLst/>
                        <a:latin typeface="Arial"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003300"/>
                          </a:solidFill>
                          <a:effectLst/>
                          <a:latin typeface="Arial" charset="0"/>
                          <a:cs typeface="Times New Roman" pitchFamily="18"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3300"/>
                          </a:solidFill>
                          <a:effectLst/>
                          <a:latin typeface="Arial" charset="0"/>
                          <a:cs typeface="Times New Roman" pitchFamily="18" charset="0"/>
                        </a:rPr>
                        <a:t>Assam, Manipur, Meghalaya, Mizoram, Tripura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264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3300"/>
                          </a:solidFill>
                          <a:effectLst/>
                          <a:latin typeface="Arial" charset="0"/>
                          <a:cs typeface="Times New Roman" pitchFamily="18" charset="0"/>
                        </a:rPr>
                        <a:t>B. </a:t>
                      </a:r>
                      <a:r>
                        <a:rPr kumimoji="0" lang="en-US" sz="1600" b="1" i="1" u="none" strike="noStrike" cap="none" normalizeH="0" baseline="0" dirty="0" err="1" smtClean="0">
                          <a:ln>
                            <a:noFill/>
                          </a:ln>
                          <a:solidFill>
                            <a:srgbClr val="003300"/>
                          </a:solidFill>
                          <a:effectLst/>
                          <a:latin typeface="Arial" charset="0"/>
                          <a:cs typeface="Times New Roman" pitchFamily="18" charset="0"/>
                        </a:rPr>
                        <a:t>arundinacia</a:t>
                      </a:r>
                      <a:endParaRPr kumimoji="0" lang="en-US" sz="1600" b="1" i="1" u="none" strike="noStrike" cap="none" normalizeH="0" baseline="0" dirty="0" smtClean="0">
                        <a:ln>
                          <a:noFill/>
                        </a:ln>
                        <a:solidFill>
                          <a:srgbClr val="003300"/>
                        </a:solidFill>
                        <a:effectLst/>
                        <a:latin typeface="Arial"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003300"/>
                          </a:solidFill>
                          <a:effectLst/>
                          <a:latin typeface="Arial" charset="0"/>
                          <a:cs typeface="Times New Roman" pitchFamily="18" charset="0"/>
                        </a:rPr>
                        <a:t>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0" lang="en-IN" sz="1600" b="1" i="0" u="none" strike="noStrike" kern="1200" cap="none" normalizeH="0" baseline="0" dirty="0" smtClean="0">
                          <a:ln>
                            <a:noFill/>
                          </a:ln>
                          <a:solidFill>
                            <a:srgbClr val="003300"/>
                          </a:solidFill>
                          <a:effectLst/>
                          <a:latin typeface="Arial" charset="0"/>
                          <a:ea typeface="+mn-ea"/>
                          <a:cs typeface="Times New Roman" pitchFamily="18" charset="0"/>
                        </a:rPr>
                        <a:t>Arunachal Pradesh, Karnataka, Orissa, Maharashtra, Himachal Pradesh, Andhra Pradesh and Gujarat</a:t>
                      </a: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264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003300"/>
                          </a:solidFill>
                          <a:effectLst/>
                          <a:latin typeface="Arial" charset="0"/>
                          <a:cs typeface="Times New Roman" pitchFamily="18" charset="0"/>
                        </a:rPr>
                        <a:t>D. </a:t>
                      </a:r>
                      <a:r>
                        <a:rPr kumimoji="0" lang="en-US" sz="1600" b="1" i="1" u="none" strike="noStrike" cap="none" normalizeH="0" baseline="0" smtClean="0">
                          <a:ln>
                            <a:noFill/>
                          </a:ln>
                          <a:solidFill>
                            <a:srgbClr val="003300"/>
                          </a:solidFill>
                          <a:effectLst/>
                          <a:latin typeface="Arial" charset="0"/>
                          <a:cs typeface="Times New Roman" pitchFamily="18" charset="0"/>
                        </a:rPr>
                        <a:t>hamiltonii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003300"/>
                          </a:solidFill>
                          <a:effectLst/>
                          <a:latin typeface="Arial" charset="0"/>
                          <a:cs typeface="Times New Roman" pitchFamily="18"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rgbClr val="003300"/>
                          </a:solidFill>
                          <a:effectLst/>
                          <a:latin typeface="Arial" charset="0"/>
                          <a:ea typeface="+mn-ea"/>
                          <a:cs typeface="Times New Roman" pitchFamily="18" charset="0"/>
                        </a:rPr>
                        <a:t>Arunachal Pradesh, Assam, Nagaland, Mizoram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3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003300"/>
                          </a:solidFill>
                          <a:effectLst/>
                          <a:latin typeface="Arial" charset="0"/>
                          <a:cs typeface="Times New Roman" pitchFamily="18" charset="0"/>
                        </a:rPr>
                        <a:t>B. </a:t>
                      </a:r>
                      <a:r>
                        <a:rPr kumimoji="0" lang="en-US" sz="1600" b="1" i="1" u="none" strike="noStrike" cap="none" normalizeH="0" baseline="0" smtClean="0">
                          <a:ln>
                            <a:noFill/>
                          </a:ln>
                          <a:solidFill>
                            <a:srgbClr val="003300"/>
                          </a:solidFill>
                          <a:effectLst/>
                          <a:latin typeface="Arial" charset="0"/>
                          <a:cs typeface="Times New Roman" pitchFamily="18" charset="0"/>
                        </a:rPr>
                        <a:t>tulda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003300"/>
                          </a:solidFill>
                          <a:effectLst/>
                          <a:latin typeface="Arial" charset="0"/>
                          <a:cs typeface="Times New Roman" pitchFamily="18"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rgbClr val="003300"/>
                          </a:solidFill>
                          <a:effectLst/>
                          <a:latin typeface="Arial" charset="0"/>
                          <a:ea typeface="+mn-ea"/>
                          <a:cs typeface="Times New Roman" pitchFamily="18" charset="0"/>
                        </a:rPr>
                        <a:t>Arunachal Pradesh, Nagaland, Tripura, Mizoram, Assam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3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003300"/>
                          </a:solidFill>
                          <a:effectLst/>
                          <a:latin typeface="Arial" charset="0"/>
                          <a:cs typeface="Times New Roman" pitchFamily="18" charset="0"/>
                        </a:rPr>
                        <a:t>B. </a:t>
                      </a:r>
                      <a:r>
                        <a:rPr kumimoji="0" lang="en-US" sz="1600" b="1" i="1" u="none" strike="noStrike" cap="none" normalizeH="0" baseline="0" smtClean="0">
                          <a:ln>
                            <a:noFill/>
                          </a:ln>
                          <a:solidFill>
                            <a:srgbClr val="003300"/>
                          </a:solidFill>
                          <a:effectLst/>
                          <a:latin typeface="Arial" charset="0"/>
                          <a:cs typeface="Times New Roman" pitchFamily="18" charset="0"/>
                        </a:rPr>
                        <a:t>pallida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003300"/>
                          </a:solidFill>
                          <a:effectLst/>
                          <a:latin typeface="Arial" charset="0"/>
                          <a:cs typeface="Times New Roman" pitchFamily="18"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rgbClr val="003300"/>
                          </a:solidFill>
                          <a:effectLst/>
                          <a:latin typeface="Arial" charset="0"/>
                          <a:ea typeface="+mn-ea"/>
                          <a:cs typeface="Times New Roman" pitchFamily="18" charset="0"/>
                        </a:rPr>
                        <a:t>Arunachal Pradesh, Nagaland, Tripura, Mizoram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657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003300"/>
                          </a:solidFill>
                          <a:effectLst/>
                          <a:latin typeface="Arial" charset="0"/>
                          <a:cs typeface="Times New Roman" pitchFamily="18" charset="0"/>
                        </a:rPr>
                        <a:t>Rest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003300"/>
                          </a:solidFill>
                          <a:effectLst/>
                          <a:latin typeface="Arial" charset="0"/>
                          <a:cs typeface="Times New Roman" pitchFamily="18"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rgbClr val="003300"/>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 name="Rectangle 2"/>
          <p:cNvSpPr/>
          <p:nvPr/>
        </p:nvSpPr>
        <p:spPr>
          <a:xfrm>
            <a:off x="2209800" y="228600"/>
            <a:ext cx="6934200" cy="1138773"/>
          </a:xfrm>
          <a:prstGeom prst="rect">
            <a:avLst/>
          </a:prstGeom>
        </p:spPr>
        <p:txBody>
          <a:bodyPr wrap="square">
            <a:spAutoFit/>
          </a:bodyPr>
          <a:lstStyle/>
          <a:p>
            <a:pPr>
              <a:lnSpc>
                <a:spcPct val="85000"/>
              </a:lnSpc>
              <a:spcBef>
                <a:spcPct val="0"/>
              </a:spcBef>
            </a:pPr>
            <a:r>
              <a:rPr lang="en-US" sz="4000" b="1"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Distribution of Some Important Bamboo Species in India</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7"/>
          <p:cNvSpPr txBox="1">
            <a:spLocks noChangeArrowheads="1"/>
          </p:cNvSpPr>
          <p:nvPr/>
        </p:nvSpPr>
        <p:spPr bwMode="auto">
          <a:xfrm>
            <a:off x="2209800" y="228600"/>
            <a:ext cx="6477000" cy="1261884"/>
          </a:xfrm>
          <a:prstGeom prst="rect">
            <a:avLst/>
          </a:prstGeom>
          <a:noFill/>
          <a:ln w="9525">
            <a:noFill/>
            <a:miter lim="800000"/>
            <a:headEnd/>
            <a:tailEnd/>
          </a:ln>
          <a:effectLst/>
        </p:spPr>
        <p:txBody>
          <a:bodyPr wrap="square">
            <a:spAutoFit/>
          </a:bodyPr>
          <a:lstStyle/>
          <a:p>
            <a:pPr lvl="0" algn="ctr">
              <a:spcBef>
                <a:spcPct val="0"/>
              </a:spcBef>
              <a:defRPr/>
            </a:pPr>
            <a:r>
              <a:rPr lang="en-US" sz="4400" b="1"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Most common species</a:t>
            </a:r>
          </a:p>
          <a:p>
            <a:pPr algn="ctr">
              <a:spcBef>
                <a:spcPct val="0"/>
              </a:spcBef>
              <a:defRPr/>
            </a:pPr>
            <a:r>
              <a:rPr lang="en-IN" sz="3200" b="1"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 </a:t>
            </a:r>
            <a:endParaRPr lang="en-GB" sz="3200" b="1" dirty="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endParaRPr>
          </a:p>
        </p:txBody>
      </p:sp>
      <p:sp>
        <p:nvSpPr>
          <p:cNvPr id="4" name="TextBox 3"/>
          <p:cNvSpPr txBox="1"/>
          <p:nvPr/>
        </p:nvSpPr>
        <p:spPr>
          <a:xfrm>
            <a:off x="0" y="1752600"/>
            <a:ext cx="8763000" cy="3262432"/>
          </a:xfrm>
          <a:prstGeom prst="rect">
            <a:avLst/>
          </a:prstGeom>
          <a:noFill/>
        </p:spPr>
        <p:txBody>
          <a:bodyPr wrap="square" rtlCol="0">
            <a:spAutoFit/>
          </a:bodyPr>
          <a:lstStyle/>
          <a:p>
            <a:pPr>
              <a:buFont typeface="Arial" pitchFamily="34" charset="0"/>
              <a:buChar char="•"/>
            </a:pPr>
            <a:r>
              <a:rPr lang="en-IN" sz="2800" dirty="0" smtClean="0"/>
              <a:t> </a:t>
            </a:r>
            <a:r>
              <a:rPr lang="en-IN" sz="2800" b="1" dirty="0" smtClean="0"/>
              <a:t>Most commonly used :</a:t>
            </a:r>
          </a:p>
          <a:p>
            <a:pPr lvl="1">
              <a:buFont typeface="Arial" pitchFamily="34" charset="0"/>
              <a:buChar char="•"/>
            </a:pPr>
            <a:r>
              <a:rPr lang="en-IN" sz="2000" dirty="0" smtClean="0"/>
              <a:t>  </a:t>
            </a:r>
            <a:r>
              <a:rPr lang="en-IN" sz="2400" dirty="0" err="1" smtClean="0"/>
              <a:t>Dendrocalamus</a:t>
            </a:r>
            <a:r>
              <a:rPr lang="en-IN" sz="2400" dirty="0" smtClean="0"/>
              <a:t> </a:t>
            </a:r>
            <a:r>
              <a:rPr lang="en-IN" sz="2400" dirty="0" err="1" smtClean="0"/>
              <a:t>strictus</a:t>
            </a:r>
            <a:r>
              <a:rPr lang="en-IN" sz="2400" dirty="0" smtClean="0"/>
              <a:t>  (</a:t>
            </a:r>
            <a:r>
              <a:rPr lang="en-US" sz="2400" dirty="0" smtClean="0"/>
              <a:t>D. </a:t>
            </a:r>
            <a:r>
              <a:rPr lang="en-US" sz="2400" dirty="0" err="1" smtClean="0"/>
              <a:t>strictus</a:t>
            </a:r>
            <a:r>
              <a:rPr lang="en-US" sz="2400" dirty="0" smtClean="0"/>
              <a:t> </a:t>
            </a:r>
            <a:r>
              <a:rPr lang="en-IN" sz="2400" dirty="0" smtClean="0"/>
              <a:t>)</a:t>
            </a:r>
          </a:p>
          <a:p>
            <a:pPr lvl="1">
              <a:buFont typeface="Arial" pitchFamily="34" charset="0"/>
              <a:buChar char="•"/>
            </a:pPr>
            <a:r>
              <a:rPr lang="en-IN" sz="2400" dirty="0" smtClean="0"/>
              <a:t> </a:t>
            </a:r>
            <a:r>
              <a:rPr lang="en-IN" sz="2400" dirty="0" err="1" smtClean="0"/>
              <a:t>Melocanna</a:t>
            </a:r>
            <a:r>
              <a:rPr lang="en-IN" sz="2400" dirty="0" smtClean="0"/>
              <a:t> </a:t>
            </a:r>
            <a:r>
              <a:rPr lang="en-IN" sz="2400" dirty="0" err="1" smtClean="0"/>
              <a:t>baccifera</a:t>
            </a:r>
            <a:r>
              <a:rPr lang="en-IN" sz="2400" dirty="0" smtClean="0"/>
              <a:t>  (</a:t>
            </a:r>
            <a:r>
              <a:rPr lang="en-US" sz="2400" dirty="0" smtClean="0"/>
              <a:t>M. </a:t>
            </a:r>
            <a:r>
              <a:rPr lang="en-US" sz="2400" dirty="0" err="1" smtClean="0"/>
              <a:t>baccifera</a:t>
            </a:r>
            <a:r>
              <a:rPr lang="en-US" sz="2400" dirty="0" smtClean="0"/>
              <a:t> )</a:t>
            </a:r>
          </a:p>
          <a:p>
            <a:pPr lvl="1">
              <a:buFont typeface="Arial" pitchFamily="34" charset="0"/>
              <a:buChar char="•"/>
            </a:pPr>
            <a:endParaRPr lang="en-IN" dirty="0" smtClean="0"/>
          </a:p>
          <a:p>
            <a:pPr>
              <a:buFont typeface="Arial" pitchFamily="34" charset="0"/>
              <a:buChar char="•"/>
            </a:pPr>
            <a:r>
              <a:rPr lang="en-IN" dirty="0" smtClean="0"/>
              <a:t>  </a:t>
            </a:r>
            <a:r>
              <a:rPr lang="en-IN" sz="2800" b="1" dirty="0" smtClean="0"/>
              <a:t>Most commonly cultivated  across India  </a:t>
            </a:r>
          </a:p>
          <a:p>
            <a:pPr lvl="1">
              <a:buFont typeface="Arial" pitchFamily="34" charset="0"/>
              <a:buChar char="•"/>
            </a:pPr>
            <a:r>
              <a:rPr lang="en-IN" sz="2000" dirty="0" smtClean="0"/>
              <a:t> </a:t>
            </a:r>
            <a:r>
              <a:rPr lang="en-IN" sz="2400" dirty="0" err="1" smtClean="0"/>
              <a:t>Dendrocalamus</a:t>
            </a:r>
            <a:r>
              <a:rPr lang="en-IN" sz="2400" dirty="0" smtClean="0"/>
              <a:t> </a:t>
            </a:r>
            <a:r>
              <a:rPr lang="en-IN" sz="2400" dirty="0" err="1" smtClean="0"/>
              <a:t>strictus </a:t>
            </a:r>
            <a:r>
              <a:rPr lang="en-US" sz="2400" dirty="0" err="1" smtClean="0"/>
              <a:t>D. strictus </a:t>
            </a:r>
            <a:r>
              <a:rPr lang="en-IN" sz="2400" dirty="0" err="1" smtClean="0"/>
              <a:t>)</a:t>
            </a:r>
          </a:p>
          <a:p>
            <a:pPr lvl="1">
              <a:buFont typeface="Arial" pitchFamily="34" charset="0"/>
              <a:buChar char="•"/>
            </a:pPr>
            <a:r>
              <a:rPr lang="en-IN" sz="2400" dirty="0" smtClean="0"/>
              <a:t>  </a:t>
            </a:r>
            <a:r>
              <a:rPr lang="en-IN" sz="2400" dirty="0" err="1" smtClean="0"/>
              <a:t>Bambusa</a:t>
            </a:r>
            <a:r>
              <a:rPr lang="en-IN" sz="2400" dirty="0" smtClean="0"/>
              <a:t> </a:t>
            </a:r>
            <a:r>
              <a:rPr lang="en-IN" sz="2400" dirty="0" err="1" smtClean="0"/>
              <a:t>arundinacea  (</a:t>
            </a:r>
            <a:r>
              <a:rPr lang="en-US" sz="2400" dirty="0" err="1" smtClean="0"/>
              <a:t>B. arundinacia </a:t>
            </a:r>
            <a:r>
              <a:rPr lang="en-IN" sz="2400" dirty="0" err="1" smtClean="0"/>
              <a:t>)</a:t>
            </a:r>
          </a:p>
          <a:p>
            <a:pPr>
              <a:buFont typeface="Arial" pitchFamily="34" charset="0"/>
              <a:buChar char="•"/>
            </a:pPr>
            <a:endParaRPr lang="en-IN" dirty="0" smtClean="0"/>
          </a:p>
          <a:p>
            <a:r>
              <a:rPr lang="en-IN" dirty="0" smtClean="0"/>
              <a:t> </a:t>
            </a: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6" descr="http://www.bambootech.org/Img/flowering-clump---d.-strict_t.jpg">
            <a:hlinkClick r:id="rId2"/>
          </p:cNvPr>
          <p:cNvPicPr>
            <a:picLocks noChangeAspect="1" noChangeArrowheads="1"/>
          </p:cNvPicPr>
          <p:nvPr/>
        </p:nvPicPr>
        <p:blipFill>
          <a:blip r:embed="rId3" cstate="print"/>
          <a:srcRect/>
          <a:stretch>
            <a:fillRect/>
          </a:stretch>
        </p:blipFill>
        <p:spPr bwMode="auto">
          <a:xfrm>
            <a:off x="0" y="4419600"/>
            <a:ext cx="1828800" cy="1828800"/>
          </a:xfrm>
          <a:prstGeom prst="rect">
            <a:avLst/>
          </a:prstGeom>
          <a:noFill/>
        </p:spPr>
      </p:pic>
      <p:sp>
        <p:nvSpPr>
          <p:cNvPr id="4" name="TextBox 3"/>
          <p:cNvSpPr txBox="1"/>
          <p:nvPr/>
        </p:nvSpPr>
        <p:spPr>
          <a:xfrm>
            <a:off x="0" y="6273225"/>
            <a:ext cx="2286000" cy="584775"/>
          </a:xfrm>
          <a:prstGeom prst="rect">
            <a:avLst/>
          </a:prstGeom>
          <a:noFill/>
        </p:spPr>
        <p:txBody>
          <a:bodyPr wrap="square" rtlCol="0">
            <a:spAutoFit/>
          </a:bodyPr>
          <a:lstStyle/>
          <a:p>
            <a:r>
              <a:rPr lang="en-IN" sz="1400" dirty="0" smtClean="0">
                <a:solidFill>
                  <a:srgbClr val="000000"/>
                </a:solidFill>
                <a:latin typeface="Verdana"/>
                <a:ea typeface="Times New Roman"/>
                <a:cs typeface="Times New Roman"/>
              </a:rPr>
              <a:t>Flowering - D. </a:t>
            </a:r>
            <a:r>
              <a:rPr lang="en-IN" sz="1400" dirty="0" err="1" smtClean="0">
                <a:solidFill>
                  <a:srgbClr val="000000"/>
                </a:solidFill>
                <a:latin typeface="Verdana"/>
                <a:ea typeface="Times New Roman"/>
                <a:cs typeface="Times New Roman"/>
              </a:rPr>
              <a:t>strictus</a:t>
            </a:r>
            <a:endParaRPr lang="en-IN" sz="1400" dirty="0" smtClean="0">
              <a:ea typeface="Calibri"/>
              <a:cs typeface="Mangal"/>
            </a:endParaRPr>
          </a:p>
          <a:p>
            <a:endParaRPr lang="en-IN" dirty="0"/>
          </a:p>
        </p:txBody>
      </p:sp>
      <p:pic>
        <p:nvPicPr>
          <p:cNvPr id="1026" name="Picture 18" descr="http://www.bambootech.org/Img/d.strictus-flowering1_t.jpg">
            <a:hlinkClick r:id="rId2"/>
          </p:cNvPr>
          <p:cNvPicPr>
            <a:picLocks noChangeAspect="1" noChangeArrowheads="1"/>
          </p:cNvPicPr>
          <p:nvPr/>
        </p:nvPicPr>
        <p:blipFill>
          <a:blip r:embed="rId4" cstate="print"/>
          <a:srcRect/>
          <a:stretch>
            <a:fillRect/>
          </a:stretch>
        </p:blipFill>
        <p:spPr bwMode="auto">
          <a:xfrm>
            <a:off x="6629400" y="4267200"/>
            <a:ext cx="1981200" cy="1981200"/>
          </a:xfrm>
          <a:prstGeom prst="rect">
            <a:avLst/>
          </a:prstGeom>
          <a:noFill/>
        </p:spPr>
      </p:pic>
      <p:sp>
        <p:nvSpPr>
          <p:cNvPr id="7" name="TextBox 6"/>
          <p:cNvSpPr txBox="1"/>
          <p:nvPr/>
        </p:nvSpPr>
        <p:spPr>
          <a:xfrm>
            <a:off x="5715000" y="6155244"/>
            <a:ext cx="3429000" cy="702756"/>
          </a:xfrm>
          <a:prstGeom prst="rect">
            <a:avLst/>
          </a:prstGeom>
          <a:noFill/>
        </p:spPr>
        <p:txBody>
          <a:bodyPr wrap="square" rtlCol="0">
            <a:spAutoFit/>
          </a:bodyPr>
          <a:lstStyle/>
          <a:p>
            <a:pPr marL="457200" algn="ctr">
              <a:lnSpc>
                <a:spcPts val="1300"/>
              </a:lnSpc>
              <a:spcAft>
                <a:spcPts val="0"/>
              </a:spcAft>
            </a:pPr>
            <a:endParaRPr lang="en-IN" dirty="0" smtClean="0">
              <a:solidFill>
                <a:srgbClr val="000000"/>
              </a:solidFill>
              <a:latin typeface="Verdana"/>
              <a:ea typeface="Times New Roman"/>
              <a:cs typeface="Times New Roman"/>
            </a:endParaRPr>
          </a:p>
          <a:p>
            <a:pPr marL="457200" algn="ctr">
              <a:lnSpc>
                <a:spcPts val="1300"/>
              </a:lnSpc>
              <a:spcAft>
                <a:spcPts val="0"/>
              </a:spcAft>
            </a:pPr>
            <a:r>
              <a:rPr lang="en-IN" sz="1400" dirty="0" err="1" smtClean="0">
                <a:solidFill>
                  <a:srgbClr val="000000"/>
                </a:solidFill>
                <a:latin typeface="Verdana"/>
                <a:ea typeface="Times New Roman"/>
                <a:cs typeface="Times New Roman"/>
              </a:rPr>
              <a:t>D.strictus</a:t>
            </a:r>
            <a:r>
              <a:rPr lang="en-IN" sz="1400" dirty="0" smtClean="0">
                <a:solidFill>
                  <a:srgbClr val="000000"/>
                </a:solidFill>
                <a:latin typeface="Verdana"/>
                <a:ea typeface="Times New Roman"/>
                <a:cs typeface="Times New Roman"/>
              </a:rPr>
              <a:t>-flowering</a:t>
            </a:r>
            <a:endParaRPr lang="en-IN" sz="1400" dirty="0" smtClean="0">
              <a:ea typeface="Calibri"/>
              <a:cs typeface="Mangal"/>
            </a:endParaRPr>
          </a:p>
          <a:p>
            <a:endParaRPr lang="en-IN" dirty="0"/>
          </a:p>
        </p:txBody>
      </p:sp>
      <p:sp>
        <p:nvSpPr>
          <p:cNvPr id="9" name="Text Box 7"/>
          <p:cNvSpPr txBox="1">
            <a:spLocks noChangeArrowheads="1"/>
          </p:cNvSpPr>
          <p:nvPr/>
        </p:nvSpPr>
        <p:spPr bwMode="auto">
          <a:xfrm>
            <a:off x="2209800" y="228600"/>
            <a:ext cx="6477000" cy="1569660"/>
          </a:xfrm>
          <a:prstGeom prst="rect">
            <a:avLst/>
          </a:prstGeom>
          <a:noFill/>
          <a:ln w="9525">
            <a:noFill/>
            <a:miter lim="800000"/>
            <a:headEnd/>
            <a:tailEnd/>
          </a:ln>
          <a:effectLst/>
        </p:spPr>
        <p:txBody>
          <a:bodyPr wrap="square">
            <a:spAutoFit/>
          </a:bodyPr>
          <a:lstStyle/>
          <a:p>
            <a:pPr algn="ctr">
              <a:spcBef>
                <a:spcPct val="0"/>
              </a:spcBef>
              <a:defRPr/>
            </a:pPr>
            <a:r>
              <a:rPr lang="en-IN" sz="3200" b="1" dirty="0" err="1"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Dendrocalamus</a:t>
            </a:r>
            <a:r>
              <a:rPr lang="en-IN" sz="3200" b="1"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 </a:t>
            </a:r>
            <a:r>
              <a:rPr lang="en-IN" sz="3200" b="1" dirty="0" err="1"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strictus</a:t>
            </a:r>
            <a:r>
              <a:rPr lang="en-IN" sz="3200" b="1"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 </a:t>
            </a:r>
          </a:p>
          <a:p>
            <a:pPr algn="ctr">
              <a:spcBef>
                <a:spcPct val="0"/>
              </a:spcBef>
              <a:defRPr/>
            </a:pPr>
            <a:r>
              <a:rPr lang="en-IN" sz="3200" b="1"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rPr>
              <a:t>(Common  name : Indian bamboo)</a:t>
            </a:r>
          </a:p>
          <a:p>
            <a:pPr algn="ctr">
              <a:spcBef>
                <a:spcPct val="0"/>
              </a:spcBef>
              <a:buClrTx/>
              <a:defRPr/>
            </a:pPr>
            <a:endParaRPr lang="en-GB" sz="3200" b="1" dirty="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endParaRPr>
          </a:p>
        </p:txBody>
      </p:sp>
      <p:pic>
        <p:nvPicPr>
          <p:cNvPr id="1028" name="Picture 4" descr="Dendrocalamus strictus"/>
          <p:cNvPicPr>
            <a:picLocks noChangeAspect="1" noChangeArrowheads="1"/>
          </p:cNvPicPr>
          <p:nvPr/>
        </p:nvPicPr>
        <p:blipFill>
          <a:blip r:embed="rId5" cstate="print"/>
          <a:srcRect/>
          <a:stretch>
            <a:fillRect/>
          </a:stretch>
        </p:blipFill>
        <p:spPr bwMode="auto">
          <a:xfrm>
            <a:off x="2590800" y="4072956"/>
            <a:ext cx="2895600" cy="2175884"/>
          </a:xfrm>
          <a:prstGeom prst="rect">
            <a:avLst/>
          </a:prstGeom>
          <a:noFill/>
        </p:spPr>
      </p:pic>
      <p:sp>
        <p:nvSpPr>
          <p:cNvPr id="11" name="Rectangle 10"/>
          <p:cNvSpPr/>
          <p:nvPr/>
        </p:nvSpPr>
        <p:spPr>
          <a:xfrm>
            <a:off x="3505200" y="5029200"/>
            <a:ext cx="2209800" cy="461665"/>
          </a:xfrm>
          <a:prstGeom prst="rect">
            <a:avLst/>
          </a:prstGeom>
        </p:spPr>
        <p:txBody>
          <a:bodyPr wrap="square">
            <a:spAutoFit/>
          </a:bodyPr>
          <a:lstStyle/>
          <a:p>
            <a:r>
              <a:rPr lang="en-IN" sz="2400" b="1" dirty="0" err="1" smtClean="0">
                <a:solidFill>
                  <a:schemeClr val="bg1"/>
                </a:solidFill>
                <a:latin typeface="Verdana"/>
                <a:ea typeface="Times New Roman"/>
                <a:cs typeface="Times New Roman"/>
              </a:rPr>
              <a:t>D.strictus</a:t>
            </a:r>
            <a:endParaRPr lang="en-IN" sz="2400" b="1" dirty="0">
              <a:solidFill>
                <a:schemeClr val="bg1"/>
              </a:solidFill>
            </a:endParaRPr>
          </a:p>
        </p:txBody>
      </p:sp>
      <p:sp>
        <p:nvSpPr>
          <p:cNvPr id="12" name="TextBox 11"/>
          <p:cNvSpPr txBox="1"/>
          <p:nvPr/>
        </p:nvSpPr>
        <p:spPr>
          <a:xfrm>
            <a:off x="0" y="1600200"/>
            <a:ext cx="8686800" cy="2554545"/>
          </a:xfrm>
          <a:prstGeom prst="rect">
            <a:avLst/>
          </a:prstGeom>
          <a:noFill/>
        </p:spPr>
        <p:txBody>
          <a:bodyPr wrap="square" rtlCol="0">
            <a:spAutoFit/>
          </a:bodyPr>
          <a:lstStyle/>
          <a:p>
            <a:pPr>
              <a:buFont typeface="Arial" pitchFamily="34" charset="0"/>
              <a:buChar char="•"/>
            </a:pPr>
            <a:r>
              <a:rPr lang="en-IN" sz="2000" dirty="0" smtClean="0"/>
              <a:t> Widely distributed in India in semi dry and dry zone along plains and hilly tracts usually up to an altitude of 1000 m., also commonly cultivated throughout the plains and foot hills.</a:t>
            </a:r>
          </a:p>
          <a:p>
            <a:pPr>
              <a:buFont typeface="Arial" pitchFamily="34" charset="0"/>
              <a:buChar char="•"/>
            </a:pPr>
            <a:r>
              <a:rPr lang="en-IN" sz="2000" dirty="0" smtClean="0"/>
              <a:t> Culms 8-16 m high, 2.5-8 cm diameter, pale blue green when young, dull green or yellow on maturity, much curved above half of its height</a:t>
            </a:r>
          </a:p>
          <a:p>
            <a:pPr>
              <a:buFont typeface="Arial" pitchFamily="34" charset="0"/>
              <a:buChar char="•"/>
            </a:pPr>
            <a:r>
              <a:rPr lang="en-IN" sz="2000" dirty="0" smtClean="0"/>
              <a:t>It is extensively used as raw material in making bamboo furniture, paper mills and also for a variety of purposes such as construction, agricultural implements, musical instruments, furniture etc</a:t>
            </a:r>
            <a:endParaRPr lang="en-IN"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W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LWD</Template>
  <TotalTime>407</TotalTime>
  <Words>721</Words>
  <Application>Microsoft Office PowerPoint</Application>
  <PresentationFormat>On-screen Show (4:3)</PresentationFormat>
  <Paragraphs>116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LWD</vt:lpstr>
      <vt:lpstr>Bamboo</vt:lpstr>
      <vt:lpstr>What is bamboo ?</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Budgeting</dc:title>
  <dc:creator>Administrator</dc:creator>
  <cp:lastModifiedBy>Mandar</cp:lastModifiedBy>
  <cp:revision>60</cp:revision>
  <dcterms:created xsi:type="dcterms:W3CDTF">2013-08-07T06:15:35Z</dcterms:created>
  <dcterms:modified xsi:type="dcterms:W3CDTF">2014-10-08T11:44:13Z</dcterms:modified>
</cp:coreProperties>
</file>