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75" r:id="rId4"/>
    <p:sldId id="277" r:id="rId5"/>
    <p:sldId id="286" r:id="rId6"/>
    <p:sldId id="276" r:id="rId7"/>
    <p:sldId id="262" r:id="rId8"/>
    <p:sldId id="274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6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1C5F5D5-FE9E-4B08-BF54-CFF1F9D2B562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8D6B-9C9D-4460-85A0-342C9FFC45B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2586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F5D5-FE9E-4B08-BF54-CFF1F9D2B562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8D6B-9C9D-4460-85A0-342C9FFC45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411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F5D5-FE9E-4B08-BF54-CFF1F9D2B562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8D6B-9C9D-4460-85A0-342C9FFC45B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7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F5D5-FE9E-4B08-BF54-CFF1F9D2B562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8D6B-9C9D-4460-85A0-342C9FFC45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411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F5D5-FE9E-4B08-BF54-CFF1F9D2B562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8D6B-9C9D-4460-85A0-342C9FFC45B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6017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F5D5-FE9E-4B08-BF54-CFF1F9D2B562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8D6B-9C9D-4460-85A0-342C9FFC45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36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F5D5-FE9E-4B08-BF54-CFF1F9D2B562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8D6B-9C9D-4460-85A0-342C9FFC45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98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F5D5-FE9E-4B08-BF54-CFF1F9D2B562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8D6B-9C9D-4460-85A0-342C9FFC45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910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F5D5-FE9E-4B08-BF54-CFF1F9D2B562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8D6B-9C9D-4460-85A0-342C9FFC45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157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F5D5-FE9E-4B08-BF54-CFF1F9D2B562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8D6B-9C9D-4460-85A0-342C9FFC45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411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5F5D5-FE9E-4B08-BF54-CFF1F9D2B562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B8D6B-9C9D-4460-85A0-342C9FFC45B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344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1C5F5D5-FE9E-4B08-BF54-CFF1F9D2B562}" type="datetimeFigureOut">
              <a:rPr lang="en-US" smtClean="0"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F7B8D6B-9C9D-4460-85A0-342C9FFC45B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038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5897562"/>
          </a:xfrm>
        </p:spPr>
        <p:txBody>
          <a:bodyPr>
            <a:normAutofit/>
          </a:bodyPr>
          <a:lstStyle/>
          <a:p>
            <a:pPr algn="ctr"/>
            <a:r>
              <a:rPr lang="mr-IN" sz="4000" b="1" dirty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विद्युत दाब</a:t>
            </a:r>
            <a:r>
              <a:rPr lang="mr-IN" sz="4000" b="1" dirty="0" smtClean="0">
                <a:solidFill>
                  <a:srgbClr val="7030A0"/>
                </a:solidFill>
                <a:latin typeface="Utsaah" panose="020B0604020202020204" pitchFamily="34" charset="0"/>
                <a:ea typeface="+mn-ea"/>
                <a:cs typeface="Utsaah" panose="020B0604020202020204" pitchFamily="34" charset="0"/>
              </a:rPr>
              <a:t> (व्होल्टेज) आणि विद्युतधारा म्हणजे काय ते शिकणार आहोत?</a:t>
            </a:r>
            <a:endParaRPr lang="en-US" sz="4000" b="1" dirty="0">
              <a:solidFill>
                <a:srgbClr val="7030A0"/>
              </a:solidFill>
              <a:latin typeface="Utsaah" panose="020B0604020202020204" pitchFamily="34" charset="0"/>
              <a:ea typeface="+mn-ea"/>
              <a:cs typeface="Utsaah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85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33796" y="927731"/>
            <a:ext cx="25667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4000" b="1" cap="all" spc="100" dirty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सर्किट डायग्राम </a:t>
            </a:r>
            <a:endParaRPr lang="en-IN" sz="4000" b="1" cap="all" spc="100" dirty="0">
              <a:solidFill>
                <a:srgbClr val="7030A0"/>
              </a:solidFill>
              <a:latin typeface="Utsaah" panose="020B0604020202020204" pitchFamily="34" charset="0"/>
              <a:cs typeface="Utsaah" panose="020B0604020202020204" pitchFamily="34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888376" y="1635617"/>
            <a:ext cx="3988423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TextBox 15"/>
          <p:cNvSpPr txBox="1"/>
          <p:nvPr/>
        </p:nvSpPr>
        <p:spPr>
          <a:xfrm>
            <a:off x="870180" y="1747411"/>
            <a:ext cx="41448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बाजूच्या चित्रात एक सर्किट दाखवले आहे. हे कसे काम करते कोणी सांगू शकेल का?</a:t>
            </a:r>
            <a:endParaRPr lang="en-IN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9372" y="2895600"/>
            <a:ext cx="46486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स्विच दाबल्यावर सर्किट पूर्ण होते. आणि मग प्रतिरोधक मधून विद्युतधारा जाऊन एल ई डी लागतो.  </a:t>
            </a:r>
          </a:p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आपण प्रतिरोधक का वापरले आहे ?</a:t>
            </a:r>
          </a:p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प्रतिरोधक हे विद्युतधारा कमी करण्याचे म्हणजेच एल ई डी ला पाहिजे तेवढीच विद्युत पुढे पाठवते.  </a:t>
            </a:r>
          </a:p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बॅटरी जास्त व्हॉल्ट ची असल्यास आपण प्रतिरोधक वापरतो. </a:t>
            </a:r>
          </a:p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अशाप्रकारे सर्किट पूर्ण होऊन एल ई डी लागतो. 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259540" y="2133600"/>
            <a:ext cx="3835084" cy="3429000"/>
            <a:chOff x="5259540" y="2133600"/>
            <a:chExt cx="3835084" cy="3429000"/>
          </a:xfrm>
        </p:grpSpPr>
        <p:sp>
          <p:nvSpPr>
            <p:cNvPr id="88" name="Rounded Rectangle 87"/>
            <p:cNvSpPr/>
            <p:nvPr/>
          </p:nvSpPr>
          <p:spPr>
            <a:xfrm>
              <a:off x="5259540" y="2133600"/>
              <a:ext cx="3835084" cy="34290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395997" y="2331935"/>
              <a:ext cx="74732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mr-IN" sz="2400" dirty="0">
                  <a:latin typeface="Utsaah" panose="020B0604020202020204" pitchFamily="34" charset="0"/>
                  <a:ea typeface="Arial Unicode MS" pitchFamily="34" charset="-128"/>
                  <a:cs typeface="Utsaah" panose="020B0604020202020204" pitchFamily="34" charset="0"/>
                </a:rPr>
                <a:t>स्विच</a:t>
              </a:r>
              <a:r>
                <a:rPr lang="mr-IN" dirty="0" smtClean="0"/>
                <a:t> </a:t>
              </a:r>
              <a:endParaRPr lang="en-IN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259540" y="3432297"/>
              <a:ext cx="6779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mr-IN" sz="2400" dirty="0">
                  <a:latin typeface="Utsaah" panose="020B0604020202020204" pitchFamily="34" charset="0"/>
                  <a:ea typeface="Arial Unicode MS" pitchFamily="34" charset="-128"/>
                  <a:cs typeface="Utsaah" panose="020B0604020202020204" pitchFamily="34" charset="0"/>
                </a:rPr>
                <a:t>बॅटरी </a:t>
              </a:r>
              <a:endParaRPr lang="en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835890" y="3572767"/>
              <a:ext cx="125873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mr-IN" sz="2400" dirty="0">
                  <a:latin typeface="Utsaah" panose="020B0604020202020204" pitchFamily="34" charset="0"/>
                  <a:ea typeface="Arial Unicode MS" pitchFamily="34" charset="-128"/>
                  <a:cs typeface="Utsaah" panose="020B0604020202020204" pitchFamily="34" charset="0"/>
                </a:rPr>
                <a:t>(प्रतिरोधक) </a:t>
              </a:r>
              <a:endParaRPr lang="en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070618" y="4590807"/>
              <a:ext cx="11047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mr-IN" sz="2400" dirty="0">
                  <a:latin typeface="Utsaah" panose="020B0604020202020204" pitchFamily="34" charset="0"/>
                  <a:ea typeface="Arial Unicode MS" pitchFamily="34" charset="-128"/>
                  <a:cs typeface="Utsaah" panose="020B0604020202020204" pitchFamily="34" charset="0"/>
                </a:rPr>
                <a:t>(एल ई डी )</a:t>
              </a:r>
              <a:endParaRPr lang="en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endParaRPr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5891364" y="2701268"/>
              <a:ext cx="1954762" cy="1792022"/>
              <a:chOff x="5891364" y="2701268"/>
              <a:chExt cx="1954762" cy="1792022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>
                <a:off x="6019800" y="2895600"/>
                <a:ext cx="0" cy="53669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5916165" y="3436370"/>
                <a:ext cx="25165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954278" y="3546088"/>
                <a:ext cx="12582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891364" y="3657600"/>
                <a:ext cx="25165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970175" y="3810000"/>
                <a:ext cx="125825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6033087" y="3810000"/>
                <a:ext cx="0" cy="536697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6017189" y="2895600"/>
                <a:ext cx="53601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3" name="Group 62"/>
              <p:cNvGrpSpPr/>
              <p:nvPr/>
            </p:nvGrpSpPr>
            <p:grpSpPr>
              <a:xfrm rot="5400000">
                <a:off x="7326310" y="3528611"/>
                <a:ext cx="800796" cy="238836"/>
                <a:chOff x="2133600" y="5247564"/>
                <a:chExt cx="800796" cy="238836"/>
              </a:xfrm>
            </p:grpSpPr>
            <p:cxnSp>
              <p:nvCxnSpPr>
                <p:cNvPr id="40" name="Straight Connector 39"/>
                <p:cNvCxnSpPr/>
                <p:nvPr/>
              </p:nvCxnSpPr>
              <p:spPr>
                <a:xfrm flipV="1">
                  <a:off x="2133600" y="5257800"/>
                  <a:ext cx="83560" cy="2286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>
                <a:xfrm flipH="1" flipV="1">
                  <a:off x="2217160" y="5257800"/>
                  <a:ext cx="99798" cy="2286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>
                <a:xfrm flipV="1">
                  <a:off x="2326893" y="5257800"/>
                  <a:ext cx="83560" cy="2286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flipH="1" flipV="1">
                  <a:off x="2420389" y="5257800"/>
                  <a:ext cx="94211" cy="2286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Straight Connector 43"/>
                <p:cNvCxnSpPr/>
                <p:nvPr/>
              </p:nvCxnSpPr>
              <p:spPr>
                <a:xfrm flipV="1">
                  <a:off x="2525373" y="5257800"/>
                  <a:ext cx="83560" cy="2286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flipH="1" flipV="1">
                  <a:off x="2619706" y="5257800"/>
                  <a:ext cx="123494" cy="2286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/>
                <p:cNvCxnSpPr/>
                <p:nvPr/>
              </p:nvCxnSpPr>
              <p:spPr>
                <a:xfrm flipV="1">
                  <a:off x="2743200" y="5247564"/>
                  <a:ext cx="83560" cy="2286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Straight Connector 46"/>
                <p:cNvCxnSpPr/>
                <p:nvPr/>
              </p:nvCxnSpPr>
              <p:spPr>
                <a:xfrm flipH="1" flipV="1">
                  <a:off x="2819579" y="5257800"/>
                  <a:ext cx="114817" cy="22860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Straight Connector 64"/>
              <p:cNvCxnSpPr/>
              <p:nvPr/>
            </p:nvCxnSpPr>
            <p:spPr>
              <a:xfrm flipV="1">
                <a:off x="6553200" y="2701268"/>
                <a:ext cx="243983" cy="194332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>
                <a:off x="6797183" y="2895600"/>
                <a:ext cx="80768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flipH="1">
                <a:off x="7604869" y="2895600"/>
                <a:ext cx="1102" cy="35203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/>
              <p:cNvCxnSpPr/>
              <p:nvPr/>
            </p:nvCxnSpPr>
            <p:spPr>
              <a:xfrm flipH="1">
                <a:off x="7604869" y="4057984"/>
                <a:ext cx="1102" cy="30566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Connector 72"/>
              <p:cNvCxnSpPr/>
              <p:nvPr/>
            </p:nvCxnSpPr>
            <p:spPr>
              <a:xfrm>
                <a:off x="6041990" y="4346697"/>
                <a:ext cx="53601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Isosceles Triangle 74"/>
              <p:cNvSpPr/>
              <p:nvPr/>
            </p:nvSpPr>
            <p:spPr>
              <a:xfrm rot="16200000" flipV="1">
                <a:off x="6543692" y="4234386"/>
                <a:ext cx="302114" cy="215693"/>
              </a:xfrm>
              <a:prstGeom prst="triangle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cxnSp>
            <p:nvCxnSpPr>
              <p:cNvPr id="77" name="Straight Connector 76"/>
              <p:cNvCxnSpPr/>
              <p:nvPr/>
            </p:nvCxnSpPr>
            <p:spPr>
              <a:xfrm>
                <a:off x="6797183" y="4191175"/>
                <a:ext cx="0" cy="30211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75" idx="0"/>
              </p:cNvCxnSpPr>
              <p:nvPr/>
            </p:nvCxnSpPr>
            <p:spPr>
              <a:xfrm flipV="1">
                <a:off x="6802596" y="4342232"/>
                <a:ext cx="802273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/>
              <p:cNvCxnSpPr/>
              <p:nvPr/>
            </p:nvCxnSpPr>
            <p:spPr>
              <a:xfrm flipV="1">
                <a:off x="6672092" y="3933610"/>
                <a:ext cx="125091" cy="17219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/>
              <p:cNvCxnSpPr/>
              <p:nvPr/>
            </p:nvCxnSpPr>
            <p:spPr>
              <a:xfrm flipV="1">
                <a:off x="6756433" y="4003803"/>
                <a:ext cx="125091" cy="17219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905380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965032"/>
            <a:ext cx="33121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4000" b="1" cap="all" spc="100" dirty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रेसिस्टन्स (विरोध) : </a:t>
            </a:r>
            <a:endParaRPr lang="en-US" sz="4000" b="1" cap="all" spc="100" dirty="0">
              <a:solidFill>
                <a:srgbClr val="7030A0"/>
              </a:solidFill>
              <a:latin typeface="Utsaah" panose="020B0604020202020204" pitchFamily="34" charset="0"/>
              <a:cs typeface="Utsaah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77452" y="1935540"/>
            <a:ext cx="592181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विद्युत धारेच्या वहनाला  विरोध करणाऱ्या पदार्थाला रेसिस्टन्स (विरोध) </a:t>
            </a:r>
          </a:p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 म्हणतात. </a:t>
            </a:r>
          </a:p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रेसिस्टन्स (विरोध) हा ओहम या एककात मोजतात .</a:t>
            </a:r>
            <a:endParaRPr lang="en-US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endParaRPr lang="en-US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  <p:pic>
        <p:nvPicPr>
          <p:cNvPr id="7170" name="Picture 2" descr="C:\Users\Suhas\Desktop\electronics\images (47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7452" y="3516741"/>
            <a:ext cx="3377487" cy="2362200"/>
          </a:xfrm>
          <a:prstGeom prst="rect">
            <a:avLst/>
          </a:prstGeom>
          <a:noFill/>
        </p:spPr>
      </p:pic>
      <p:pic>
        <p:nvPicPr>
          <p:cNvPr id="7171" name="Picture 3" descr="C:\Users\Suhas\Desktop\electronics\images (7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5969" y="4953000"/>
            <a:ext cx="2190084" cy="1524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530911" y="3383340"/>
            <a:ext cx="1600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9600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R</a:t>
            </a:r>
            <a:endParaRPr lang="en-US" sz="9600" dirty="0">
              <a:solidFill>
                <a:schemeClr val="accent2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12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83860" y="2590800"/>
            <a:ext cx="653095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एल ई डी (led)</a:t>
            </a:r>
            <a:r>
              <a:rPr lang="en-US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 </a:t>
            </a:r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हे एक प्रकाश (लाइट) उत्सर्जित करणारे सेमीकंडक्टर आहे</a:t>
            </a:r>
            <a:r>
              <a:rPr lang="mr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.</a:t>
            </a:r>
            <a:endParaRPr lang="en-US" sz="2400" dirty="0" smtClean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r>
              <a:rPr lang="mr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 </a:t>
            </a:r>
            <a:endParaRPr lang="mr-IN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जेव्हा आपण एलईडीला सप्लाय देतो तेव्हा एलईडी प्रकाश देतो. </a:t>
            </a:r>
            <a:endParaRPr lang="en-US" sz="2400" dirty="0" smtClean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mr-IN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एलईडीला दोन टर्मिनल असतात – पॉसिटीव्ह आणि नेगटीव्ह  </a:t>
            </a:r>
            <a:endParaRPr lang="en-IN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020170" y="879142"/>
            <a:ext cx="4681447" cy="973976"/>
            <a:chOff x="1020170" y="879142"/>
            <a:chExt cx="4681447" cy="973976"/>
          </a:xfrm>
        </p:grpSpPr>
        <p:sp>
          <p:nvSpPr>
            <p:cNvPr id="4" name="TextBox 3"/>
            <p:cNvSpPr txBox="1"/>
            <p:nvPr/>
          </p:nvSpPr>
          <p:spPr>
            <a:xfrm>
              <a:off x="1020170" y="879142"/>
              <a:ext cx="161935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mr-IN" sz="4000" b="1" cap="all" spc="100" dirty="0">
                  <a:solidFill>
                    <a:srgbClr val="7030A0"/>
                  </a:solidFill>
                  <a:latin typeface="Utsaah" panose="020B0604020202020204" pitchFamily="34" charset="0"/>
                  <a:cs typeface="Utsaah" panose="020B0604020202020204" pitchFamily="34" charset="0"/>
                </a:rPr>
                <a:t>एल ई डी </a:t>
              </a:r>
              <a:endParaRPr lang="en-IN" sz="4000" b="1" cap="all" spc="100" dirty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34955" y="1391453"/>
              <a:ext cx="46666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4000" b="1" cap="all" spc="100">
                  <a:solidFill>
                    <a:srgbClr val="7030A0"/>
                  </a:solidFill>
                  <a:latin typeface="Utsaah" panose="020B0604020202020204" pitchFamily="34" charset="0"/>
                  <a:cs typeface="Utsaah" panose="020B0604020202020204" pitchFamily="34" charset="0"/>
                </a:defRPr>
              </a:lvl1pPr>
            </a:lstStyle>
            <a:p>
              <a:r>
                <a:rPr lang="en-US" sz="2400" dirty="0">
                  <a:latin typeface="Sitka Display" panose="02000505000000020004" pitchFamily="2" charset="0"/>
                </a:rPr>
                <a:t>LED – Light Emitting Diode</a:t>
              </a:r>
              <a:endParaRPr lang="en-IN" sz="2400" dirty="0">
                <a:latin typeface="Sitka Display" panose="02000505000000020004" pitchFamily="2" charset="0"/>
              </a:endParaRPr>
            </a:p>
          </p:txBody>
        </p:sp>
      </p:grp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6118" y="99402"/>
            <a:ext cx="2337882" cy="2337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symbol l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800600"/>
            <a:ext cx="2867025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8486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752600"/>
            <a:ext cx="7229639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1020170" y="879142"/>
            <a:ext cx="4681447" cy="973976"/>
            <a:chOff x="1020170" y="879142"/>
            <a:chExt cx="4681447" cy="973976"/>
          </a:xfrm>
        </p:grpSpPr>
        <p:sp>
          <p:nvSpPr>
            <p:cNvPr id="6" name="TextBox 5"/>
            <p:cNvSpPr txBox="1"/>
            <p:nvPr/>
          </p:nvSpPr>
          <p:spPr>
            <a:xfrm>
              <a:off x="1020170" y="879142"/>
              <a:ext cx="161935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mr-IN" sz="4000" b="1" cap="all" spc="100" dirty="0">
                  <a:solidFill>
                    <a:srgbClr val="7030A0"/>
                  </a:solidFill>
                  <a:latin typeface="Utsaah" panose="020B0604020202020204" pitchFamily="34" charset="0"/>
                  <a:cs typeface="Utsaah" panose="020B0604020202020204" pitchFamily="34" charset="0"/>
                </a:rPr>
                <a:t>एल ई डी </a:t>
              </a:r>
              <a:endParaRPr lang="en-IN" sz="4000" b="1" cap="all" spc="100" dirty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034955" y="1391453"/>
              <a:ext cx="46666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4000" b="1" cap="all" spc="100">
                  <a:solidFill>
                    <a:srgbClr val="7030A0"/>
                  </a:solidFill>
                  <a:latin typeface="Utsaah" panose="020B0604020202020204" pitchFamily="34" charset="0"/>
                  <a:cs typeface="Utsaah" panose="020B0604020202020204" pitchFamily="34" charset="0"/>
                </a:defRPr>
              </a:lvl1pPr>
            </a:lstStyle>
            <a:p>
              <a:r>
                <a:rPr lang="en-US" sz="2400" dirty="0">
                  <a:latin typeface="Sitka Display" panose="02000505000000020004" pitchFamily="2" charset="0"/>
                </a:rPr>
                <a:t>LED – Light Emitting Diode</a:t>
              </a:r>
              <a:endParaRPr lang="en-IN" sz="2400" dirty="0">
                <a:latin typeface="Sitka Display" panose="02000505000000020004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5448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Suhas\Desktop\electronics\images (10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888397"/>
            <a:ext cx="7261362" cy="379571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066800" y="956508"/>
            <a:ext cx="27478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4000" b="1" cap="all" spc="100" dirty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एकसर जोडणी : </a:t>
            </a:r>
            <a:endParaRPr lang="en-US" sz="4000" b="1" cap="all" spc="100" dirty="0">
              <a:solidFill>
                <a:srgbClr val="7030A0"/>
              </a:solidFill>
              <a:latin typeface="Utsaah" panose="020B0604020202020204" pitchFamily="34" charset="0"/>
              <a:cs typeface="Utsaah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3266" y="1795396"/>
            <a:ext cx="64636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एकसर जोडणीमध्ये दोन किंवा दोनपेक्षा जास्त दिवे लावल्यास दिव्यांचा प्रकाश </a:t>
            </a:r>
          </a:p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मंद पडतो कारण यामध्ये सर्व दिव्यामध्ये विद्युत दाबाची विभागणी </a:t>
            </a:r>
            <a:r>
              <a:rPr lang="mr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होते</a:t>
            </a:r>
            <a:r>
              <a:rPr lang="en-US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.</a:t>
            </a:r>
            <a:r>
              <a:rPr lang="mr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 </a:t>
            </a:r>
            <a:endParaRPr lang="en-US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51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Suhas\Desktop\electronics\images (1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134871"/>
            <a:ext cx="6629400" cy="345325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90600" y="928048"/>
            <a:ext cx="2848857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4000" b="1" cap="all" spc="100" dirty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समांतर जोडणी : </a:t>
            </a:r>
            <a:endParaRPr lang="en-US" sz="4000" b="1" cap="all" spc="100" dirty="0">
              <a:solidFill>
                <a:srgbClr val="7030A0"/>
              </a:solidFill>
              <a:latin typeface="Utsaah" panose="020B0604020202020204" pitchFamily="34" charset="0"/>
              <a:cs typeface="Utsaah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1912336"/>
            <a:ext cx="65149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समांतर जोडणीमध्ये दोन किंवा दोनपेक्षा जास्त दिवे लावल्यास दिव्यांचा प्रकाश </a:t>
            </a:r>
          </a:p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प्रखरच पडतो कारण यामध्ये सर्व दिव्यामध्ये विद्युत दाब सारखाच </a:t>
            </a:r>
            <a:r>
              <a:rPr lang="mr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राहतो.</a:t>
            </a:r>
            <a:endParaRPr lang="en-US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endParaRPr lang="en-US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70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Users\Suhas\Desktop\electronics\images (11)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07" y="3801796"/>
            <a:ext cx="3145315" cy="1638395"/>
          </a:xfrm>
          <a:prstGeom prst="rect">
            <a:avLst/>
          </a:prstGeom>
          <a:noFill/>
        </p:spPr>
      </p:pic>
      <p:pic>
        <p:nvPicPr>
          <p:cNvPr id="16" name="Picture 2" descr="C:\Users\Suhas\Desktop\electronics\images (10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8096" y="3801796"/>
            <a:ext cx="3200400" cy="167293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r-IN" sz="4000" b="1" dirty="0">
                <a:solidFill>
                  <a:srgbClr val="7030A0"/>
                </a:solidFill>
                <a:latin typeface="Utsaah" panose="020B0604020202020204" pitchFamily="34" charset="0"/>
                <a:ea typeface="+mn-ea"/>
                <a:cs typeface="Utsaah" panose="020B0604020202020204" pitchFamily="34" charset="0"/>
              </a:rPr>
              <a:t>फरक एकसर व समांतर जोडणी</a:t>
            </a:r>
            <a:endParaRPr lang="en-IN" sz="4000" b="1" dirty="0">
              <a:solidFill>
                <a:srgbClr val="7030A0"/>
              </a:solidFill>
              <a:latin typeface="Utsaah" panose="020B0604020202020204" pitchFamily="34" charset="0"/>
              <a:ea typeface="+mn-ea"/>
              <a:cs typeface="Utsaah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3980" y="1893493"/>
            <a:ext cx="4018020" cy="1667691"/>
          </a:xfrm>
        </p:spPr>
        <p:txBody>
          <a:bodyPr>
            <a:normAutofit fontScale="2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96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 </a:t>
            </a:r>
            <a:r>
              <a:rPr lang="mr-IN" sz="96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एकसर </a:t>
            </a:r>
            <a:r>
              <a:rPr lang="mr-IN" sz="96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जोडणीतील कोणताही एक दिवा जर खराब झाला तर, उरलेले चांगले दिवे लागणार </a:t>
            </a:r>
            <a:r>
              <a:rPr lang="mr-IN" sz="96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नाही</a:t>
            </a:r>
            <a:r>
              <a:rPr lang="en-US" sz="96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.</a:t>
            </a:r>
            <a:endParaRPr lang="mr-IN" sz="96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96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 </a:t>
            </a:r>
            <a:r>
              <a:rPr lang="mr-IN" sz="96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या </a:t>
            </a:r>
            <a:r>
              <a:rPr lang="mr-IN" sz="96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जोडणीमध्ये विद्युतदाबामध्ये घट होते व विद्युतदाब समान राहत नाही</a:t>
            </a:r>
            <a:r>
              <a:rPr lang="mr-IN" sz="96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.</a:t>
            </a:r>
          </a:p>
          <a:p>
            <a:endParaRPr lang="en-IN" sz="2600" dirty="0" smtClean="0"/>
          </a:p>
          <a:p>
            <a:endParaRPr lang="en-IN" dirty="0"/>
          </a:p>
        </p:txBody>
      </p:sp>
      <p:sp>
        <p:nvSpPr>
          <p:cNvPr id="7" name="Multiply 6"/>
          <p:cNvSpPr/>
          <p:nvPr/>
        </p:nvSpPr>
        <p:spPr>
          <a:xfrm>
            <a:off x="3200400" y="4149752"/>
            <a:ext cx="533400" cy="6096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1657990" y="5819276"/>
            <a:ext cx="15424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r-IN" sz="2400" b="1" cap="all" spc="100" dirty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एकसर जोडणी</a:t>
            </a:r>
            <a:endParaRPr lang="en-IN" sz="2400" b="1" cap="all" spc="100" dirty="0">
              <a:solidFill>
                <a:srgbClr val="7030A0"/>
              </a:solidFill>
              <a:latin typeface="Utsaah" panose="020B0604020202020204" pitchFamily="34" charset="0"/>
              <a:cs typeface="Utsaah" panose="020B0604020202020204" pitchFamily="34" charset="0"/>
            </a:endParaRPr>
          </a:p>
        </p:txBody>
      </p:sp>
      <p:sp>
        <p:nvSpPr>
          <p:cNvPr id="8" name="Multiply 7"/>
          <p:cNvSpPr/>
          <p:nvPr/>
        </p:nvSpPr>
        <p:spPr>
          <a:xfrm>
            <a:off x="1800207" y="4149752"/>
            <a:ext cx="533400" cy="6096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784647" y="1796688"/>
            <a:ext cx="3924760" cy="2189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 </a:t>
            </a:r>
            <a:r>
              <a:rPr lang="mr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समांतर </a:t>
            </a:r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जोडणीतील कोणताही एक किंवा जास्त दिवे जर खराब झाले तर, उरलेले चांगले दिवे लागतील</a:t>
            </a:r>
          </a:p>
          <a:p>
            <a:pPr marL="9144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 </a:t>
            </a:r>
            <a:r>
              <a:rPr lang="mr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या </a:t>
            </a:r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जोडणीमध्ये विद्युतदाबामध्ये घट होत नाही व दाब समान राहतो</a:t>
            </a:r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. </a:t>
            </a:r>
            <a:endParaRPr lang="en-IN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Multiply 11"/>
          <p:cNvSpPr/>
          <p:nvPr/>
        </p:nvSpPr>
        <p:spPr>
          <a:xfrm>
            <a:off x="5853983" y="4316193"/>
            <a:ext cx="533400" cy="6096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Multiply 12"/>
          <p:cNvSpPr/>
          <p:nvPr/>
        </p:nvSpPr>
        <p:spPr>
          <a:xfrm>
            <a:off x="2500950" y="4149752"/>
            <a:ext cx="533400" cy="6096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Rectangle 14"/>
          <p:cNvSpPr/>
          <p:nvPr/>
        </p:nvSpPr>
        <p:spPr>
          <a:xfrm>
            <a:off x="5771602" y="5819275"/>
            <a:ext cx="16033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r-IN" sz="2400" b="1" cap="all" spc="100" dirty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समांतर जोडणी</a:t>
            </a:r>
            <a:endParaRPr lang="en-IN" sz="2400" b="1" cap="all" spc="100" dirty="0">
              <a:solidFill>
                <a:srgbClr val="7030A0"/>
              </a:solidFill>
              <a:latin typeface="Utsaah" panose="020B0604020202020204" pitchFamily="34" charset="0"/>
              <a:cs typeface="Utsaah" panose="020B0604020202020204" pitchFamily="34" charset="0"/>
            </a:endParaRPr>
          </a:p>
        </p:txBody>
      </p:sp>
      <p:sp>
        <p:nvSpPr>
          <p:cNvPr id="18" name="Multiply 17"/>
          <p:cNvSpPr/>
          <p:nvPr/>
        </p:nvSpPr>
        <p:spPr>
          <a:xfrm>
            <a:off x="7596600" y="4316193"/>
            <a:ext cx="533400" cy="6096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586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-3.33333E-6 -0.13333 " pathEditMode="fixed" rAng="0" ptsTypes="AA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/>
      <p:bldP spid="8" grpId="0" animBg="1"/>
      <p:bldP spid="11" grpId="0"/>
      <p:bldP spid="12" grpId="0" animBg="1"/>
      <p:bldP spid="13" grpId="0" animBg="1"/>
      <p:bldP spid="15" grpId="0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657600" y="3048000"/>
            <a:ext cx="1524000" cy="563562"/>
          </a:xfrm>
        </p:spPr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mr-IN" sz="4000" b="1" dirty="0">
                <a:solidFill>
                  <a:srgbClr val="7030A0"/>
                </a:solidFill>
                <a:latin typeface="Utsaah" panose="020B0604020202020204" pitchFamily="34" charset="0"/>
                <a:ea typeface="+mn-ea"/>
                <a:cs typeface="Utsaah" panose="020B0604020202020204" pitchFamily="34" charset="0"/>
              </a:rPr>
              <a:t>धन्यवाद </a:t>
            </a:r>
            <a:endParaRPr lang="en-IN" sz="4000" b="1" dirty="0">
              <a:solidFill>
                <a:srgbClr val="7030A0"/>
              </a:solidFill>
              <a:latin typeface="Utsaah" panose="020B0604020202020204" pitchFamily="34" charset="0"/>
              <a:ea typeface="+mn-ea"/>
              <a:cs typeface="Utsaah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731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r-IN" sz="3600" b="1" dirty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dirty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mr-IN" sz="3600" b="1" dirty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dirty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mr-IN" b="1" dirty="0">
                <a:solidFill>
                  <a:srgbClr val="7030A0"/>
                </a:solidFill>
                <a:latin typeface="Utsaah" panose="020B0604020202020204" pitchFamily="34" charset="0"/>
                <a:ea typeface="+mn-ea"/>
                <a:cs typeface="Utsaah" panose="020B0604020202020204" pitchFamily="34" charset="0"/>
              </a:rPr>
              <a:t>विद्युत दाब</a:t>
            </a:r>
            <a:br>
              <a:rPr lang="mr-IN" b="1" dirty="0">
                <a:solidFill>
                  <a:srgbClr val="7030A0"/>
                </a:solidFill>
                <a:latin typeface="Utsaah" panose="020B0604020202020204" pitchFamily="34" charset="0"/>
                <a:ea typeface="+mn-ea"/>
                <a:cs typeface="Utsaah" panose="020B0604020202020204" pitchFamily="34" charset="0"/>
              </a:rPr>
            </a:br>
            <a: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</a:b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8096" y="1823026"/>
            <a:ext cx="29787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32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व्होल्टेज  (विद्युत दाब ) :  </a:t>
            </a:r>
            <a:endParaRPr lang="en-US" sz="32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79896" y="2504410"/>
            <a:ext cx="661751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माध्यमातून किंवा वाहकातून विजेचे वाहन प्रवाहित होण्याकरिता</a:t>
            </a:r>
          </a:p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जो दाब लागतो किंवा ज्या दाबाने विजेचे वाहन होते तो दाब व्होल्टेज म्हणजे होय.</a:t>
            </a:r>
          </a:p>
          <a:p>
            <a:endParaRPr lang="mr-IN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हा दाब व्होल्ट (V )मध्ये मोजतात.   </a:t>
            </a:r>
            <a:endParaRPr lang="en-US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581150" y="4267200"/>
            <a:ext cx="6477000" cy="2362994"/>
            <a:chOff x="1828800" y="3886200"/>
            <a:chExt cx="6477000" cy="2362994"/>
          </a:xfrm>
        </p:grpSpPr>
        <p:sp>
          <p:nvSpPr>
            <p:cNvPr id="9" name="Flowchart: Direct Access Storage 8"/>
            <p:cNvSpPr/>
            <p:nvPr/>
          </p:nvSpPr>
          <p:spPr>
            <a:xfrm>
              <a:off x="2971800" y="3886200"/>
              <a:ext cx="3581400" cy="1219200"/>
            </a:xfrm>
            <a:prstGeom prst="flowChartMagneticDrum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3429000" y="4114800"/>
              <a:ext cx="304800" cy="3048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3962400" y="4648200"/>
              <a:ext cx="304800" cy="3048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3429000" y="4648200"/>
              <a:ext cx="304800" cy="3048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4343400" y="4114800"/>
              <a:ext cx="304800" cy="3048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3886200" y="4114800"/>
              <a:ext cx="304800" cy="3048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4343400" y="4648200"/>
              <a:ext cx="304800" cy="3048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4876800" y="4114800"/>
              <a:ext cx="304800" cy="3048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4800600" y="4648200"/>
              <a:ext cx="304800" cy="304800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IN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</a:t>
              </a:r>
              <a:endParaRPr lang="en-US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6172200" y="4495800"/>
              <a:ext cx="2133600" cy="1588"/>
            </a:xfrm>
            <a:prstGeom prst="straightConnector1">
              <a:avLst/>
            </a:prstGeom>
            <a:ln>
              <a:solidFill>
                <a:schemeClr val="tx2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9" idx="1"/>
            </p:cNvCxnSpPr>
            <p:nvPr/>
          </p:nvCxnSpPr>
          <p:spPr>
            <a:xfrm rot="10800000">
              <a:off x="2209800" y="4495800"/>
              <a:ext cx="762000" cy="1588"/>
            </a:xfrm>
            <a:prstGeom prst="line">
              <a:avLst/>
            </a:prstGeom>
            <a:ln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828800" y="3962400"/>
              <a:ext cx="10102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mr-IN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धनप्रभार </a:t>
              </a:r>
              <a:endPara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858000" y="3962400"/>
              <a:ext cx="10951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mr-IN" dirty="0" smtClean="0">
                  <a:latin typeface="Arial Unicode MS" pitchFamily="34" charset="-128"/>
                  <a:ea typeface="Arial Unicode MS" pitchFamily="34" charset="-128"/>
                  <a:cs typeface="Arial Unicode MS" pitchFamily="34" charset="-128"/>
                </a:rPr>
                <a:t>ऋण प्रभार</a:t>
              </a:r>
              <a:endParaRPr lang="en-US" dirty="0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rot="10800000">
              <a:off x="3505200" y="4495800"/>
              <a:ext cx="1524000" cy="1588"/>
            </a:xfrm>
            <a:prstGeom prst="straightConnector1">
              <a:avLst/>
            </a:prstGeom>
            <a:ln>
              <a:solidFill>
                <a:schemeClr val="accent4">
                  <a:lumMod val="40000"/>
                  <a:lumOff val="6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1409700" y="5295900"/>
              <a:ext cx="1447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133600" y="6019800"/>
              <a:ext cx="2362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7239000" y="5257800"/>
              <a:ext cx="1524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648200" y="6019800"/>
              <a:ext cx="3352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4267200" y="6019800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4495800" y="6019006"/>
              <a:ext cx="304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8543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mr-IN" sz="3600" b="1" dirty="0" smtClean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dirty="0" smtClean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mr-IN" sz="3600" b="1" dirty="0" smtClean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dirty="0" smtClean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mr-IN" b="1" dirty="0" smtClean="0">
                <a:solidFill>
                  <a:srgbClr val="7030A0"/>
                </a:solidFill>
                <a:latin typeface="Utsaah" panose="020B0604020202020204" pitchFamily="34" charset="0"/>
                <a:ea typeface="+mn-ea"/>
                <a:cs typeface="Utsaah" panose="020B0604020202020204" pitchFamily="34" charset="0"/>
              </a:rPr>
              <a:t>विद्युतधारा</a:t>
            </a:r>
            <a:r>
              <a:rPr lang="mr-IN" sz="3600" b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 </a:t>
            </a:r>
            <a: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</a:b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1272" y="1583786"/>
            <a:ext cx="38795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32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विद्युत धारा (करंट) म्हणजे काय ? </a:t>
            </a:r>
            <a:endParaRPr lang="en-US" sz="32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56328" y="2368645"/>
            <a:ext cx="5125121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विद्युत प्रभार  वहनाच्या गतीला विद्युत धारा असे म्हणतात . </a:t>
            </a:r>
          </a:p>
          <a:p>
            <a:endParaRPr lang="en-IN" sz="2400" dirty="0" smtClean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r>
              <a:rPr lang="mr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विद्युत धारा हि नेहमी धन प्रभाराकडून ऋण प्रभाराकडे वाहते</a:t>
            </a:r>
            <a:r>
              <a:rPr lang="en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.</a:t>
            </a:r>
            <a:endParaRPr lang="mr-IN" sz="2400" dirty="0" smtClean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endParaRPr lang="mr-IN" sz="2400" dirty="0" smtClean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r>
              <a:rPr lang="mr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विद्युत धारा हि अम्पेअर ( A ) या एककात मध्ये मोजली जाते  </a:t>
            </a:r>
          </a:p>
          <a:p>
            <a:endParaRPr lang="mr-IN" sz="2400" dirty="0" smtClean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  <a:p>
            <a:endParaRPr lang="mr-IN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1272" y="4648200"/>
            <a:ext cx="315663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विद्युत धारा कशी वाहते ? </a:t>
            </a:r>
          </a:p>
          <a:p>
            <a:endParaRPr lang="en-US" sz="24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90678" y="5461829"/>
            <a:ext cx="60356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प्रत्येक पदार्थाच्या अणु संरचणेतील असणाऱ्या इलेक्ट्रोंन या ऋण प्रभारित </a:t>
            </a:r>
          </a:p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कणांमुळे विद्युत धारा वाहते .</a:t>
            </a:r>
            <a:endParaRPr lang="en-US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15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Direct Access Storage 4"/>
          <p:cNvSpPr/>
          <p:nvPr/>
        </p:nvSpPr>
        <p:spPr>
          <a:xfrm>
            <a:off x="2971800" y="3886200"/>
            <a:ext cx="3581400" cy="1219200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429000" y="4114800"/>
            <a:ext cx="304800" cy="304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962400" y="4648200"/>
            <a:ext cx="304800" cy="304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429000" y="4648200"/>
            <a:ext cx="304800" cy="304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343400" y="4114800"/>
            <a:ext cx="304800" cy="304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886200" y="4114800"/>
            <a:ext cx="304800" cy="304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343400" y="4648200"/>
            <a:ext cx="304800" cy="304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876800" y="4114800"/>
            <a:ext cx="304800" cy="304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00600" y="4648200"/>
            <a:ext cx="304800" cy="3048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943600" y="4495800"/>
            <a:ext cx="2133600" cy="1588"/>
          </a:xfrm>
          <a:prstGeom prst="straightConnector1">
            <a:avLst/>
          </a:prstGeom>
          <a:ln>
            <a:solidFill>
              <a:schemeClr val="tx2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1"/>
          </p:cNvCxnSpPr>
          <p:nvPr/>
        </p:nvCxnSpPr>
        <p:spPr>
          <a:xfrm rot="10800000">
            <a:off x="2209800" y="4495800"/>
            <a:ext cx="762000" cy="1588"/>
          </a:xfrm>
          <a:prstGeom prst="line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828800" y="3962400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धनप्रभार 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0" y="3962400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ऋण प्रभार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3505200" y="4495800"/>
            <a:ext cx="1524000" cy="1588"/>
          </a:xfrm>
          <a:prstGeom prst="straightConnector1">
            <a:avLst/>
          </a:prstGeom>
          <a:ln>
            <a:solidFill>
              <a:schemeClr val="accent4">
                <a:lumMod val="40000"/>
                <a:lumOff val="6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3657600" y="762000"/>
            <a:ext cx="2057400" cy="20574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962400" y="1066800"/>
            <a:ext cx="1447800" cy="1447800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419600" y="1524000"/>
            <a:ext cx="533400" cy="533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r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</a:t>
            </a:r>
          </a:p>
          <a:p>
            <a:pPr algn="ctr"/>
            <a:r>
              <a:rPr lang="mr-IN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5486400" y="1371600"/>
            <a:ext cx="381000" cy="3810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r-IN" dirty="0" smtClean="0">
                <a:solidFill>
                  <a:schemeClr val="accent2">
                    <a:lumMod val="50000"/>
                  </a:schemeClr>
                </a:solidFill>
              </a:rPr>
              <a:t>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4495800" y="914400"/>
            <a:ext cx="381000" cy="3810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r-IN" dirty="0" smtClean="0">
                <a:solidFill>
                  <a:schemeClr val="accent2">
                    <a:lumMod val="50000"/>
                  </a:schemeClr>
                </a:solidFill>
              </a:rPr>
              <a:t>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4572000" y="2286000"/>
            <a:ext cx="381000" cy="3810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r-IN" dirty="0" smtClean="0">
                <a:solidFill>
                  <a:schemeClr val="accent2">
                    <a:lumMod val="50000"/>
                  </a:schemeClr>
                </a:solidFill>
              </a:rPr>
              <a:t>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0" name="Down Arrow 39"/>
          <p:cNvSpPr/>
          <p:nvPr/>
        </p:nvSpPr>
        <p:spPr>
          <a:xfrm>
            <a:off x="4572000" y="2971800"/>
            <a:ext cx="3810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6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951012"/>
            <a:ext cx="3172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4000" b="1" cap="all" spc="100" dirty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पॉवर </a:t>
            </a:r>
            <a:r>
              <a:rPr lang="en-US" sz="4000" b="1" cap="all" spc="100" dirty="0" smtClean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(</a:t>
            </a:r>
            <a:r>
              <a:rPr lang="mr-IN" sz="4000" b="1" dirty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शक्ती</a:t>
            </a:r>
            <a:r>
              <a:rPr lang="en-US" sz="4000" b="1" cap="all" spc="100" dirty="0" smtClean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) </a:t>
            </a:r>
            <a:r>
              <a:rPr lang="mr-IN" sz="4000" b="1" cap="all" spc="100" dirty="0" smtClean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( </a:t>
            </a:r>
            <a:r>
              <a:rPr lang="mr-IN" sz="4000" b="1" cap="all" spc="100" dirty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P) : </a:t>
            </a:r>
            <a:endParaRPr lang="en-US" sz="4000" b="1" cap="all" spc="100" dirty="0">
              <a:solidFill>
                <a:srgbClr val="7030A0"/>
              </a:solidFill>
              <a:latin typeface="Utsaah" panose="020B0604020202020204" pitchFamily="34" charset="0"/>
              <a:cs typeface="Utsaah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9576" y="1902748"/>
            <a:ext cx="63690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विद्युत धारा (I) व विद्युत दाब (V</a:t>
            </a:r>
            <a:r>
              <a:rPr lang="mr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)</a:t>
            </a:r>
            <a:r>
              <a:rPr lang="en-US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 </a:t>
            </a:r>
            <a:r>
              <a:rPr lang="mr-IN" sz="2400" dirty="0" smtClean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यांच्या </a:t>
            </a:r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गुणाकार केल्यास पॉवर ( P)  मिळते .</a:t>
            </a:r>
            <a:endParaRPr lang="en-US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69576" y="2618536"/>
            <a:ext cx="61125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१ व्होल्ट विद्युत दाब असताना  १ AMP एवढा विद्युत प्रवाह  सर्किट मधून </a:t>
            </a:r>
          </a:p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वाहण्यासाठी १ वॅट एवढी पॉवर ( P)  लागते </a:t>
            </a:r>
            <a:endParaRPr lang="en-US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67491" y="3757510"/>
            <a:ext cx="13195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3200" b="1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P = V x I</a:t>
            </a:r>
            <a:endParaRPr lang="en-US" sz="3200" b="1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69576" y="4698489"/>
            <a:ext cx="2255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१ HP  = ७४६ वॅट ( W)</a:t>
            </a:r>
            <a:endParaRPr lang="en-US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69576" y="5441721"/>
            <a:ext cx="2082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१ किलो वॅट = १ युनीट</a:t>
            </a:r>
            <a:endParaRPr lang="en-US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07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187" y="990600"/>
            <a:ext cx="1295400" cy="69215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en-US" sz="3600" b="1" dirty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en-US" sz="3600" b="1" dirty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en-US" sz="3600" b="1" dirty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en-US" sz="3600" b="1" dirty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en-US" sz="3600" b="1" dirty="0">
                <a:solidFill>
                  <a:srgbClr val="7030A0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mr-IN" b="1" dirty="0">
                <a:solidFill>
                  <a:srgbClr val="7030A0"/>
                </a:solidFill>
                <a:latin typeface="Utsaah" panose="020B0604020202020204" pitchFamily="34" charset="0"/>
                <a:ea typeface="+mn-ea"/>
                <a:cs typeface="Utsaah" panose="020B0604020202020204" pitchFamily="34" charset="0"/>
              </a:rPr>
              <a:t>शक्ती</a:t>
            </a:r>
            <a: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> </a:t>
            </a:r>
            <a:r>
              <a:rPr lang="mr-IN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mr-IN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  <a:ea typeface="+mn-ea"/>
                <a:cs typeface="+mn-cs"/>
              </a:rPr>
            </a:br>
            <a:endParaRPr lang="en-US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2895600"/>
            <a:ext cx="6477000" cy="3962400"/>
          </a:xfrm>
        </p:spPr>
        <p:txBody>
          <a:bodyPr>
            <a:normAutofit/>
          </a:bodyPr>
          <a:lstStyle/>
          <a:p>
            <a:endParaRPr lang="mr-IN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endParaRPr lang="mr-IN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endParaRPr lang="mr-IN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mr-IN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</a:rPr>
              <a:t>                 </a:t>
            </a:r>
            <a:r>
              <a:rPr lang="mr-IN" b="1" dirty="0">
                <a:latin typeface="Utsaah" panose="020B0604020202020204" pitchFamily="34" charset="0"/>
                <a:cs typeface="Utsaah" panose="020B0604020202020204" pitchFamily="34" charset="0"/>
              </a:rPr>
              <a:t>P = V * I</a:t>
            </a:r>
            <a:endParaRPr lang="en-US" b="1" dirty="0">
              <a:latin typeface="Utsaah" panose="020B0604020202020204" pitchFamily="34" charset="0"/>
              <a:cs typeface="Utsaah" panose="020B0604020202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Utsaah" panose="020B0604020202020204" pitchFamily="34" charset="0"/>
                <a:cs typeface="Utsaah" panose="020B0604020202020204" pitchFamily="34" charset="0"/>
              </a:rPr>
              <a:t>                            Power = Voltage * Current</a:t>
            </a:r>
          </a:p>
          <a:p>
            <a:pPr marL="0" indent="0">
              <a:buNone/>
            </a:pPr>
            <a:r>
              <a:rPr lang="en-US" b="1" dirty="0">
                <a:latin typeface="Utsaah" panose="020B0604020202020204" pitchFamily="34" charset="0"/>
                <a:cs typeface="Utsaah" panose="020B0604020202020204" pitchFamily="34" charset="0"/>
              </a:rPr>
              <a:t>                            </a:t>
            </a:r>
            <a:r>
              <a:rPr lang="mr-IN" b="1" dirty="0">
                <a:latin typeface="Utsaah" panose="020B0604020202020204" pitchFamily="34" charset="0"/>
                <a:cs typeface="Utsaah" panose="020B0604020202020204" pitchFamily="34" charset="0"/>
              </a:rPr>
              <a:t>शक्ती =  विभावांतर * विद्युतधारा </a:t>
            </a:r>
            <a:endParaRPr lang="en-IN" b="1" dirty="0">
              <a:latin typeface="Utsaah" panose="020B0604020202020204" pitchFamily="34" charset="0"/>
              <a:cs typeface="Utsaah" panose="020B0604020202020204" pitchFamily="34" charset="0"/>
            </a:endParaRPr>
          </a:p>
        </p:txBody>
      </p:sp>
      <p:pic>
        <p:nvPicPr>
          <p:cNvPr id="2052" name="Picture 4" descr="Image result for power voltage curr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187" y="2133600"/>
            <a:ext cx="4467225" cy="1733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999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mr-IN" sz="4000" b="1" dirty="0">
                <a:solidFill>
                  <a:srgbClr val="7030A0"/>
                </a:solidFill>
                <a:latin typeface="Utsaah" panose="020B0604020202020204" pitchFamily="34" charset="0"/>
                <a:ea typeface="+mn-ea"/>
                <a:cs typeface="Utsaah" panose="020B0604020202020204" pitchFamily="34" charset="0"/>
              </a:rPr>
              <a:t>व्होल्टेज आणि करंट कुठे असते?</a:t>
            </a:r>
            <a:endParaRPr lang="en-US" sz="4000" b="1" dirty="0">
              <a:solidFill>
                <a:srgbClr val="7030A0"/>
              </a:solidFill>
              <a:latin typeface="Utsaah" panose="020B0604020202020204" pitchFamily="34" charset="0"/>
              <a:ea typeface="+mn-ea"/>
              <a:cs typeface="Utsaah" panose="020B0604020202020204" pitchFamily="34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156" y="1803423"/>
            <a:ext cx="2343150" cy="195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74923" y="3846390"/>
            <a:ext cx="1676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mr-IN" sz="2400" b="1" dirty="0">
                <a:latin typeface="Utsaah" panose="020B0604020202020204" pitchFamily="34" charset="0"/>
                <a:cs typeface="Utsaah" panose="020B0604020202020204" pitchFamily="34" charset="0"/>
              </a:rPr>
              <a:t>९ व्होल्ट अम्पीर </a:t>
            </a:r>
          </a:p>
          <a:p>
            <a:endParaRPr lang="en-IN" dirty="0"/>
          </a:p>
        </p:txBody>
      </p:sp>
      <p:sp>
        <p:nvSpPr>
          <p:cNvPr id="5" name="AutoShape 4" descr="Image result for 9v batte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156" y="4724400"/>
            <a:ext cx="252412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57400" y="5335812"/>
            <a:ext cx="1676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mr-IN" sz="2400" b="1" dirty="0">
                <a:latin typeface="Utsaah" panose="020B0604020202020204" pitchFamily="34" charset="0"/>
                <a:cs typeface="Utsaah" panose="020B0604020202020204" pitchFamily="34" charset="0"/>
              </a:rPr>
              <a:t>२३० व्होल्ट ११० अम्पीर </a:t>
            </a:r>
            <a:endParaRPr lang="en-IN" sz="2400" b="1" dirty="0">
              <a:latin typeface="Utsaah" panose="020B0604020202020204" pitchFamily="34" charset="0"/>
              <a:cs typeface="Utsaah" panose="020B0604020202020204" pitchFamily="34" charset="0"/>
            </a:endParaRPr>
          </a:p>
          <a:p>
            <a:r>
              <a:rPr lang="mr-IN" b="1" dirty="0" smtClean="0"/>
              <a:t> </a:t>
            </a:r>
            <a:endParaRPr lang="en-IN" b="1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895475"/>
            <a:ext cx="2600325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7037624" y="3763290"/>
            <a:ext cx="1295400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mr-IN" sz="2400" b="1" dirty="0">
                <a:latin typeface="Utsaah" panose="020B0604020202020204" pitchFamily="34" charset="0"/>
                <a:cs typeface="Utsaah" panose="020B0604020202020204" pitchFamily="34" charset="0"/>
              </a:rPr>
              <a:t>१२ व्होल्ट </a:t>
            </a:r>
            <a:endParaRPr lang="en-US" sz="2400" b="1" dirty="0" smtClean="0">
              <a:latin typeface="Utsaah" panose="020B0604020202020204" pitchFamily="34" charset="0"/>
              <a:cs typeface="Utsaah" panose="020B0604020202020204" pitchFamily="34" charset="0"/>
            </a:endParaRPr>
          </a:p>
          <a:p>
            <a:pPr>
              <a:spcBef>
                <a:spcPct val="20000"/>
              </a:spcBef>
            </a:pPr>
            <a:r>
              <a:rPr lang="mr-IN" sz="2400" b="1" dirty="0" smtClean="0">
                <a:latin typeface="Utsaah" panose="020B0604020202020204" pitchFamily="34" charset="0"/>
                <a:cs typeface="Utsaah" panose="020B0604020202020204" pitchFamily="34" charset="0"/>
              </a:rPr>
              <a:t>१ </a:t>
            </a:r>
            <a:r>
              <a:rPr lang="mr-IN" sz="2400" b="1" dirty="0">
                <a:latin typeface="Utsaah" panose="020B0604020202020204" pitchFamily="34" charset="0"/>
                <a:cs typeface="Utsaah" panose="020B0604020202020204" pitchFamily="34" charset="0"/>
              </a:rPr>
              <a:t>अम्पीर </a:t>
            </a:r>
            <a:endParaRPr lang="en-IN" sz="2400" b="1" dirty="0">
              <a:latin typeface="Utsaah" panose="020B0604020202020204" pitchFamily="34" charset="0"/>
              <a:cs typeface="Utsaah" panose="020B0604020202020204" pitchFamily="34" charset="0"/>
            </a:endParaRPr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12" t="-202" r="43110" b="202"/>
          <a:stretch/>
        </p:blipFill>
        <p:spPr bwMode="auto">
          <a:xfrm>
            <a:off x="1295400" y="1773496"/>
            <a:ext cx="3810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968121" y="3756048"/>
            <a:ext cx="17621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mr-IN" sz="2400" b="1" dirty="0">
                <a:latin typeface="Utsaah" panose="020B0604020202020204" pitchFamily="34" charset="0"/>
                <a:cs typeface="Utsaah" panose="020B0604020202020204" pitchFamily="34" charset="0"/>
              </a:rPr>
              <a:t>३.३ व्होल्ट </a:t>
            </a:r>
            <a:endParaRPr lang="en-IN" sz="2400" b="1" dirty="0">
              <a:latin typeface="Utsaah" panose="020B0604020202020204" pitchFamily="34" charset="0"/>
              <a:cs typeface="Utsaah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61084" y="5444609"/>
            <a:ext cx="3195638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mr-IN" dirty="0" smtClean="0"/>
              <a:t>शक्तीचा वापर कुठे होतो 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466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043" y="762000"/>
            <a:ext cx="8229600" cy="1143000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mr-IN" sz="4000" b="1" dirty="0">
                <a:solidFill>
                  <a:srgbClr val="7030A0"/>
                </a:solidFill>
                <a:latin typeface="Utsaah" panose="020B0604020202020204" pitchFamily="34" charset="0"/>
                <a:ea typeface="+mn-ea"/>
                <a:cs typeface="Utsaah" panose="020B0604020202020204" pitchFamily="34" charset="0"/>
              </a:rPr>
              <a:t>शक्तीचा वापर इथे होतो .</a:t>
            </a:r>
            <a:endParaRPr lang="en-US" sz="4000" b="1" dirty="0">
              <a:solidFill>
                <a:srgbClr val="7030A0"/>
              </a:solidFill>
              <a:latin typeface="Utsaah" panose="020B0604020202020204" pitchFamily="34" charset="0"/>
              <a:ea typeface="+mn-ea"/>
              <a:cs typeface="Utsaah" panose="020B0604020202020204" pitchFamily="34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320225"/>
            <a:ext cx="27432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76300" y="4719935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mr-IN" sz="2400" b="1" dirty="0">
                <a:latin typeface="Utsaah" panose="020B0604020202020204" pitchFamily="34" charset="0"/>
                <a:cs typeface="Utsaah" panose="020B0604020202020204" pitchFamily="34" charset="0"/>
              </a:rPr>
              <a:t>बल्ब चालू करण्यासाठी </a:t>
            </a:r>
            <a:endParaRPr lang="en-IN" sz="2400" b="1" dirty="0">
              <a:latin typeface="Utsaah" panose="020B0604020202020204" pitchFamily="34" charset="0"/>
              <a:cs typeface="Utsaah" panose="020B0604020202020204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8199" y="2320225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791200" y="46482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20000"/>
              </a:spcBef>
            </a:pPr>
            <a:r>
              <a:rPr lang="mr-IN" sz="2400" b="1" dirty="0">
                <a:latin typeface="Utsaah" panose="020B0604020202020204" pitchFamily="34" charset="0"/>
                <a:cs typeface="Utsaah" panose="020B0604020202020204" pitchFamily="34" charset="0"/>
              </a:rPr>
              <a:t>पंखा सुरु करण्यासाठी </a:t>
            </a:r>
            <a:endParaRPr lang="en-IN" sz="2400" b="1" dirty="0">
              <a:latin typeface="Utsaah" panose="020B0604020202020204" pitchFamily="34" charset="0"/>
              <a:cs typeface="Utsaah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96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990600"/>
            <a:ext cx="2329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4000" b="1" cap="all" spc="100" dirty="0" smtClean="0">
                <a:solidFill>
                  <a:srgbClr val="7030A0"/>
                </a:solidFill>
                <a:latin typeface="Utsaah" panose="020B0604020202020204" pitchFamily="34" charset="0"/>
                <a:cs typeface="Utsaah" panose="020B0604020202020204" pitchFamily="34" charset="0"/>
              </a:rPr>
              <a:t>उर्जेचा नियम </a:t>
            </a:r>
            <a:r>
              <a:rPr lang="mr-IN" dirty="0" smtClean="0"/>
              <a:t> 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2133600"/>
            <a:ext cx="571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r-IN" sz="2400" dirty="0">
                <a:latin typeface="Utsaah" panose="020B0604020202020204" pitchFamily="34" charset="0"/>
                <a:ea typeface="Arial Unicode MS" pitchFamily="34" charset="-128"/>
                <a:cs typeface="Utsaah" panose="020B0604020202020204" pitchFamily="34" charset="0"/>
              </a:rPr>
              <a:t>ऊर्जा ही निर्माण पण नाही होऊ शकत आणि नष्ट पण होऊ शकत नाही. ऊर्जा ही एका स्वरूपातून दुसऱ्या स्वरूपात बदलता येते. हा उर्जेचा नियम आहे.  </a:t>
            </a:r>
            <a:endParaRPr lang="en-IN" sz="2400" dirty="0">
              <a:latin typeface="Utsaah" panose="020B0604020202020204" pitchFamily="34" charset="0"/>
              <a:ea typeface="Arial Unicode MS" pitchFamily="34" charset="-128"/>
              <a:cs typeface="Utsaah" panose="020B0604020202020204" pitchFamily="34" charset="0"/>
            </a:endParaRPr>
          </a:p>
        </p:txBody>
      </p:sp>
      <p:sp>
        <p:nvSpPr>
          <p:cNvPr id="7" name="AutoShape 4" descr="Image result for law of energ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3581400"/>
            <a:ext cx="25908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1290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736</TotalTime>
  <Words>569</Words>
  <Application>Microsoft Office PowerPoint</Application>
  <PresentationFormat>On-screen Show (4:3)</PresentationFormat>
  <Paragraphs>109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 Unicode MS</vt:lpstr>
      <vt:lpstr>Arial</vt:lpstr>
      <vt:lpstr>Arial Black</vt:lpstr>
      <vt:lpstr>Mangal</vt:lpstr>
      <vt:lpstr>Sitka Display</vt:lpstr>
      <vt:lpstr>Tw Cen MT</vt:lpstr>
      <vt:lpstr>Tw Cen MT Condensed</vt:lpstr>
      <vt:lpstr>Utsaah</vt:lpstr>
      <vt:lpstr>Wingdings 3</vt:lpstr>
      <vt:lpstr>Integral</vt:lpstr>
      <vt:lpstr>विद्युत दाब (व्होल्टेज) आणि विद्युतधारा म्हणजे काय ते शिकणार आहोत?</vt:lpstr>
      <vt:lpstr>   विद्युत दाब   </vt:lpstr>
      <vt:lpstr>   विद्युतधारा    </vt:lpstr>
      <vt:lpstr>PowerPoint Presentation</vt:lpstr>
      <vt:lpstr>PowerPoint Presentation</vt:lpstr>
      <vt:lpstr>   शक्ती    </vt:lpstr>
      <vt:lpstr>व्होल्टेज आणि करंट कुठे असते?</vt:lpstr>
      <vt:lpstr>शक्तीचा वापर इथे होतो 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फरक एकसर व समांतर जोडणी</vt:lpstr>
      <vt:lpstr>धन्यवाद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Admin</dc:creator>
  <cp:lastModifiedBy>m p</cp:lastModifiedBy>
  <cp:revision>63</cp:revision>
  <dcterms:created xsi:type="dcterms:W3CDTF">2017-11-20T08:31:11Z</dcterms:created>
  <dcterms:modified xsi:type="dcterms:W3CDTF">2020-02-25T06:00:43Z</dcterms:modified>
</cp:coreProperties>
</file>