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305" r:id="rId2"/>
    <p:sldId id="339" r:id="rId3"/>
    <p:sldId id="334" r:id="rId4"/>
    <p:sldId id="317" r:id="rId5"/>
    <p:sldId id="307" r:id="rId6"/>
    <p:sldId id="319" r:id="rId7"/>
    <p:sldId id="322" r:id="rId8"/>
    <p:sldId id="323" r:id="rId9"/>
    <p:sldId id="324" r:id="rId10"/>
    <p:sldId id="321" r:id="rId11"/>
    <p:sldId id="320" r:id="rId12"/>
    <p:sldId id="333" r:id="rId13"/>
    <p:sldId id="326" r:id="rId14"/>
    <p:sldId id="328" r:id="rId15"/>
    <p:sldId id="327" r:id="rId16"/>
    <p:sldId id="3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0251" autoAdjust="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07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24572-D54A-4A45-8CE4-D2FECA69EF65}" type="datetimeFigureOut">
              <a:rPr lang="en-US" smtClean="0"/>
              <a:pPr/>
              <a:t>16/08/2019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A1FB0-5EF3-4A9D-87C9-42452B98D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66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A1FB0-5EF3-4A9D-87C9-42452B98DD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0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6855-C51F-4A0D-BF8F-EF24918E0FA7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6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6641-70B6-4937-B0C8-EFAE3768F6D6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63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2FE7-7503-4BAE-95BD-2A5A8DCA8CEC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07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DCB2-506F-4BF0-8E1B-3840D62251E9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6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E15A401-63E2-404F-895A-65872E1B4201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70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FAF2-15E3-43F2-B1E1-C5784D61896E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70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70CC3-286D-40EA-814F-32E4598CFF4E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68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D10BA-2604-43F3-B00A-434440E935DE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26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CCE8-70F0-414E-A0D4-AA7C2C3D2964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56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6EAF-FD3A-4694-9E36-D30262D72653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Pune Makers ( http://www.meetup.com/Pune-Makers/ )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9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54E-28D3-4AD5-B456-A9AD1ACDE59E}" type="datetime1">
              <a:rPr lang="en-US" smtClean="0"/>
              <a:pPr/>
              <a:t>16/08/2019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39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2C5E97-EE00-4083-BA64-2541CEBD30FD}" type="datetime1">
              <a:rPr lang="en-US" smtClean="0"/>
              <a:pPr/>
              <a:t>16/08/2019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Pune Makers ( http://www.meetup.com/Pune-Makers/ )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6807F52-7EF1-4FDD-B4A0-5DC9DACBD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19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Introduction to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80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dirty="0" err="1"/>
              <a:t>vs</a:t>
            </a:r>
            <a:r>
              <a:rPr lang="en-US" dirty="0"/>
              <a:t> 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4" descr="pic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74" y="2120900"/>
            <a:ext cx="7455401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06572" y="6330464"/>
            <a:ext cx="57536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 dirty="0"/>
              <a:t>Image from </a:t>
            </a:r>
            <a:r>
              <a:rPr lang="en-US" sz="1000" i="1" dirty="0"/>
              <a:t>Theory and Practice of Tangible User Interfaces</a:t>
            </a:r>
            <a:r>
              <a:rPr lang="en-US" sz="1000" dirty="0"/>
              <a:t> at UC Berkley </a:t>
            </a:r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err="1"/>
              <a:t>vs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241280" cy="4078224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Microcontrollers are </a:t>
            </a:r>
            <a:r>
              <a:rPr lang="en-US" b="1" dirty="0"/>
              <a:t>digital</a:t>
            </a:r>
            <a:r>
              <a:rPr lang="en-US" dirty="0"/>
              <a:t> devices – ON or OFF.  Also called – discrete.</a:t>
            </a:r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Analog</a:t>
            </a:r>
            <a:r>
              <a:rPr lang="en-US" dirty="0"/>
              <a:t> signals are anything that can be a full range of values.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740354" y="4198257"/>
            <a:ext cx="8077200" cy="1498600"/>
            <a:chOff x="124460" y="4394200"/>
            <a:chExt cx="8077200" cy="1498600"/>
          </a:xfrm>
        </p:grpSpPr>
        <p:pic>
          <p:nvPicPr>
            <p:cNvPr id="7" name="Picture 8" descr="http://soulargrooves.com/new/wp-content/uploads/2012/11/analog-signal.gif"/>
            <p:cNvPicPr>
              <a:picLocks noChangeAspect="1" noChangeArrowheads="1"/>
            </p:cNvPicPr>
            <p:nvPr/>
          </p:nvPicPr>
          <p:blipFill>
            <a:blip r:embed="rId2" cstate="print"/>
            <a:srcRect t="50000"/>
            <a:stretch>
              <a:fillRect/>
            </a:stretch>
          </p:blipFill>
          <p:spPr bwMode="auto">
            <a:xfrm>
              <a:off x="815975" y="4394200"/>
              <a:ext cx="3200400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http://soulargrooves.com/new/wp-content/uploads/2012/11/analog-signal.gif"/>
            <p:cNvPicPr>
              <a:picLocks noChangeAspect="1" noChangeArrowheads="1"/>
            </p:cNvPicPr>
            <p:nvPr/>
          </p:nvPicPr>
          <p:blipFill>
            <a:blip r:embed="rId2" cstate="print"/>
            <a:srcRect t="30556" b="50000"/>
            <a:stretch>
              <a:fillRect/>
            </a:stretch>
          </p:blipFill>
          <p:spPr bwMode="auto">
            <a:xfrm>
              <a:off x="4895850" y="5398294"/>
              <a:ext cx="3200400" cy="49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5021898" y="4827588"/>
              <a:ext cx="795337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27635" y="4657517"/>
              <a:ext cx="657860" cy="338554"/>
              <a:chOff x="48260" y="4657517"/>
              <a:chExt cx="657860" cy="338554"/>
            </a:xfrm>
          </p:grpSpPr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48260" y="46575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5 V</a:t>
                </a:r>
              </a:p>
            </p:txBody>
          </p:sp>
          <p:cxnSp>
            <p:nvCxnSpPr>
              <p:cNvPr id="24" name="Straight Connector 5"/>
              <p:cNvCxnSpPr>
                <a:stCxn id="23" idx="3"/>
              </p:cNvCxnSpPr>
              <p:nvPr/>
            </p:nvCxnSpPr>
            <p:spPr bwMode="auto">
              <a:xfrm>
                <a:off x="568960" y="4827588"/>
                <a:ext cx="136525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24460" y="5152817"/>
              <a:ext cx="661035" cy="338554"/>
              <a:chOff x="63500" y="5152817"/>
              <a:chExt cx="661035" cy="338554"/>
            </a:xfrm>
          </p:grpSpPr>
          <p:sp>
            <p:nvSpPr>
              <p:cNvPr id="21" name="TextBox 2"/>
              <p:cNvSpPr txBox="1">
                <a:spLocks noChangeArrowheads="1"/>
              </p:cNvSpPr>
              <p:nvPr/>
            </p:nvSpPr>
            <p:spPr bwMode="auto">
              <a:xfrm>
                <a:off x="63500" y="51528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0 V</a:t>
                </a:r>
              </a:p>
            </p:txBody>
          </p:sp>
          <p:cxnSp>
            <p:nvCxnSpPr>
              <p:cNvPr id="22" name="Straight Connector 7"/>
              <p:cNvCxnSpPr>
                <a:stCxn id="21" idx="3"/>
              </p:cNvCxnSpPr>
              <p:nvPr/>
            </p:nvCxnSpPr>
            <p:spPr bwMode="auto">
              <a:xfrm>
                <a:off x="584200" y="5322888"/>
                <a:ext cx="1397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295775" y="4657517"/>
              <a:ext cx="657860" cy="338554"/>
              <a:chOff x="48260" y="4657517"/>
              <a:chExt cx="657860" cy="338554"/>
            </a:xfrm>
          </p:grpSpPr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48260" y="46575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5 V</a:t>
                </a:r>
              </a:p>
            </p:txBody>
          </p:sp>
          <p:cxnSp>
            <p:nvCxnSpPr>
              <p:cNvPr id="20" name="Straight Connector 19"/>
              <p:cNvCxnSpPr>
                <a:stCxn id="19" idx="3"/>
              </p:cNvCxnSpPr>
              <p:nvPr/>
            </p:nvCxnSpPr>
            <p:spPr bwMode="auto">
              <a:xfrm>
                <a:off x="569595" y="4827588"/>
                <a:ext cx="136525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4292600" y="5152817"/>
              <a:ext cx="661035" cy="338554"/>
              <a:chOff x="63500" y="5152817"/>
              <a:chExt cx="661035" cy="338554"/>
            </a:xfrm>
          </p:grpSpPr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63500" y="5152817"/>
                <a:ext cx="5207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>
                    <a:solidFill>
                      <a:schemeClr val="tx1"/>
                    </a:solidFill>
                  </a:rPr>
                  <a:t>0 V</a:t>
                </a:r>
              </a:p>
            </p:txBody>
          </p:sp>
          <p:cxnSp>
            <p:nvCxnSpPr>
              <p:cNvPr id="18" name="Straight Connector 17"/>
              <p:cNvCxnSpPr>
                <a:stCxn id="17" idx="3"/>
              </p:cNvCxnSpPr>
              <p:nvPr/>
            </p:nvCxnSpPr>
            <p:spPr bwMode="auto">
              <a:xfrm>
                <a:off x="584835" y="5322888"/>
                <a:ext cx="1397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" name="Straight Connector 13"/>
            <p:cNvCxnSpPr/>
            <p:nvPr/>
          </p:nvCxnSpPr>
          <p:spPr bwMode="auto">
            <a:xfrm>
              <a:off x="5817235" y="4826000"/>
              <a:ext cx="793750" cy="4937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6610985" y="4827588"/>
              <a:ext cx="795338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406323" y="4826000"/>
              <a:ext cx="795337" cy="4937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</a:t>
            </a:r>
            <a:r>
              <a:rPr lang="en-US" dirty="0" err="1"/>
              <a:t>vs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6033081" cy="4078224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Analog Sensors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237343" y="2767239"/>
          <a:ext cx="5163458" cy="2944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1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Sensors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Variables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Mic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soundVolume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Photoresistor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Light Level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Potentiometer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dialPosition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Temp Sensor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temperature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Flex Sensor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bend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Accelerometer</a:t>
                      </a:r>
                      <a:endParaRPr lang="en-US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tilt/acceleration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>
          <a:xfrm>
            <a:off x="6970056" y="2099415"/>
            <a:ext cx="4198687" cy="407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 Sensors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Digital sensors are more straight forward than Analog.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/>
              <a:t>No matter what the sensor there are only two settings: On and Off</a:t>
            </a:r>
          </a:p>
          <a:p>
            <a:pPr lvl="1">
              <a:buFont typeface="Arial"/>
              <a:buChar char="•"/>
              <a:defRPr/>
            </a:pPr>
            <a:endParaRPr lang="en-US" sz="2000" dirty="0"/>
          </a:p>
          <a:p>
            <a:pPr>
              <a:buFont typeface="Arial"/>
              <a:buChar char="•"/>
              <a:defRPr/>
            </a:pPr>
            <a:r>
              <a:rPr lang="en-US" sz="2000" dirty="0"/>
              <a:t>Example, Push button, Switch</a:t>
            </a:r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Let’s start coding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80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#1 led blink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digitalWrite</a:t>
            </a:r>
            <a:r>
              <a:rPr lang="en-US" dirty="0"/>
              <a:t>()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595313"/>
            <a:ext cx="47434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857500" y="1240971"/>
            <a:ext cx="1028700" cy="53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88129" y="702129"/>
            <a:ext cx="1230085" cy="560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69671" y="1877786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Compile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237007" y="27757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Upload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623888"/>
            <a:ext cx="47053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2988129" y="5181600"/>
            <a:ext cx="707571" cy="1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73602" y="5029192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Status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15926" y="1685143"/>
            <a:ext cx="9967913" cy="3036888"/>
          </a:xfrm>
        </p:spPr>
        <p:txBody>
          <a:bodyPr/>
          <a:lstStyle/>
          <a:p>
            <a:pPr algn="ctr"/>
            <a:r>
              <a:rPr lang="en-US" dirty="0" smtClean="0"/>
              <a:t>    Thank </a:t>
            </a: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368525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Arduino</a:t>
            </a:r>
            <a:r>
              <a:rPr lang="en-US" sz="2000" dirty="0" smtClean="0"/>
              <a:t> </a:t>
            </a:r>
            <a:r>
              <a:rPr lang="mr-IN" sz="2000" dirty="0" smtClean="0"/>
              <a:t>हा एक </a:t>
            </a:r>
            <a:r>
              <a:rPr lang="en-US" sz="2000" dirty="0" smtClean="0"/>
              <a:t>open source electronics platform </a:t>
            </a:r>
            <a:r>
              <a:rPr lang="mr-IN" sz="2000" dirty="0" smtClean="0"/>
              <a:t>आहे जो की साध्या वापरात येणाऱ्या software आणि hardwareवर आधारित आहे.</a:t>
            </a:r>
          </a:p>
          <a:p>
            <a:endParaRPr lang="mr-IN" sz="2000" dirty="0" smtClean="0"/>
          </a:p>
          <a:p>
            <a:r>
              <a:rPr lang="en-US" sz="2000" dirty="0" err="1" smtClean="0"/>
              <a:t>Arduino</a:t>
            </a:r>
            <a:r>
              <a:rPr lang="mr-IN" sz="2000" dirty="0" smtClean="0"/>
              <a:t> Board हा एक छोटासा CPU आहे ज्यामध्ये एक चिप लावलेली असते. त्या चिपला आपण microcontroller असे म्हणतो.</a:t>
            </a:r>
          </a:p>
          <a:p>
            <a:endParaRPr lang="mr-IN" sz="2000" dirty="0" smtClean="0"/>
          </a:p>
          <a:p>
            <a:r>
              <a:rPr lang="mr-IN" sz="2000" dirty="0" smtClean="0"/>
              <a:t>या चिपमध्ये आपण program upload करून त्याच्या pinsला आपण हवे तसे inputs(eg.sensors) आणि </a:t>
            </a:r>
            <a:r>
              <a:rPr lang="en-US" sz="2000" dirty="0" smtClean="0"/>
              <a:t>outputs</a:t>
            </a:r>
            <a:r>
              <a:rPr lang="mr-IN" sz="2000" dirty="0" smtClean="0"/>
              <a:t>(eg.motors)</a:t>
            </a:r>
            <a:r>
              <a:rPr lang="en-US" sz="2000" dirty="0" smtClean="0"/>
              <a:t> </a:t>
            </a:r>
            <a:r>
              <a:rPr lang="mr-IN" sz="2000" dirty="0" smtClean="0"/>
              <a:t>देऊ शकतो.</a:t>
            </a:r>
          </a:p>
          <a:p>
            <a:endParaRPr lang="mr-IN" sz="2000" dirty="0" smtClean="0"/>
          </a:p>
          <a:p>
            <a:r>
              <a:rPr lang="en-US" sz="2000" dirty="0" err="1" smtClean="0"/>
              <a:t>Arduino</a:t>
            </a:r>
            <a:r>
              <a:rPr lang="mr-IN" sz="2000" dirty="0" smtClean="0"/>
              <a:t>ला आपण हवे ते device लावू शकतो आणि आपला project बनवू शकतो.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0201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5455" y="4521538"/>
            <a:ext cx="3086100" cy="15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071" y="4118773"/>
            <a:ext cx="2286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258" y="2770188"/>
            <a:ext cx="2895600" cy="20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1.gstatic.com/images?q=tbn:ANd9GcTX738sOefLcdYQe0qGix1GRW1P0RdgSsd6pa-JinGygya8UgGe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37" y="20292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1806" y="2018393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643" y="573952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Mega 2560 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813" y="390340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LilyPad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7175" y="481794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Arduino Uno 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021" y="405519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DIY Arduino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027" y="173128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Boarduino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Kit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uno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33581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What does it have?</a:t>
            </a:r>
          </a:p>
          <a:p>
            <a:pPr lvl="1">
              <a:defRPr/>
            </a:pPr>
            <a:r>
              <a:rPr lang="en-US" dirty="0"/>
              <a:t>14 Digital In/Out pins (6 can be used as PWM)</a:t>
            </a:r>
          </a:p>
          <a:p>
            <a:pPr lvl="1">
              <a:defRPr/>
            </a:pPr>
            <a:r>
              <a:rPr lang="en-US" dirty="0"/>
              <a:t>6 Analog Inputs</a:t>
            </a:r>
          </a:p>
          <a:p>
            <a:pPr lvl="1">
              <a:defRPr/>
            </a:pPr>
            <a:r>
              <a:rPr lang="en-US"/>
              <a:t>A </a:t>
            </a:r>
            <a:r>
              <a:rPr lang="en-US" dirty="0"/>
              <a:t>USB Connection</a:t>
            </a:r>
          </a:p>
          <a:p>
            <a:pPr lvl="1">
              <a:defRPr/>
            </a:pPr>
            <a:r>
              <a:rPr lang="en-US" dirty="0"/>
              <a:t>A Power Jack</a:t>
            </a:r>
          </a:p>
          <a:p>
            <a:pPr lvl="1">
              <a:defRPr/>
            </a:pPr>
            <a:r>
              <a:rPr lang="en-US" dirty="0"/>
              <a:t>Reset Button</a:t>
            </a:r>
          </a:p>
          <a:p>
            <a:pPr lvl="1">
              <a:defRPr/>
            </a:pPr>
            <a:r>
              <a:rPr lang="en-US" dirty="0"/>
              <a:t>On-board LED</a:t>
            </a:r>
          </a:p>
          <a:p>
            <a:pPr lvl="1">
              <a:defRPr/>
            </a:pPr>
            <a:r>
              <a:rPr lang="en-US" dirty="0"/>
              <a:t>SCL/SDA pins (Serial Clock/ Serial Data pins)</a:t>
            </a:r>
          </a:p>
          <a:p>
            <a:pPr>
              <a:defRPr/>
            </a:pPr>
            <a:r>
              <a:rPr lang="en-US" dirty="0"/>
              <a:t>In short, </a:t>
            </a:r>
            <a:r>
              <a:rPr lang="en-US" dirty="0" err="1"/>
              <a:t>i</a:t>
            </a:r>
            <a:r>
              <a:rPr lang="en-GB" dirty="0"/>
              <a:t>t contains everything needed to support the microcontroller; simply connect it to a computer with a USB cable or power it with a AC-to-DC adapter or battery to get started.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2" descr="https://dlnmh9ip6v2uc.cloudfront.net/images/products/1/1/0/2/1/11021-02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7818" y="544061"/>
            <a:ext cx="5857875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"/>
          <p:cNvSpPr>
            <a:spLocks/>
          </p:cNvSpPr>
          <p:nvPr/>
        </p:nvSpPr>
        <p:spPr bwMode="auto">
          <a:xfrm>
            <a:off x="3913455" y="4588329"/>
            <a:ext cx="280988" cy="1143000"/>
          </a:xfrm>
          <a:prstGeom prst="leftBrace">
            <a:avLst>
              <a:gd name="adj1" fmla="val 8324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" name="Left Brace 7"/>
          <p:cNvSpPr>
            <a:spLocks/>
          </p:cNvSpPr>
          <p:nvPr/>
        </p:nvSpPr>
        <p:spPr bwMode="auto">
          <a:xfrm flipH="1">
            <a:off x="8104455" y="3140529"/>
            <a:ext cx="280988" cy="2551113"/>
          </a:xfrm>
          <a:prstGeom prst="leftBrace">
            <a:avLst>
              <a:gd name="adj1" fmla="val 8322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8485455" y="4123192"/>
            <a:ext cx="1828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Digital I\O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chemeClr val="tx1"/>
                </a:solidFill>
              </a:rPr>
              <a:t>PWM(3, 5, 6, 9, 10, 11)</a:t>
            </a:r>
          </a:p>
        </p:txBody>
      </p:sp>
      <p:sp>
        <p:nvSpPr>
          <p:cNvPr id="12" name="Left Brace 9"/>
          <p:cNvSpPr>
            <a:spLocks/>
          </p:cNvSpPr>
          <p:nvPr/>
        </p:nvSpPr>
        <p:spPr bwMode="auto">
          <a:xfrm rot="16200000" flipH="1">
            <a:off x="4720699" y="555286"/>
            <a:ext cx="280987" cy="501650"/>
          </a:xfrm>
          <a:prstGeom prst="leftBrace">
            <a:avLst>
              <a:gd name="adj1" fmla="val 8331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 rot="16200000" flipH="1">
            <a:off x="6820961" y="555286"/>
            <a:ext cx="280987" cy="501650"/>
          </a:xfrm>
          <a:prstGeom prst="leftBrace">
            <a:avLst>
              <a:gd name="adj1" fmla="val 8331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4" name="Left Brace 13"/>
          <p:cNvSpPr>
            <a:spLocks/>
          </p:cNvSpPr>
          <p:nvPr/>
        </p:nvSpPr>
        <p:spPr bwMode="auto">
          <a:xfrm flipH="1">
            <a:off x="8104455" y="2483304"/>
            <a:ext cx="280988" cy="276225"/>
          </a:xfrm>
          <a:prstGeom prst="leftBrace">
            <a:avLst>
              <a:gd name="adj1" fmla="val 8333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504505" y="2329317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SCL\SDA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chemeClr val="tx1"/>
                </a:solidFill>
              </a:rPr>
              <a:t>(I2C Bus)</a:t>
            </a:r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>
            <a:off x="3913455" y="3565979"/>
            <a:ext cx="280988" cy="850900"/>
          </a:xfrm>
          <a:prstGeom prst="leftBrace">
            <a:avLst>
              <a:gd name="adj1" fmla="val 8342"/>
              <a:gd name="adj2" fmla="val 50000"/>
            </a:avLst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8409255" y="927554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RESET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8052068" y="1130754"/>
            <a:ext cx="596900" cy="40957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859480" y="16964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PWR IN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5568087" y="22679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USB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>
                <a:solidFill>
                  <a:schemeClr val="tx1"/>
                </a:solidFill>
              </a:rPr>
              <a:t>(to Computer)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411223" y="4825549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Analog INPUTS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2411223" y="3719062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POWER 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 dirty="0">
                <a:solidFill>
                  <a:schemeClr val="tx1"/>
                </a:solidFill>
              </a:rPr>
              <a:t>5V / 3.3V / GND</a:t>
            </a:r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code in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241280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You need to download </a:t>
            </a:r>
            <a:r>
              <a:rPr lang="en-US" dirty="0" err="1"/>
              <a:t>Arduino</a:t>
            </a:r>
            <a:r>
              <a:rPr lang="en-US" dirty="0"/>
              <a:t> IDE (Integrated Development Environment). </a:t>
            </a:r>
          </a:p>
          <a:p>
            <a:pPr>
              <a:defRPr/>
            </a:pPr>
            <a:r>
              <a:rPr lang="en-US" dirty="0" err="1"/>
              <a:t>Arduino</a:t>
            </a:r>
            <a:r>
              <a:rPr lang="en-US" dirty="0"/>
              <a:t> IDE is available for all Mac, </a:t>
            </a:r>
            <a:r>
              <a:rPr lang="en-US" dirty="0" err="1"/>
              <a:t>Windows.and</a:t>
            </a:r>
            <a:r>
              <a:rPr lang="en-US" dirty="0"/>
              <a:t> Linux.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385" y="3006994"/>
            <a:ext cx="8186057" cy="313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code in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4596166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Once you have downloaded and installed/extracted the folder, you can directly run Arduino.exe, which will take you to its IDE.</a:t>
            </a:r>
          </a:p>
          <a:p>
            <a:pPr>
              <a:defRPr/>
            </a:pPr>
            <a:r>
              <a:rPr lang="en-US" dirty="0"/>
              <a:t>The IDE will look like the shown screenshot.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942" y="1828804"/>
            <a:ext cx="3757392" cy="45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82444" y="5660114"/>
            <a:ext cx="3690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FF0000"/>
                </a:solidFill>
              </a:rPr>
              <a:t>error &amp; status messages</a:t>
            </a:r>
          </a:p>
        </p:txBody>
      </p:sp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your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4596166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Before you start programming, double check that correct board is selected under Tools </a:t>
            </a:r>
            <a:r>
              <a:rPr lang="en-US" dirty="0">
                <a:sym typeface="Wingdings" pitchFamily="2" charset="2"/>
              </a:rPr>
              <a:t> Board.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Now, you can start playing with </a:t>
            </a:r>
            <a:r>
              <a:rPr lang="en-US" dirty="0" err="1">
                <a:sym typeface="Wingdings" pitchFamily="2" charset="2"/>
              </a:rPr>
              <a:t>Arduino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00FF"/>
              </a:clrFrom>
              <a:clrTo>
                <a:srgbClr val="99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11680"/>
            <a:ext cx="5710691" cy="29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your </a:t>
            </a:r>
            <a:r>
              <a:rPr lang="en-US" dirty="0" err="1"/>
              <a:t>arduino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4596166" cy="4078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The </a:t>
            </a:r>
            <a:r>
              <a:rPr lang="en-GB" dirty="0" err="1"/>
              <a:t>Arduino</a:t>
            </a:r>
            <a:r>
              <a:rPr lang="en-GB" dirty="0"/>
              <a:t> Uno can be programmed with the </a:t>
            </a:r>
            <a:r>
              <a:rPr lang="en-GB" dirty="0" err="1"/>
              <a:t>Arduino</a:t>
            </a:r>
            <a:r>
              <a:rPr lang="en-GB" dirty="0"/>
              <a:t> software. Select "</a:t>
            </a:r>
            <a:r>
              <a:rPr lang="en-GB" dirty="0" err="1"/>
              <a:t>Arduino</a:t>
            </a:r>
            <a:r>
              <a:rPr lang="en-GB" dirty="0"/>
              <a:t> Uno from the Tools &gt; Board menu (according to the microcontroller on your board).</a:t>
            </a:r>
          </a:p>
          <a:p>
            <a:pPr>
              <a:defRPr/>
            </a:pPr>
            <a:r>
              <a:rPr lang="en-US" dirty="0"/>
              <a:t>All the peripheral connected with Computers are using Serial Port.</a:t>
            </a:r>
          </a:p>
          <a:p>
            <a:pPr>
              <a:defRPr/>
            </a:pPr>
            <a:r>
              <a:rPr lang="en-US" dirty="0"/>
              <a:t>You can check port for </a:t>
            </a:r>
            <a:r>
              <a:rPr lang="en-US" dirty="0" err="1"/>
              <a:t>Arduino</a:t>
            </a:r>
            <a:r>
              <a:rPr lang="en-US" dirty="0"/>
              <a:t> Uno in Device Manger.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7F52-7EF1-4FDD-B4A0-5DC9DACBD99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2310" y="1445532"/>
            <a:ext cx="46894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4350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762</TotalTime>
  <Words>459</Words>
  <Application>Microsoft Office PowerPoint</Application>
  <PresentationFormat>Custom</PresentationFormat>
  <Paragraphs>102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Wood Type</vt:lpstr>
      <vt:lpstr>Introduction to arduino</vt:lpstr>
      <vt:lpstr>Arduino</vt:lpstr>
      <vt:lpstr>Different types of Arduino</vt:lpstr>
      <vt:lpstr>Arduino uno</vt:lpstr>
      <vt:lpstr>Slide 5</vt:lpstr>
      <vt:lpstr>How to code in arduino</vt:lpstr>
      <vt:lpstr>How to code in arduino</vt:lpstr>
      <vt:lpstr>Program your arduino</vt:lpstr>
      <vt:lpstr>Program your arduino</vt:lpstr>
      <vt:lpstr>Input vs output</vt:lpstr>
      <vt:lpstr>Analog vs digital</vt:lpstr>
      <vt:lpstr>Analog vs digital</vt:lpstr>
      <vt:lpstr>Let’s start coding</vt:lpstr>
      <vt:lpstr>Project #1 led blink</vt:lpstr>
      <vt:lpstr>Slide 15</vt:lpstr>
      <vt:lpstr>    Thank you</vt:lpstr>
    </vt:vector>
  </TitlesOfParts>
  <Company>Infosys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Samarth Pareshbhai Shah</dc:creator>
  <cp:lastModifiedBy>admin</cp:lastModifiedBy>
  <cp:revision>163</cp:revision>
  <dcterms:created xsi:type="dcterms:W3CDTF">2015-05-10T06:09:40Z</dcterms:created>
  <dcterms:modified xsi:type="dcterms:W3CDTF">2019-08-17T05:31:17Z</dcterms:modified>
</cp:coreProperties>
</file>