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6"/>
  </p:notesMasterIdLst>
  <p:sldIdLst>
    <p:sldId id="284" r:id="rId6"/>
    <p:sldId id="286" r:id="rId7"/>
    <p:sldId id="309" r:id="rId8"/>
    <p:sldId id="310" r:id="rId9"/>
    <p:sldId id="311" r:id="rId10"/>
    <p:sldId id="288" r:id="rId11"/>
    <p:sldId id="322" r:id="rId12"/>
    <p:sldId id="305" r:id="rId13"/>
    <p:sldId id="306" r:id="rId14"/>
    <p:sldId id="307" r:id="rId15"/>
    <p:sldId id="308" r:id="rId16"/>
    <p:sldId id="323" r:id="rId17"/>
    <p:sldId id="324" r:id="rId18"/>
    <p:sldId id="325" r:id="rId19"/>
    <p:sldId id="326" r:id="rId20"/>
    <p:sldId id="327" r:id="rId21"/>
    <p:sldId id="328" r:id="rId22"/>
    <p:sldId id="329" r:id="rId23"/>
    <p:sldId id="330"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BB0F1F"/>
    <a:srgbClr val="CC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087AE-7597-4D42-BC44-46E61B2B8E38}" type="datetimeFigureOut">
              <a:rPr lang="en-IN" smtClean="0"/>
              <a:pPr/>
              <a:t>24-06-2014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2715B-4539-4408-A8AA-853B9DBFD7C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fld id="{3D53A4FA-2C95-4BD0-9935-471052EE0A4C}" type="datetime1">
              <a:rPr lang="en-IN" smtClean="0"/>
              <a:pPr/>
              <a:t>24-06-2014</a:t>
            </a:fld>
            <a:endParaRPr lang="en-IN"/>
          </a:p>
        </p:txBody>
      </p:sp>
      <p:sp>
        <p:nvSpPr>
          <p:cNvPr id="5" name="Footer Placeholder 18"/>
          <p:cNvSpPr>
            <a:spLocks noGrp="1"/>
          </p:cNvSpPr>
          <p:nvPr>
            <p:ph type="ftr" sz="quarter" idx="11"/>
          </p:nvPr>
        </p:nvSpPr>
        <p:spPr/>
        <p:txBody>
          <a:bodyPr/>
          <a:lstStyle>
            <a:lvl1pPr>
              <a:defRPr/>
            </a:lvl1pPr>
          </a:lstStyle>
          <a:p>
            <a:r>
              <a:rPr lang="en-IN" smtClean="0"/>
              <a:t>| Vigyan Ashram | INDUSA PTI |</a:t>
            </a:r>
            <a:endParaRPr lang="en-IN"/>
          </a:p>
        </p:txBody>
      </p:sp>
      <p:sp>
        <p:nvSpPr>
          <p:cNvPr id="6" name="Slide Number Placeholder 26"/>
          <p:cNvSpPr>
            <a:spLocks noGrp="1"/>
          </p:cNvSpPr>
          <p:nvPr>
            <p:ph type="sldNum" sz="quarter" idx="12"/>
          </p:nvPr>
        </p:nvSpPr>
        <p:spPr/>
        <p:txBody>
          <a:bodyPr/>
          <a:lstStyle>
            <a:lvl1pPr>
              <a:defRPr/>
            </a:lvl1pPr>
          </a:lstStyle>
          <a:p>
            <a:fld id="{1F68CD27-F250-44A2-BCBA-F6217D121699}"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C426B24-4907-4837-8F39-3C6833CA2E53}" type="datetime1">
              <a:rPr lang="en-IN" smtClean="0"/>
              <a:pPr/>
              <a:t>24-06-2014</a:t>
            </a:fld>
            <a:endParaRPr lang="en-IN"/>
          </a:p>
        </p:txBody>
      </p:sp>
      <p:sp>
        <p:nvSpPr>
          <p:cNvPr id="5"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6"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91C928C-1441-4C75-9485-B8ABB09FB0F8}" type="datetime1">
              <a:rPr lang="en-IN" smtClean="0"/>
              <a:pPr/>
              <a:t>24-06-2014</a:t>
            </a:fld>
            <a:endParaRPr lang="en-IN"/>
          </a:p>
        </p:txBody>
      </p:sp>
      <p:sp>
        <p:nvSpPr>
          <p:cNvPr id="5"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6"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02D402E-95D2-4B5B-80F8-187BA89A337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61A1590-FBCF-44C3-8F7C-E825533488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0D69105-BDB9-4629-8990-4C72F623E82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541F74A-30C5-43FF-A4D4-D012EC26DF8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3782AA1-D1C2-4EFB-8D6A-93F934306B7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87539C63-856E-4A40-8559-64A1CCB110C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CF9DC8C-294F-42A4-96A7-675FFF80BD4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1CAC9B3-B668-4F05-B6AC-2C0389F7BC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AF5991ED-B9E9-4D79-B6C1-99AA94E13F7A}" type="datetime1">
              <a:rPr lang="en-IN" smtClean="0"/>
              <a:pPr/>
              <a:t>24-06-2014</a:t>
            </a:fld>
            <a:endParaRPr lang="en-IN"/>
          </a:p>
        </p:txBody>
      </p:sp>
      <p:sp>
        <p:nvSpPr>
          <p:cNvPr id="5"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6"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93302FB-3748-45AF-B919-F145F017DBA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63F2F4E-D6DC-4165-ADB2-4D1E2D535A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14338"/>
            <a:ext cx="2055812" cy="570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4338"/>
            <a:ext cx="6018213"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52F0A25-B6E6-4E65-AC3D-118E877501D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93B2CB-DC0E-4225-8000-8381A268554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4A13CCA-E490-4DCB-B439-04F1EBAE780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DFC99D1-4004-4646-B9E7-0FAB8EF08B5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07A5540-B289-4BC0-B33F-EF5ABDCE7DB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AD5F0CA-15B3-485F-9F43-B2E04020B2E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1A7DB17-B5F0-4F47-A03E-8DA87B369C9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8CBF804-2D90-4317-B092-2FCE5B85D4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597162C-3F91-4986-908C-D196F9B3DFDF}" type="datetime1">
              <a:rPr lang="en-IN" smtClean="0"/>
              <a:pPr/>
              <a:t>24-06-2014</a:t>
            </a:fld>
            <a:endParaRPr lang="en-IN"/>
          </a:p>
        </p:txBody>
      </p:sp>
      <p:sp>
        <p:nvSpPr>
          <p:cNvPr id="5" name="Footer Placeholder 4"/>
          <p:cNvSpPr>
            <a:spLocks noGrp="1"/>
          </p:cNvSpPr>
          <p:nvPr>
            <p:ph type="ftr" sz="quarter" idx="11"/>
          </p:nvPr>
        </p:nvSpPr>
        <p:spPr/>
        <p:txBody>
          <a:bodyPr/>
          <a:lstStyle>
            <a:lvl1pPr>
              <a:defRPr/>
            </a:lvl1pPr>
          </a:lstStyle>
          <a:p>
            <a:r>
              <a:rPr lang="en-IN" smtClean="0"/>
              <a:t>| Vigyan Ashram | INDUSA PTI |</a:t>
            </a:r>
            <a:endParaRPr lang="en-IN"/>
          </a:p>
        </p:txBody>
      </p:sp>
      <p:sp>
        <p:nvSpPr>
          <p:cNvPr id="6" name="Slide Number Placeholder 5"/>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342D6D0-74F0-49DA-8F14-A91E0654565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46F43AE-5478-4838-B280-D872CA5175D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BC3514E-798D-44A0-9C31-72C5B46F947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290D43C-E1C3-4031-9125-01EC2B40219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1E8396F-1216-4489-A9CC-6219A8CCD05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9B95D485-769E-425F-96B2-A922BF880C3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54FEA448-DB88-4449-8EFF-3F9DB50125C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C14DEB01-2687-41E2-A4C3-3D3FB62DC91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22AE0CB9-71F4-4BE6-936F-9BDC8FD62979}"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0EA8381C-D62E-4EA7-8C4C-130C7BC3DF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99325A21-7405-455D-B1BF-7DE3653E7800}" type="datetime1">
              <a:rPr lang="en-IN" smtClean="0"/>
              <a:pPr/>
              <a:t>24-06-2014</a:t>
            </a:fld>
            <a:endParaRPr lang="en-IN"/>
          </a:p>
        </p:txBody>
      </p:sp>
      <p:sp>
        <p:nvSpPr>
          <p:cNvPr id="6"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7"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2FD6EDDB-7818-47E9-A742-760F7605F630}"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5B41F645-2022-472F-9D19-A8A71673E4C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BC8D9CBD-6B1A-432B-8452-74AA1D150F71}"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94D8C961-B768-4599-9F0A-AD7077D8D81A}"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E5D1FB50-C649-4BDA-8CCD-51D64D66DBB3}"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0A1503B5-0731-410C-AB1C-D050DEEF7603}"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2C9EE023-6A52-40FE-90EB-5FFA4015CD7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04CC8B64-9638-4206-99D0-779CFFAF98D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7997E99F-71EF-4427-A8E0-B8FC3EE76EC9}"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D3840993-0D87-4419-93C5-653DCDC3B3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3F3B5F18-CBF2-47EB-A018-9893B700B268}" type="datetime1">
              <a:rPr lang="en-IN" smtClean="0"/>
              <a:pPr/>
              <a:t>24-06-2014</a:t>
            </a:fld>
            <a:endParaRPr lang="en-IN"/>
          </a:p>
        </p:txBody>
      </p:sp>
      <p:sp>
        <p:nvSpPr>
          <p:cNvPr id="8"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9"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CEB2B3AE-418C-4BF3-BE08-1D9B23E632CA}"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86374631-DE05-48B6-A8D8-1F00EAF5CCBF}"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90B49CB1-CA21-4B30-96B3-7733967822D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0792590A-F3CA-4CD9-872A-03F2880A8DD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0651A7B-4587-4558-AB41-4D0DB8C326BF}"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22B5134E-D18B-4531-B0B3-5ACC2D5A26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E963246C-F85C-4B95-95DA-656918325929}" type="datetime1">
              <a:rPr lang="en-IN" smtClean="0"/>
              <a:pPr/>
              <a:t>24-06-2014</a:t>
            </a:fld>
            <a:endParaRPr lang="en-IN"/>
          </a:p>
        </p:txBody>
      </p:sp>
      <p:sp>
        <p:nvSpPr>
          <p:cNvPr id="4"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5"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643DD09C-F65F-4F60-881C-47F2890A93C4}" type="datetime1">
              <a:rPr lang="en-IN" smtClean="0"/>
              <a:pPr/>
              <a:t>24-06-2014</a:t>
            </a:fld>
            <a:endParaRPr lang="en-IN"/>
          </a:p>
        </p:txBody>
      </p:sp>
      <p:sp>
        <p:nvSpPr>
          <p:cNvPr id="3"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4"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BCE65D80-C95C-4A3C-B4DA-B4A95F76907A}" type="datetime1">
              <a:rPr lang="en-IN" smtClean="0"/>
              <a:pPr/>
              <a:t>24-06-2014</a:t>
            </a:fld>
            <a:endParaRPr lang="en-IN"/>
          </a:p>
        </p:txBody>
      </p:sp>
      <p:sp>
        <p:nvSpPr>
          <p:cNvPr id="6" name="Footer Placeholder 21"/>
          <p:cNvSpPr>
            <a:spLocks noGrp="1"/>
          </p:cNvSpPr>
          <p:nvPr>
            <p:ph type="ftr" sz="quarter" idx="11"/>
          </p:nvPr>
        </p:nvSpPr>
        <p:spPr/>
        <p:txBody>
          <a:bodyPr/>
          <a:lstStyle>
            <a:lvl1pPr>
              <a:defRPr/>
            </a:lvl1pPr>
          </a:lstStyle>
          <a:p>
            <a:r>
              <a:rPr lang="en-IN" smtClean="0"/>
              <a:t>| Vigyan Ashram | INDUSA PTI |</a:t>
            </a:r>
            <a:endParaRPr lang="en-IN"/>
          </a:p>
        </p:txBody>
      </p:sp>
      <p:sp>
        <p:nvSpPr>
          <p:cNvPr id="7" name="Slide Number Placeholder 17"/>
          <p:cNvSpPr>
            <a:spLocks noGrp="1"/>
          </p:cNvSpPr>
          <p:nvPr>
            <p:ph type="sldNum" sz="quarter" idx="12"/>
          </p:nvPr>
        </p:nvSpPr>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CC334C84-813E-434A-8A6E-06D75621854A}" type="datetime1">
              <a:rPr lang="en-IN" smtClean="0"/>
              <a:pPr/>
              <a:t>24-06-2014</a:t>
            </a:fld>
            <a:endParaRPr lang="en-IN"/>
          </a:p>
        </p:txBody>
      </p:sp>
      <p:sp>
        <p:nvSpPr>
          <p:cNvPr id="10" name="Footer Placeholder 5"/>
          <p:cNvSpPr>
            <a:spLocks noGrp="1"/>
          </p:cNvSpPr>
          <p:nvPr>
            <p:ph type="ftr" sz="quarter" idx="11"/>
          </p:nvPr>
        </p:nvSpPr>
        <p:spPr/>
        <p:txBody>
          <a:bodyPr/>
          <a:lstStyle>
            <a:lvl1pPr>
              <a:defRPr/>
            </a:lvl1pPr>
          </a:lstStyle>
          <a:p>
            <a:r>
              <a:rPr lang="en-IN" smtClean="0"/>
              <a:t>| Vigyan Ashram | INDUSA PTI |</a:t>
            </a:r>
            <a:endParaRPr lang="en-IN"/>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F68CD27-F250-44A2-BCBA-F6217D121699}"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 typeface="Times New Roman" pitchFamily="16" charset="0"/>
              <a:buNone/>
              <a:defRPr kumimoji="0" sz="1200">
                <a:solidFill>
                  <a:schemeClr val="tx2">
                    <a:shade val="90000"/>
                  </a:schemeClr>
                </a:solidFill>
              </a:defRPr>
            </a:lvl1pPr>
          </a:lstStyle>
          <a:p>
            <a:fld id="{7D18EF8F-EADE-4ABC-B664-A4C2F07AE3F7}" type="datetime1">
              <a:rPr lang="en-IN" smtClean="0"/>
              <a:pPr/>
              <a:t>24-06-2014</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 typeface="Times New Roman" pitchFamily="16" charset="0"/>
              <a:buNone/>
              <a:defRPr kumimoji="0" sz="1200">
                <a:solidFill>
                  <a:schemeClr val="tx2">
                    <a:shade val="90000"/>
                  </a:schemeClr>
                </a:solidFill>
              </a:defRPr>
            </a:lvl1pPr>
          </a:lstStyle>
          <a:p>
            <a:r>
              <a:rPr lang="en-US" smtClean="0">
                <a:solidFill>
                  <a:schemeClr val="accent1">
                    <a:lumMod val="75000"/>
                  </a:schemeClr>
                </a:solidFill>
              </a:rPr>
              <a:t>|</a:t>
            </a:r>
            <a:r>
              <a:rPr lang="en-US" smtClean="0"/>
              <a:t> Vigyan Ashram </a:t>
            </a:r>
            <a:r>
              <a:rPr lang="en-US" smtClean="0">
                <a:solidFill>
                  <a:schemeClr val="accent1">
                    <a:lumMod val="75000"/>
                  </a:schemeClr>
                </a:solidFill>
              </a:rPr>
              <a:t>|</a:t>
            </a:r>
            <a:r>
              <a:rPr lang="en-US" smtClean="0"/>
              <a:t> INDUSA PTI </a:t>
            </a:r>
            <a:r>
              <a:rPr lang="en-US" smtClean="0">
                <a:solidFill>
                  <a:schemeClr val="accent1">
                    <a:lumMod val="75000"/>
                  </a:schemeClr>
                </a:solidFill>
              </a:rPr>
              <a:t>|</a:t>
            </a:r>
            <a:endParaRPr lang="en-IN" dirty="0">
              <a:solidFill>
                <a:schemeClr val="accent1">
                  <a:lumMod val="75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buFont typeface="Times New Roman" pitchFamily="16" charset="0"/>
              <a:buNone/>
              <a:defRPr kumimoji="0" sz="1200">
                <a:solidFill>
                  <a:schemeClr val="tx2">
                    <a:shade val="90000"/>
                  </a:schemeClr>
                </a:solidFill>
              </a:defRPr>
            </a:lvl1pPr>
          </a:lstStyle>
          <a:p>
            <a:fld id="{DBA2D849-F80E-4A61-B632-3B1F48906DD7}" type="slidenum">
              <a:rPr lang="en-IN"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pPr/>
              <a:t>‹#›</a:t>
            </a:fld>
            <a:endParaRPr lang="en-IN" dirty="0"/>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buFont typeface="Times New Roman" pitchFamily="16" charset="0"/>
                <a:buNone/>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buFont typeface="Times New Roman" pitchFamily="16" charset="0"/>
                <a:buNone/>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4143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2052"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2053" name="Rectangle 5"/>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71B8AA5B-E12D-4637-9BFF-B69EF8523D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6"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7" name="Rectangle 5"/>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B5B09B46-C8FB-4011-AC8D-51DD2E05A6E2}" type="slidenum">
              <a:rPr lang="en-US"/>
              <a:pPr>
                <a:defRPr/>
              </a:pPr>
              <a:t>‹#›</a:t>
            </a:fld>
            <a:endParaRPr lang="en-US" dirty="0"/>
          </a:p>
        </p:txBody>
      </p:sp>
      <p:sp>
        <p:nvSpPr>
          <p:cNvPr id="3078" name="Text Box 6"/>
          <p:cNvSpPr txBox="1">
            <a:spLocks noChangeArrowheads="1"/>
          </p:cNvSpPr>
          <p:nvPr/>
        </p:nvSpPr>
        <p:spPr bwMode="auto">
          <a:xfrm>
            <a:off x="900113" y="2852738"/>
            <a:ext cx="7632700" cy="366712"/>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9" name="Text Box 7"/>
          <p:cNvSpPr txBox="1">
            <a:spLocks noChangeArrowheads="1"/>
          </p:cNvSpPr>
          <p:nvPr/>
        </p:nvSpPr>
        <p:spPr bwMode="auto">
          <a:xfrm>
            <a:off x="2124075" y="5300663"/>
            <a:ext cx="4248150" cy="936625"/>
          </a:xfrm>
          <a:prstGeom prst="rect">
            <a:avLst/>
          </a:prstGeom>
          <a:solidFill>
            <a:srgbClr val="FFFFFF"/>
          </a:solidFill>
          <a:ln w="9525">
            <a:noFill/>
            <a:round/>
            <a:headEnd/>
            <a:tailEnd/>
          </a:ln>
          <a:effectLst/>
        </p:spPr>
        <p:txBody>
          <a:bodyPr lIns="90000" tIns="46800" rIns="90000" bIns="46800"/>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dirty="0">
                <a:solidFill>
                  <a:srgbClr val="000000"/>
                </a:solidFill>
              </a:rPr>
              <a:t>                                                                                                            +                      =</a:t>
            </a:r>
          </a:p>
        </p:txBody>
      </p:sp>
      <p:sp>
        <p:nvSpPr>
          <p:cNvPr id="3080" name="Oval 8"/>
          <p:cNvSpPr>
            <a:spLocks noChangeArrowheads="1"/>
          </p:cNvSpPr>
          <p:nvPr/>
        </p:nvSpPr>
        <p:spPr bwMode="auto">
          <a:xfrm>
            <a:off x="2627313" y="5445125"/>
            <a:ext cx="576262" cy="576263"/>
          </a:xfrm>
          <a:prstGeom prst="ellipse">
            <a:avLst/>
          </a:prstGeom>
          <a:solidFill>
            <a:srgbClr val="FFFF00"/>
          </a:solidFill>
          <a:ln w="9360">
            <a:solidFill>
              <a:srgbClr val="FFFF00"/>
            </a:solidFill>
            <a:miter lim="800000"/>
            <a:headEnd/>
            <a:tailEnd/>
          </a:ln>
          <a:effectLst/>
        </p:spPr>
        <p:txBody>
          <a:bodyPr wrap="none" anchor="ctr"/>
          <a:lstStyle/>
          <a:p>
            <a:pPr>
              <a:buFont typeface="Times New Roman" pitchFamily="16" charset="0"/>
              <a:buNone/>
              <a:defRPr/>
            </a:pPr>
            <a:endParaRPr lang="en-US" dirty="0"/>
          </a:p>
        </p:txBody>
      </p:sp>
      <p:sp>
        <p:nvSpPr>
          <p:cNvPr id="3081" name="Oval 9"/>
          <p:cNvSpPr>
            <a:spLocks noChangeArrowheads="1"/>
          </p:cNvSpPr>
          <p:nvPr/>
        </p:nvSpPr>
        <p:spPr bwMode="auto">
          <a:xfrm>
            <a:off x="3708400" y="5516563"/>
            <a:ext cx="576263" cy="576262"/>
          </a:xfrm>
          <a:prstGeom prst="ellipse">
            <a:avLst/>
          </a:prstGeom>
          <a:solidFill>
            <a:srgbClr val="0000FF"/>
          </a:solidFill>
          <a:ln w="9360">
            <a:solidFill>
              <a:srgbClr val="000000"/>
            </a:solidFill>
            <a:miter lim="800000"/>
            <a:headEnd/>
            <a:tailEnd/>
          </a:ln>
          <a:effectLst/>
        </p:spPr>
        <p:txBody>
          <a:bodyPr wrap="none" anchor="ctr"/>
          <a:lstStyle/>
          <a:p>
            <a:pPr>
              <a:buFont typeface="Times New Roman" pitchFamily="16" charset="0"/>
              <a:buNone/>
              <a:defRPr/>
            </a:pPr>
            <a:endParaRPr lang="en-US" dirty="0"/>
          </a:p>
        </p:txBody>
      </p:sp>
      <p:sp>
        <p:nvSpPr>
          <p:cNvPr id="3082" name="Oval 10"/>
          <p:cNvSpPr>
            <a:spLocks noChangeArrowheads="1"/>
          </p:cNvSpPr>
          <p:nvPr/>
        </p:nvSpPr>
        <p:spPr bwMode="auto">
          <a:xfrm>
            <a:off x="5148263" y="5445125"/>
            <a:ext cx="576262" cy="576263"/>
          </a:xfrm>
          <a:prstGeom prst="ellipse">
            <a:avLst/>
          </a:prstGeom>
          <a:solidFill>
            <a:srgbClr val="008000"/>
          </a:solidFill>
          <a:ln w="9360">
            <a:solidFill>
              <a:srgbClr val="000000"/>
            </a:solidFill>
            <a:miter lim="800000"/>
            <a:headEnd/>
            <a:tailEnd/>
          </a:ln>
          <a:effectLst/>
        </p:spPr>
        <p:txBody>
          <a:bodyPr wrap="none" anchor="ctr"/>
          <a:lstStyle/>
          <a:p>
            <a:pPr>
              <a:buFont typeface="Times New Roman" pitchFamily="16" charset="0"/>
              <a:buNone/>
              <a:defRPr/>
            </a:pP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E5F0AF94-2E50-4A69-BAD9-251732A453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F622BB95-4DDD-46E0-A1CB-16C840331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vapabal@gmail.com" TargetMode="External"/><Relationship Id="rId2" Type="http://schemas.openxmlformats.org/officeDocument/2006/relationships/hyperlink" Target="http://www.vigyanashram.com/" TargetMode="External"/><Relationship Id="rId1" Type="http://schemas.openxmlformats.org/officeDocument/2006/relationships/slideLayout" Target="../slideLayouts/slideLayout2.xml"/><Relationship Id="rId4" Type="http://schemas.openxmlformats.org/officeDocument/2006/relationships/hyperlink" Target="mailto:director@vigyanashram.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IN" dirty="0" smtClean="0"/>
              <a:t>		</a:t>
            </a:r>
            <a:endParaRPr lang="en-IN" sz="7200" dirty="0">
              <a:solidFill>
                <a:schemeClr val="tx2"/>
              </a:solidFill>
              <a:latin typeface="+mj-lt"/>
              <a:ea typeface="+mj-ea"/>
              <a:cs typeface="+mj-cs"/>
            </a:endParaRPr>
          </a:p>
        </p:txBody>
      </p:sp>
      <p:sp>
        <p:nvSpPr>
          <p:cNvPr id="4" name="Footer Placeholder 3"/>
          <p:cNvSpPr>
            <a:spLocks noGrp="1"/>
          </p:cNvSpPr>
          <p:nvPr>
            <p:ph type="ftr" sz="quarter" idx="11"/>
          </p:nvPr>
        </p:nvSpPr>
        <p:spPr/>
        <p:txBody>
          <a:bodyPr/>
          <a:lstStyle/>
          <a:p>
            <a:r>
              <a:rPr lang="en-IN" dirty="0" smtClean="0"/>
              <a:t>| </a:t>
            </a:r>
            <a:r>
              <a:rPr lang="en-IN" dirty="0" err="1" smtClean="0"/>
              <a:t>Vigyan</a:t>
            </a:r>
            <a:r>
              <a:rPr lang="en-IN" smtClean="0"/>
              <a:t>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a:t>
            </a:fld>
            <a:endParaRPr lang="en-IN" dirty="0"/>
          </a:p>
        </p:txBody>
      </p:sp>
      <p:sp>
        <p:nvSpPr>
          <p:cNvPr id="6" name="Content Placeholder 2"/>
          <p:cNvSpPr txBox="1">
            <a:spLocks/>
          </p:cNvSpPr>
          <p:nvPr/>
        </p:nvSpPr>
        <p:spPr>
          <a:xfrm>
            <a:off x="228600" y="5029200"/>
            <a:ext cx="8229600" cy="15240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err="1" smtClean="0">
                <a:ln>
                  <a:noFill/>
                </a:ln>
                <a:solidFill>
                  <a:srgbClr val="FFC000"/>
                </a:solidFill>
                <a:effectLst/>
                <a:uLnTx/>
                <a:uFillTx/>
                <a:latin typeface="+mn-lt"/>
                <a:ea typeface="+mn-ea"/>
                <a:cs typeface="+mn-cs"/>
              </a:rPr>
              <a:t>Vigyan</a:t>
            </a:r>
            <a:r>
              <a:rPr kumimoji="0" lang="en-US" sz="2800" b="0" i="0" u="none" strike="noStrike" kern="1200" cap="none" spc="0" normalizeH="0" baseline="0" noProof="0" dirty="0" smtClean="0">
                <a:ln>
                  <a:noFill/>
                </a:ln>
                <a:solidFill>
                  <a:srgbClr val="FFC000"/>
                </a:solidFill>
                <a:effectLst/>
                <a:uLnTx/>
                <a:uFillTx/>
                <a:latin typeface="+mn-lt"/>
                <a:ea typeface="+mn-ea"/>
                <a:cs typeface="+mn-cs"/>
              </a:rPr>
              <a:t> Ashram</a:t>
            </a:r>
            <a:endParaRPr kumimoji="0" lang="mr-IN" sz="28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 center of Indian Institute Of Education)</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At.</a:t>
            </a:r>
            <a:r>
              <a:rPr kumimoji="0" lang="mr-IN" sz="1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Post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Pabal</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Dist.</a:t>
            </a:r>
            <a:r>
              <a:rPr kumimoji="0" lang="mr-IN" sz="1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Pune</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412403</a:t>
            </a:r>
            <a:endParaRPr kumimoji="0" lang="mr-I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mr-I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FFC000"/>
                </a:solidFill>
                <a:effectLst/>
                <a:uLnTx/>
                <a:uFillTx/>
                <a:latin typeface="+mn-lt"/>
                <a:ea typeface="+mn-ea"/>
                <a:cs typeface="+mn-cs"/>
              </a:rPr>
              <a:t>www.vigyanashram.com </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FFC000"/>
                </a:solidFill>
                <a:effectLst/>
                <a:uLnTx/>
                <a:uFillTx/>
                <a:latin typeface="+mn-lt"/>
                <a:ea typeface="+mn-ea"/>
                <a:cs typeface="+mn-cs"/>
              </a:rPr>
              <a:t>www.techshala.com</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FFC000"/>
                </a:solidFill>
                <a:effectLst/>
                <a:uLnTx/>
                <a:uFillTx/>
                <a:latin typeface="+mn-lt"/>
                <a:ea typeface="+mn-ea"/>
                <a:cs typeface="+mn-cs"/>
              </a:rPr>
              <a:t>www.renindia.in </a:t>
            </a:r>
            <a:endParaRPr kumimoji="0" lang="en-IN" sz="1800" b="0"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Rectangle 6"/>
          <p:cNvSpPr/>
          <p:nvPr/>
        </p:nvSpPr>
        <p:spPr>
          <a:xfrm>
            <a:off x="762000" y="2209800"/>
            <a:ext cx="7086600" cy="1981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7200" dirty="0" smtClean="0">
                <a:solidFill>
                  <a:schemeClr val="tx2"/>
                </a:solidFill>
              </a:rPr>
              <a:t>Measuring Instruments</a:t>
            </a:r>
            <a:endParaRPr lang="en-IN" sz="72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5400" dirty="0" err="1" smtClean="0">
                <a:latin typeface="Bookman Old Style" pitchFamily="18" charset="0"/>
              </a:rPr>
              <a:t>Vernier</a:t>
            </a:r>
            <a:r>
              <a:rPr lang="en-US" sz="5400" dirty="0" smtClean="0">
                <a:latin typeface="Bookman Old Style" pitchFamily="18" charset="0"/>
              </a:rPr>
              <a:t> </a:t>
            </a:r>
            <a:r>
              <a:rPr lang="en-US" dirty="0" smtClean="0">
                <a:latin typeface="Bookman Old Style" pitchFamily="18" charset="0"/>
              </a:rPr>
              <a:t>Caliper</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10</a:t>
            </a:fld>
            <a:endParaRPr lang="en-IN" dirty="0"/>
          </a:p>
        </p:txBody>
      </p:sp>
      <p:graphicFrame>
        <p:nvGraphicFramePr>
          <p:cNvPr id="6146" name="Object 6"/>
          <p:cNvGraphicFramePr>
            <a:graphicFrameLocks noChangeAspect="1"/>
          </p:cNvGraphicFramePr>
          <p:nvPr>
            <p:ph idx="1"/>
          </p:nvPr>
        </p:nvGraphicFramePr>
        <p:xfrm>
          <a:off x="6629400" y="1905000"/>
          <a:ext cx="1262449" cy="4389437"/>
        </p:xfrm>
        <a:graphic>
          <a:graphicData uri="http://schemas.openxmlformats.org/presentationml/2006/ole">
            <p:oleObj spid="_x0000_s6146" name="PhotoImpact" r:id="rId3" imgW="1650794" imgH="5739683" progId="">
              <p:embed/>
            </p:oleObj>
          </a:graphicData>
        </a:graphic>
      </p:graphicFrame>
      <p:sp>
        <p:nvSpPr>
          <p:cNvPr id="7" name="Rectangle 6"/>
          <p:cNvSpPr/>
          <p:nvPr/>
        </p:nvSpPr>
        <p:spPr>
          <a:xfrm>
            <a:off x="457200" y="2590800"/>
            <a:ext cx="4495800" cy="1384995"/>
          </a:xfrm>
          <a:prstGeom prst="rect">
            <a:avLst/>
          </a:prstGeom>
        </p:spPr>
        <p:txBody>
          <a:bodyPr wrap="square">
            <a:spAutoFit/>
          </a:bodyPr>
          <a:lstStyle/>
          <a:p>
            <a:pPr>
              <a:defRPr/>
            </a:pPr>
            <a:r>
              <a:rPr lang="en-US" altLang="zh-TW" sz="2800" dirty="0" smtClean="0"/>
              <a:t>Use the depth gauge of the caliper as shown to measure depth of a hole</a:t>
            </a:r>
          </a:p>
        </p:txBody>
      </p:sp>
      <p:cxnSp>
        <p:nvCxnSpPr>
          <p:cNvPr id="9" name="Straight Arrow Connector 8"/>
          <p:cNvCxnSpPr/>
          <p:nvPr/>
        </p:nvCxnSpPr>
        <p:spPr>
          <a:xfrm>
            <a:off x="4876800" y="3200400"/>
            <a:ext cx="2209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altLang="zh-TW" dirty="0" smtClean="0"/>
              <a:t>Reading the </a:t>
            </a:r>
            <a:r>
              <a:rPr lang="en-US" altLang="zh-TW" dirty="0" err="1" smtClean="0"/>
              <a:t>Vernier</a:t>
            </a:r>
            <a:r>
              <a:rPr lang="en-US" altLang="zh-TW" dirty="0" smtClean="0"/>
              <a:t> Scale</a:t>
            </a:r>
            <a:endParaRPr lang="en-IN" dirty="0"/>
          </a:p>
        </p:txBody>
      </p:sp>
      <p:sp>
        <p:nvSpPr>
          <p:cNvPr id="4" name="Footer Placeholder 3"/>
          <p:cNvSpPr>
            <a:spLocks noGrp="1"/>
          </p:cNvSpPr>
          <p:nvPr>
            <p:ph type="ftr" sz="quarter" idx="11"/>
          </p:nvPr>
        </p:nvSpPr>
        <p:spPr/>
        <p:txBody>
          <a:bodyPr/>
          <a:lstStyle/>
          <a:p>
            <a:r>
              <a:rPr lang="en-IN" dirty="0" smtClean="0"/>
              <a:t>| </a:t>
            </a:r>
            <a:r>
              <a:rPr lang="en-IN" dirty="0" err="1" smtClean="0"/>
              <a:t>Vigyan</a:t>
            </a:r>
            <a:r>
              <a:rPr lang="en-IN" dirty="0" smtClean="0"/>
              <a:t> Ashram | INDUSA PTI |</a:t>
            </a:r>
            <a:endParaRPr lang="en-IN" dirty="0"/>
          </a:p>
        </p:txBody>
      </p:sp>
      <p:sp>
        <p:nvSpPr>
          <p:cNvPr id="5" name="Slide Number Placeholder 4"/>
          <p:cNvSpPr>
            <a:spLocks noGrp="1"/>
          </p:cNvSpPr>
          <p:nvPr>
            <p:ph type="sldNum" sz="quarter" idx="12"/>
          </p:nvPr>
        </p:nvSpPr>
        <p:spPr/>
        <p:txBody>
          <a:bodyPr/>
          <a:lstStyle/>
          <a:p>
            <a:fld id="{1F68CD27-F250-44A2-BCBA-F6217D121699}" type="slidenum">
              <a:rPr lang="en-IN" smtClean="0"/>
              <a:pPr/>
              <a:t>11</a:t>
            </a:fld>
            <a:endParaRPr lang="en-IN" dirty="0"/>
          </a:p>
        </p:txBody>
      </p:sp>
      <p:graphicFrame>
        <p:nvGraphicFramePr>
          <p:cNvPr id="7170" name="Object 4"/>
          <p:cNvGraphicFramePr>
            <a:graphicFrameLocks noChangeAspect="1"/>
          </p:cNvGraphicFramePr>
          <p:nvPr>
            <p:ph idx="1"/>
          </p:nvPr>
        </p:nvGraphicFramePr>
        <p:xfrm>
          <a:off x="3657600" y="2362200"/>
          <a:ext cx="5253997" cy="3932237"/>
        </p:xfrm>
        <a:graphic>
          <a:graphicData uri="http://schemas.openxmlformats.org/presentationml/2006/ole">
            <p:oleObj spid="_x0000_s7170" name="PhotoImpact" r:id="rId3" imgW="6057143" imgH="4533333" progId="">
              <p:embed/>
            </p:oleObj>
          </a:graphicData>
        </a:graphic>
      </p:graphicFrame>
      <p:sp>
        <p:nvSpPr>
          <p:cNvPr id="7" name="TextBox 6"/>
          <p:cNvSpPr txBox="1"/>
          <p:nvPr/>
        </p:nvSpPr>
        <p:spPr>
          <a:xfrm>
            <a:off x="0" y="2286000"/>
            <a:ext cx="3581400" cy="4462760"/>
          </a:xfrm>
          <a:prstGeom prst="rect">
            <a:avLst/>
          </a:prstGeom>
          <a:noFill/>
        </p:spPr>
        <p:txBody>
          <a:bodyPr wrap="square" rtlCol="0">
            <a:spAutoFit/>
          </a:bodyPr>
          <a:lstStyle/>
          <a:p>
            <a:pPr>
              <a:defRPr/>
            </a:pPr>
            <a:r>
              <a:rPr lang="en-US" altLang="zh-TW" sz="2000" dirty="0" smtClean="0"/>
              <a:t>1. Read the “0” position of the </a:t>
            </a:r>
            <a:r>
              <a:rPr lang="en-US" altLang="zh-TW" sz="2000" dirty="0" err="1" smtClean="0"/>
              <a:t>vernier</a:t>
            </a:r>
            <a:r>
              <a:rPr lang="en-US" altLang="zh-TW" sz="2000" dirty="0" smtClean="0"/>
              <a:t> scale on the main scale to get a rough reading.</a:t>
            </a:r>
          </a:p>
          <a:p>
            <a:pPr>
              <a:defRPr/>
            </a:pPr>
            <a:r>
              <a:rPr lang="en-US" altLang="zh-TW" sz="2000" dirty="0" smtClean="0"/>
              <a:t>Rough reading = 18mm</a:t>
            </a:r>
          </a:p>
          <a:p>
            <a:pPr>
              <a:defRPr/>
            </a:pPr>
            <a:endParaRPr lang="en-US" altLang="zh-TW" sz="2000" dirty="0" smtClean="0"/>
          </a:p>
          <a:p>
            <a:pPr>
              <a:defRPr/>
            </a:pPr>
            <a:endParaRPr lang="en-US" altLang="zh-TW" sz="2000" dirty="0" smtClean="0"/>
          </a:p>
          <a:p>
            <a:pPr marL="342900" indent="-342900">
              <a:spcBef>
                <a:spcPct val="20000"/>
              </a:spcBef>
              <a:buClr>
                <a:schemeClr val="accent1"/>
              </a:buClr>
              <a:buSzPct val="75000"/>
              <a:defRPr/>
            </a:pPr>
            <a:r>
              <a:rPr lang="en-US" altLang="zh-TW" sz="2000" dirty="0" smtClean="0"/>
              <a:t>2. Look along the </a:t>
            </a:r>
            <a:r>
              <a:rPr lang="en-US" altLang="zh-TW" sz="2000" dirty="0" err="1" smtClean="0"/>
              <a:t>vernier</a:t>
            </a:r>
            <a:r>
              <a:rPr lang="en-US" altLang="zh-TW" sz="2000" dirty="0" smtClean="0"/>
              <a:t> scale until one of the </a:t>
            </a:r>
            <a:r>
              <a:rPr lang="en-US" altLang="zh-TW" sz="2000" dirty="0" err="1" smtClean="0"/>
              <a:t>vernier</a:t>
            </a:r>
            <a:r>
              <a:rPr lang="en-US" altLang="zh-TW" sz="2000" dirty="0" smtClean="0"/>
              <a:t> division coincides with the main scale</a:t>
            </a:r>
          </a:p>
          <a:p>
            <a:pPr marL="342900" indent="-342900">
              <a:spcBef>
                <a:spcPct val="20000"/>
              </a:spcBef>
              <a:buClr>
                <a:schemeClr val="accent1"/>
              </a:buClr>
              <a:buSzPct val="75000"/>
              <a:defRPr/>
            </a:pPr>
            <a:r>
              <a:rPr lang="en-US" altLang="zh-TW" sz="2000" dirty="0" smtClean="0"/>
              <a:t>Accurate reading = 18.46mm±0.01 mm</a:t>
            </a:r>
          </a:p>
          <a:p>
            <a:pPr>
              <a:defRPr/>
            </a:pPr>
            <a:endParaRPr lang="en-US" altLang="zh-TW" dirty="0" smtClean="0"/>
          </a:p>
          <a:p>
            <a:endParaRPr lang="en-IN" dirty="0"/>
          </a:p>
        </p:txBody>
      </p:sp>
      <p:sp>
        <p:nvSpPr>
          <p:cNvPr id="8" name="Line 6"/>
          <p:cNvSpPr>
            <a:spLocks noChangeShapeType="1"/>
          </p:cNvSpPr>
          <p:nvPr/>
        </p:nvSpPr>
        <p:spPr bwMode="auto">
          <a:xfrm>
            <a:off x="2590800" y="3276600"/>
            <a:ext cx="3048000" cy="1066800"/>
          </a:xfrm>
          <a:prstGeom prst="line">
            <a:avLst/>
          </a:prstGeom>
          <a:noFill/>
          <a:ln w="38100">
            <a:solidFill>
              <a:schemeClr val="tx1"/>
            </a:solidFill>
            <a:round/>
            <a:headEnd/>
            <a:tailEnd type="triangle" w="med" len="med"/>
          </a:ln>
        </p:spPr>
        <p:txBody>
          <a:bodyPr wrap="none" anchor="ctr"/>
          <a:lstStyle/>
          <a:p>
            <a:endParaRPr lang="en-IN"/>
          </a:p>
        </p:txBody>
      </p:sp>
      <p:sp>
        <p:nvSpPr>
          <p:cNvPr id="9" name="Line 7"/>
          <p:cNvSpPr>
            <a:spLocks noChangeShapeType="1"/>
          </p:cNvSpPr>
          <p:nvPr/>
        </p:nvSpPr>
        <p:spPr bwMode="auto">
          <a:xfrm flipV="1">
            <a:off x="2971800" y="4267200"/>
            <a:ext cx="4114800" cy="1371600"/>
          </a:xfrm>
          <a:prstGeom prst="line">
            <a:avLst/>
          </a:prstGeom>
          <a:noFill/>
          <a:ln w="38100">
            <a:solidFill>
              <a:schemeClr val="tx1"/>
            </a:solidFill>
            <a:round/>
            <a:headEnd/>
            <a:tailEnd type="triangle" w="med" len="med"/>
          </a:ln>
        </p:spPr>
        <p:txBody>
          <a:bodyPr wrap="none" anchor="ctr"/>
          <a:lstStyle/>
          <a:p>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lstStyle/>
          <a:p>
            <a:r>
              <a:rPr lang="en-IN" dirty="0" smtClean="0"/>
              <a:t>Precaution before measuring </a:t>
            </a:r>
            <a:endParaRPr lang="en-IN" dirty="0"/>
          </a:p>
        </p:txBody>
      </p:sp>
      <p:sp>
        <p:nvSpPr>
          <p:cNvPr id="3" name="Content Placeholder 2"/>
          <p:cNvSpPr>
            <a:spLocks noGrp="1"/>
          </p:cNvSpPr>
          <p:nvPr>
            <p:ph idx="1"/>
          </p:nvPr>
        </p:nvSpPr>
        <p:spPr>
          <a:xfrm>
            <a:off x="0" y="1935163"/>
            <a:ext cx="8991600" cy="4389437"/>
          </a:xfrm>
        </p:spPr>
        <p:txBody>
          <a:bodyPr/>
          <a:lstStyle/>
          <a:p>
            <a:pPr>
              <a:buNone/>
            </a:pPr>
            <a:r>
              <a:rPr lang="en-IN" sz="2800" b="1" u="sng" dirty="0" smtClean="0"/>
              <a:t>Precaution before measuring  using Vernier </a:t>
            </a:r>
            <a:r>
              <a:rPr lang="en-IN" sz="2800" b="1" u="sng" dirty="0" err="1" smtClean="0"/>
              <a:t>caliper</a:t>
            </a:r>
            <a:endParaRPr lang="en-IN" dirty="0" smtClean="0"/>
          </a:p>
          <a:p>
            <a:r>
              <a:rPr lang="en-IN" dirty="0" smtClean="0"/>
              <a:t>In a vernier </a:t>
            </a:r>
            <a:r>
              <a:rPr lang="en-IN" dirty="0" err="1" smtClean="0"/>
              <a:t>caliper</a:t>
            </a:r>
            <a:r>
              <a:rPr lang="en-IN" dirty="0" smtClean="0"/>
              <a:t>, you can either have a positive zero error or a negative zero error if the zero of the main scale does not coincide with the zero of the vernier scale. If the zero mark is slightly on the right side of the zero on the vernier we have a positive zero error. If it is on the left, then a negative zero error. To get the correct reading, the </a:t>
            </a:r>
            <a:r>
              <a:rPr lang="en-IN" dirty="0" err="1" smtClean="0"/>
              <a:t>poistive</a:t>
            </a:r>
            <a:r>
              <a:rPr lang="en-IN" dirty="0" smtClean="0"/>
              <a:t> zero error is subtracted from the final reading and the negative Z.E is added</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12</a:t>
            </a:fld>
            <a:endParaRPr lang="en-IN"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altLang="zh-TW" dirty="0" err="1" smtClean="0"/>
              <a:t>Vernier</a:t>
            </a:r>
            <a:r>
              <a:rPr lang="en-US" altLang="zh-TW" dirty="0" smtClean="0"/>
              <a:t> Caliper Uses</a:t>
            </a:r>
            <a:endParaRPr lang="en-IN" dirty="0"/>
          </a:p>
        </p:txBody>
      </p:sp>
      <p:sp>
        <p:nvSpPr>
          <p:cNvPr id="3" name="Content Placeholder 2"/>
          <p:cNvSpPr>
            <a:spLocks noGrp="1"/>
          </p:cNvSpPr>
          <p:nvPr>
            <p:ph idx="1"/>
          </p:nvPr>
        </p:nvSpPr>
        <p:spPr/>
        <p:txBody>
          <a:bodyPr/>
          <a:lstStyle/>
          <a:p>
            <a:r>
              <a:rPr lang="en-IN" dirty="0" smtClean="0"/>
              <a:t>To measure depth gauge </a:t>
            </a:r>
          </a:p>
          <a:p>
            <a:r>
              <a:rPr lang="en-IN" dirty="0" smtClean="0"/>
              <a:t>Measuring the centre distance between holes</a:t>
            </a:r>
          </a:p>
          <a:p>
            <a:r>
              <a:rPr lang="en-IN" dirty="0" smtClean="0"/>
              <a:t>Internal and the external diameters of an object</a:t>
            </a:r>
          </a:p>
          <a:p>
            <a:r>
              <a:rPr lang="en-IN" dirty="0" smtClean="0"/>
              <a:t>Vernier </a:t>
            </a:r>
            <a:r>
              <a:rPr lang="en-IN" dirty="0" err="1" smtClean="0"/>
              <a:t>calipers</a:t>
            </a:r>
            <a:r>
              <a:rPr lang="en-IN" dirty="0" smtClean="0"/>
              <a:t> are widely used in scientific laboratories and in manufacturing for quality control measurements</a:t>
            </a:r>
            <a:endParaRPr lang="en-IN" u="sng"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13</a:t>
            </a:fld>
            <a:endParaRPr lang="en-IN"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086600" cy="838200"/>
          </a:xfrm>
        </p:spPr>
        <p:txBody>
          <a:bodyPr>
            <a:normAutofit fontScale="90000"/>
          </a:bodyPr>
          <a:lstStyle/>
          <a:p>
            <a:pPr lvl="0"/>
            <a:r>
              <a:rPr lang="en-IN" b="1" u="sng" dirty="0" smtClean="0"/>
              <a:t/>
            </a:r>
            <a:br>
              <a:rPr lang="en-IN" b="1" u="sng" dirty="0" smtClean="0"/>
            </a:br>
            <a:r>
              <a:rPr lang="en-IN" dirty="0" smtClean="0"/>
              <a:t/>
            </a:r>
            <a:br>
              <a:rPr lang="en-IN" dirty="0" smtClean="0"/>
            </a:br>
            <a:r>
              <a:rPr lang="en-IN" altLang="zh-TW" sz="5600" dirty="0" smtClean="0"/>
              <a:t>Micrometer Screw Gauge</a:t>
            </a:r>
            <a:br>
              <a:rPr lang="en-IN" altLang="zh-TW" sz="5600" dirty="0" smtClean="0"/>
            </a:br>
            <a:endParaRPr lang="en-IN" altLang="zh-TW" sz="5600" dirty="0" smtClean="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14</a:t>
            </a:fld>
            <a:endParaRPr lang="en-IN" dirty="0"/>
          </a:p>
        </p:txBody>
      </p:sp>
      <p:pic>
        <p:nvPicPr>
          <p:cNvPr id="6" name="Picture 5"/>
          <p:cNvPicPr>
            <a:picLocks noChangeAspect="1" noChangeArrowheads="1"/>
          </p:cNvPicPr>
          <p:nvPr/>
        </p:nvPicPr>
        <p:blipFill>
          <a:blip r:embed="rId2" cstate="print"/>
          <a:srcRect/>
          <a:stretch>
            <a:fillRect/>
          </a:stretch>
        </p:blipFill>
        <p:spPr bwMode="auto">
          <a:xfrm>
            <a:off x="457200" y="1828800"/>
            <a:ext cx="8172450" cy="469915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IN" altLang="zh-TW" sz="5400" dirty="0" smtClean="0"/>
              <a:t>Micrometer Screw Gauge</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15</a:t>
            </a:fld>
            <a:endParaRPr lang="en-IN" dirty="0"/>
          </a:p>
        </p:txBody>
      </p:sp>
      <p:pic>
        <p:nvPicPr>
          <p:cNvPr id="6" name="Content Placeholder 5"/>
          <p:cNvPicPr>
            <a:picLocks noGrp="1"/>
          </p:cNvPicPr>
          <p:nvPr>
            <p:ph idx="1"/>
          </p:nvPr>
        </p:nvPicPr>
        <p:blipFill>
          <a:blip r:embed="rId2" cstate="print"/>
          <a:srcRect/>
          <a:stretch>
            <a:fillRect/>
          </a:stretch>
        </p:blipFill>
        <p:spPr bwMode="auto">
          <a:xfrm>
            <a:off x="758250" y="2351881"/>
            <a:ext cx="7627500" cy="3556000"/>
          </a:xfrm>
          <a:prstGeom prst="rect">
            <a:avLst/>
          </a:prstGeom>
          <a:noFill/>
          <a:ln w="9525">
            <a:noFill/>
            <a:miter lim="800000"/>
            <a:headEnd/>
            <a:tailEnd/>
          </a:ln>
        </p:spPr>
      </p:pic>
      <p:sp>
        <p:nvSpPr>
          <p:cNvPr id="7" name="TextBox 6"/>
          <p:cNvSpPr txBox="1"/>
          <p:nvPr/>
        </p:nvSpPr>
        <p:spPr>
          <a:xfrm>
            <a:off x="762000" y="2057400"/>
            <a:ext cx="4419600" cy="400110"/>
          </a:xfrm>
          <a:prstGeom prst="rect">
            <a:avLst/>
          </a:prstGeom>
          <a:noFill/>
        </p:spPr>
        <p:txBody>
          <a:bodyPr wrap="square" rtlCol="0">
            <a:spAutoFit/>
          </a:bodyPr>
          <a:lstStyle/>
          <a:p>
            <a:r>
              <a:rPr lang="en-IN" sz="2000" b="1" dirty="0" smtClean="0"/>
              <a:t>Closer look of Sleeve and Thimble</a:t>
            </a:r>
            <a:endParaRPr lang="en-IN" sz="2000" b="1"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IN" altLang="zh-TW" sz="5400" dirty="0" smtClean="0"/>
              <a:t>Micrometer Screw Gauge</a:t>
            </a:r>
            <a:endParaRPr lang="en-IN" dirty="0"/>
          </a:p>
        </p:txBody>
      </p:sp>
      <p:sp>
        <p:nvSpPr>
          <p:cNvPr id="3" name="Content Placeholder 2"/>
          <p:cNvSpPr>
            <a:spLocks noGrp="1"/>
          </p:cNvSpPr>
          <p:nvPr>
            <p:ph idx="1"/>
          </p:nvPr>
        </p:nvSpPr>
        <p:spPr>
          <a:xfrm>
            <a:off x="0" y="1752600"/>
            <a:ext cx="8686800" cy="4800600"/>
          </a:xfrm>
        </p:spPr>
        <p:txBody>
          <a:bodyPr/>
          <a:lstStyle/>
          <a:p>
            <a:r>
              <a:rPr lang="en-IN" dirty="0" smtClean="0"/>
              <a:t>It consists of a hollow cylinder mounted on a U frame. The U frame consists of a flat end known as stud and a screw on the other side. This screw can be moved inside the nut by fitted in the U frame by rotating the hollow cylinder called the thimble. This is called the main scale. The hollow cylinder or the thimble is graduated into 50 or 100 equal parts. This is called the circular scale.</a:t>
            </a:r>
          </a:p>
          <a:p>
            <a:r>
              <a:rPr lang="en-IN" dirty="0" smtClean="0"/>
              <a:t>To measure smaller lengths, micrometer is used as it has an even smaller precision i.e. 0.001 cm or 0.01 mm. It’s range is less than 2 cm</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16</a:t>
            </a:fld>
            <a:endParaRPr lang="en-IN"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ltLang="zh-TW" dirty="0" smtClean="0"/>
              <a:t>Reading the </a:t>
            </a:r>
            <a:r>
              <a:rPr lang="en-IN" altLang="zh-TW" sz="4800" dirty="0" smtClean="0"/>
              <a:t>Micrometer Screw Gauge</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17</a:t>
            </a:fld>
            <a:endParaRPr lang="en-IN" dirty="0"/>
          </a:p>
        </p:txBody>
      </p:sp>
      <p:sp>
        <p:nvSpPr>
          <p:cNvPr id="8" name="TextBox 7"/>
          <p:cNvSpPr txBox="1"/>
          <p:nvPr/>
        </p:nvSpPr>
        <p:spPr>
          <a:xfrm>
            <a:off x="381000" y="2286000"/>
            <a:ext cx="4038600" cy="369332"/>
          </a:xfrm>
          <a:prstGeom prst="rect">
            <a:avLst/>
          </a:prstGeom>
          <a:noFill/>
        </p:spPr>
        <p:txBody>
          <a:bodyPr wrap="square" rtlCol="0">
            <a:spAutoFit/>
          </a:bodyPr>
          <a:lstStyle/>
          <a:p>
            <a:endParaRPr lang="en-IN" dirty="0"/>
          </a:p>
        </p:txBody>
      </p:sp>
      <p:sp>
        <p:nvSpPr>
          <p:cNvPr id="10" name="TextBox 9"/>
          <p:cNvSpPr txBox="1"/>
          <p:nvPr/>
        </p:nvSpPr>
        <p:spPr>
          <a:xfrm>
            <a:off x="0" y="1447800"/>
            <a:ext cx="5334000" cy="5262979"/>
          </a:xfrm>
          <a:prstGeom prst="rect">
            <a:avLst/>
          </a:prstGeom>
          <a:noFill/>
        </p:spPr>
        <p:txBody>
          <a:bodyPr wrap="square" rtlCol="0">
            <a:spAutoFit/>
          </a:bodyPr>
          <a:lstStyle/>
          <a:p>
            <a:pPr marL="360363" indent="-360363" fontAlgn="auto">
              <a:spcBef>
                <a:spcPts val="0"/>
              </a:spcBef>
              <a:spcAft>
                <a:spcPts val="0"/>
              </a:spcAft>
              <a:buFont typeface="Arial" pitchFamily="34" charset="0"/>
              <a:buChar char="•"/>
              <a:defRPr/>
            </a:pPr>
            <a:r>
              <a:rPr lang="en-IN" sz="2400" dirty="0" smtClean="0"/>
              <a:t>The object whose diameter is to be measured is placed between anvil and spindle</a:t>
            </a:r>
            <a:endParaRPr lang="en-US" sz="2400" dirty="0" smtClean="0"/>
          </a:p>
          <a:p>
            <a:pPr marL="360363" indent="-360363" fontAlgn="auto">
              <a:spcBef>
                <a:spcPts val="0"/>
              </a:spcBef>
              <a:spcAft>
                <a:spcPts val="0"/>
              </a:spcAft>
              <a:buFont typeface="Arial" pitchFamily="34" charset="0"/>
              <a:buChar char="•"/>
              <a:defRPr/>
            </a:pPr>
            <a:r>
              <a:rPr lang="en-US" sz="2400" dirty="0" smtClean="0"/>
              <a:t>The reading of the main scale that coincides with the edge of the outer wrap is 7,5mm.</a:t>
            </a:r>
          </a:p>
          <a:p>
            <a:pPr marL="360363" indent="-360363" fontAlgn="auto">
              <a:spcBef>
                <a:spcPts val="0"/>
              </a:spcBef>
              <a:spcAft>
                <a:spcPts val="0"/>
              </a:spcAft>
              <a:buFont typeface="Arial" pitchFamily="34" charset="0"/>
              <a:buChar char="•"/>
              <a:defRPr/>
            </a:pPr>
            <a:r>
              <a:rPr lang="en-US" sz="2400" dirty="0" smtClean="0"/>
              <a:t> The outer wrap line which coincides exactly with the horizontal line of the main </a:t>
            </a:r>
            <a:r>
              <a:rPr lang="en-US" sz="2400" dirty="0" err="1" smtClean="0"/>
              <a:t>schale</a:t>
            </a:r>
            <a:r>
              <a:rPr lang="en-US" sz="2400" dirty="0" smtClean="0"/>
              <a:t> is 38-th line.</a:t>
            </a:r>
          </a:p>
          <a:p>
            <a:pPr fontAlgn="auto">
              <a:spcBef>
                <a:spcPts val="0"/>
              </a:spcBef>
              <a:spcAft>
                <a:spcPts val="0"/>
              </a:spcAft>
              <a:defRPr/>
            </a:pPr>
            <a:r>
              <a:rPr lang="en-US" sz="2400" dirty="0" smtClean="0"/>
              <a:t>Thus, the reading of the micrometer screw gauge is </a:t>
            </a:r>
          </a:p>
          <a:p>
            <a:pPr fontAlgn="auto">
              <a:spcBef>
                <a:spcPts val="0"/>
              </a:spcBef>
              <a:spcAft>
                <a:spcPts val="0"/>
              </a:spcAft>
              <a:defRPr/>
            </a:pPr>
            <a:r>
              <a:rPr lang="en-US" sz="2400" dirty="0" smtClean="0"/>
              <a:t>(7,5mm + 38 part) = 7,5mm + 0,38mm = 7,88mm.</a:t>
            </a:r>
          </a:p>
          <a:p>
            <a:endParaRPr lang="en-IN" sz="2400" dirty="0"/>
          </a:p>
        </p:txBody>
      </p:sp>
      <p:pic>
        <p:nvPicPr>
          <p:cNvPr id="12" name="Picture 11"/>
          <p:cNvPicPr/>
          <p:nvPr/>
        </p:nvPicPr>
        <p:blipFill>
          <a:blip r:embed="rId2" cstate="print"/>
          <a:srcRect/>
          <a:stretch>
            <a:fillRect/>
          </a:stretch>
        </p:blipFill>
        <p:spPr bwMode="auto">
          <a:xfrm>
            <a:off x="5410200" y="2819400"/>
            <a:ext cx="3733800" cy="281604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IN" dirty="0" smtClean="0"/>
              <a:t>Precaution before measuring </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18</a:t>
            </a:fld>
            <a:endParaRPr lang="en-IN"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5391150" y="3505200"/>
            <a:ext cx="3752850" cy="1714500"/>
          </a:xfrm>
          <a:prstGeom prst="rect">
            <a:avLst/>
          </a:prstGeom>
          <a:noFill/>
          <a:ln w="9525">
            <a:noFill/>
            <a:miter lim="800000"/>
            <a:headEnd/>
            <a:tailEnd/>
          </a:ln>
        </p:spPr>
      </p:pic>
      <p:sp>
        <p:nvSpPr>
          <p:cNvPr id="7" name="TextBox 6"/>
          <p:cNvSpPr txBox="1"/>
          <p:nvPr/>
        </p:nvSpPr>
        <p:spPr>
          <a:xfrm>
            <a:off x="228600" y="2133600"/>
            <a:ext cx="5181600" cy="4191000"/>
          </a:xfrm>
          <a:prstGeom prst="rect">
            <a:avLst/>
          </a:prstGeom>
          <a:noFill/>
        </p:spPr>
        <p:txBody>
          <a:bodyPr wrap="square" rtlCol="0">
            <a:spAutoFit/>
          </a:bodyPr>
          <a:lstStyle/>
          <a:p>
            <a:endParaRPr lang="en-IN" sz="2400" dirty="0" smtClean="0"/>
          </a:p>
          <a:p>
            <a:pPr>
              <a:buFont typeface="Arial" pitchFamily="34" charset="0"/>
              <a:buChar char="•"/>
            </a:pPr>
            <a:r>
              <a:rPr lang="en-IN" sz="2400" dirty="0" smtClean="0"/>
              <a:t> When the anvil and spindle end are brought in contact, the edge of the circular scale should be at the zero of the sleeve (linear scale) and the zero of the circular scale should be opposite to the datum line of the sleeve. </a:t>
            </a:r>
          </a:p>
          <a:p>
            <a:pPr>
              <a:buFont typeface="Arial" pitchFamily="34" charset="0"/>
              <a:buChar char="•"/>
            </a:pPr>
            <a:r>
              <a:rPr lang="en-IN" sz="2400" dirty="0" smtClean="0"/>
              <a:t>If the zero is not coinciding with the datum line, there will be a positive or negative zero error as shown in figure</a:t>
            </a:r>
            <a:endParaRPr lang="en-IN" sz="2400" dirty="0"/>
          </a:p>
        </p:txBody>
      </p:sp>
      <p:sp>
        <p:nvSpPr>
          <p:cNvPr id="8" name="TextBox 7"/>
          <p:cNvSpPr txBox="1"/>
          <p:nvPr/>
        </p:nvSpPr>
        <p:spPr>
          <a:xfrm>
            <a:off x="0" y="1752600"/>
            <a:ext cx="8915400" cy="400110"/>
          </a:xfrm>
          <a:prstGeom prst="rect">
            <a:avLst/>
          </a:prstGeom>
          <a:noFill/>
        </p:spPr>
        <p:txBody>
          <a:bodyPr wrap="square" rtlCol="0">
            <a:spAutoFit/>
          </a:bodyPr>
          <a:lstStyle/>
          <a:p>
            <a:r>
              <a:rPr lang="en-IN" sz="2000" b="1" u="sng" dirty="0" smtClean="0"/>
              <a:t>Precaution before measuring  using </a:t>
            </a:r>
            <a:r>
              <a:rPr lang="en-IN" altLang="zh-TW" sz="2000" b="1" u="sng" dirty="0" smtClean="0"/>
              <a:t>Micrometer Screw Gauge</a:t>
            </a:r>
            <a:r>
              <a:rPr lang="en-IN" sz="2000" b="1" u="sng" dirty="0" smtClean="0"/>
              <a:t> </a:t>
            </a:r>
            <a:endParaRPr lang="en-IN" sz="2000" b="1" u="sng"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686800" cy="1143000"/>
          </a:xfrm>
        </p:spPr>
        <p:txBody>
          <a:bodyPr/>
          <a:lstStyle/>
          <a:p>
            <a:r>
              <a:rPr lang="en-IN" altLang="zh-TW" sz="5400" dirty="0" smtClean="0"/>
              <a:t>Micrometer Screw Gauge </a:t>
            </a:r>
            <a:r>
              <a:rPr lang="en-US" altLang="zh-TW" dirty="0" smtClean="0"/>
              <a:t>Uses</a:t>
            </a:r>
            <a:endParaRPr lang="en-IN" dirty="0"/>
          </a:p>
        </p:txBody>
      </p:sp>
      <p:sp>
        <p:nvSpPr>
          <p:cNvPr id="3" name="Content Placeholder 2"/>
          <p:cNvSpPr>
            <a:spLocks noGrp="1"/>
          </p:cNvSpPr>
          <p:nvPr>
            <p:ph idx="1"/>
          </p:nvPr>
        </p:nvSpPr>
        <p:spPr/>
        <p:txBody>
          <a:bodyPr/>
          <a:lstStyle/>
          <a:p>
            <a:r>
              <a:rPr lang="en-IN" dirty="0" smtClean="0"/>
              <a:t>Precision  of </a:t>
            </a:r>
            <a:r>
              <a:rPr lang="en-IN" altLang="zh-TW" sz="2800" dirty="0" smtClean="0"/>
              <a:t>Micrometer Screw Gauge is </a:t>
            </a:r>
            <a:r>
              <a:rPr lang="en-IN" dirty="0" smtClean="0"/>
              <a:t> 0.001 cm or 0.01 mm. It’s range is less than 2 cm</a:t>
            </a:r>
          </a:p>
          <a:p>
            <a:r>
              <a:rPr lang="en-IN" dirty="0" smtClean="0"/>
              <a:t> It is widely used in mechanical engineering and machining as well as most mechanical trades, along with other metrological instruments such as dial, vernier, and digital </a:t>
            </a:r>
            <a:r>
              <a:rPr lang="en-IN" dirty="0" err="1" smtClean="0"/>
              <a:t>calipers</a:t>
            </a:r>
            <a:endParaRPr lang="en-IN" dirty="0" smtClean="0"/>
          </a:p>
          <a:p>
            <a:r>
              <a:rPr lang="en-IN" dirty="0" smtClean="0"/>
              <a:t>Used for measuring accurately the diameter of a thin wire or the thickness of a sheet of metal.</a:t>
            </a:r>
          </a:p>
          <a:p>
            <a:pPr>
              <a:buNone/>
            </a:pP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19</a:t>
            </a:fld>
            <a:endParaRPr lang="en-IN"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762000"/>
          </a:xfrm>
        </p:spPr>
        <p:txBody>
          <a:bodyPr/>
          <a:lstStyle/>
          <a:p>
            <a:r>
              <a:rPr lang="en-IN" dirty="0" smtClean="0"/>
              <a:t>Measurement basics</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2</a:t>
            </a:fld>
            <a:endParaRPr lang="en-IN" dirty="0"/>
          </a:p>
        </p:txBody>
      </p:sp>
      <p:sp>
        <p:nvSpPr>
          <p:cNvPr id="6" name="Content Placeholder 5"/>
          <p:cNvSpPr>
            <a:spLocks noGrp="1"/>
          </p:cNvSpPr>
          <p:nvPr>
            <p:ph idx="1"/>
          </p:nvPr>
        </p:nvSpPr>
        <p:spPr>
          <a:xfrm>
            <a:off x="0" y="1219201"/>
            <a:ext cx="8686800" cy="5105400"/>
          </a:xfrm>
        </p:spPr>
        <p:txBody>
          <a:bodyPr/>
          <a:lstStyle/>
          <a:p>
            <a:r>
              <a:rPr lang="en-US" sz="2800" dirty="0" smtClean="0">
                <a:latin typeface="Bookman Old Style" pitchFamily="18" charset="0"/>
                <a:cs typeface="Aharoni" pitchFamily="2" charset="-79"/>
              </a:rPr>
              <a:t>Measurement is an activity to compare a quantity with another quantity that is assigned as unit. </a:t>
            </a:r>
            <a:r>
              <a:rPr lang="en-IN" sz="2800" dirty="0" smtClean="0"/>
              <a:t>Its SI unit is metre (m). (The </a:t>
            </a:r>
            <a:r>
              <a:rPr lang="en-IN" sz="2800" i="1" dirty="0" smtClean="0"/>
              <a:t>International System of Units</a:t>
            </a:r>
            <a:r>
              <a:rPr lang="en-IN" sz="2800" dirty="0" smtClean="0"/>
              <a:t> is the world's most widely used system of measurement)</a:t>
            </a:r>
            <a:endParaRPr lang="en-US" sz="2800" dirty="0" smtClean="0">
              <a:latin typeface="Bookman Old Style" pitchFamily="18" charset="0"/>
              <a:cs typeface="Aharoni" pitchFamily="2" charset="-79"/>
            </a:endParaRPr>
          </a:p>
          <a:p>
            <a:r>
              <a:rPr lang="en-US" sz="2800" dirty="0" smtClean="0">
                <a:latin typeface="Bookman Old Style" pitchFamily="18" charset="0"/>
              </a:rPr>
              <a:t>To measure the quantity of length, we can use a various instruments.</a:t>
            </a:r>
            <a:r>
              <a:rPr lang="en-IN" sz="2800" dirty="0" smtClean="0"/>
              <a:t> Every instrument is designed for  different precision and range</a:t>
            </a:r>
            <a:endParaRPr lang="en-US" sz="2800" dirty="0" smtClean="0">
              <a:latin typeface="Bookman Old Style" pitchFamily="18" charset="0"/>
            </a:endParaRPr>
          </a:p>
          <a:p>
            <a:r>
              <a:rPr lang="en-US" sz="2800" dirty="0" smtClean="0">
                <a:latin typeface="Bookman Old Style" pitchFamily="18" charset="0"/>
              </a:rPr>
              <a:t> </a:t>
            </a:r>
            <a:r>
              <a:rPr lang="en-IN" sz="2800" dirty="0" smtClean="0"/>
              <a:t>Precision is the smallest unit (minimum length) an instrument can measure</a:t>
            </a:r>
            <a:endParaRPr lang="en-US" sz="2800" dirty="0" smtClean="0">
              <a:latin typeface="Bookman Old Style" pitchFamily="18" charset="0"/>
            </a:endParaRPr>
          </a:p>
          <a:p>
            <a:r>
              <a:rPr lang="en-IN" dirty="0" smtClean="0"/>
              <a:t>Range is the maximum length an instrument can measure</a:t>
            </a:r>
            <a:endParaRPr lang="en-IN"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915400" cy="5334000"/>
          </a:xfrm>
        </p:spPr>
        <p:style>
          <a:lnRef idx="3">
            <a:schemeClr val="lt1"/>
          </a:lnRef>
          <a:fillRef idx="1">
            <a:schemeClr val="dk1"/>
          </a:fillRef>
          <a:effectRef idx="1">
            <a:schemeClr val="dk1"/>
          </a:effectRef>
          <a:fontRef idx="minor">
            <a:schemeClr val="lt1"/>
          </a:fontRef>
        </p:style>
        <p:txBody>
          <a:bodyPr>
            <a:normAutofit/>
          </a:bodyPr>
          <a:lstStyle/>
          <a:p>
            <a:pPr marL="274320" indent="-274320" eaLnBrk="1" fontAlgn="auto" hangingPunct="1">
              <a:spcAft>
                <a:spcPts val="0"/>
              </a:spcAft>
              <a:buClr>
                <a:schemeClr val="accent3"/>
              </a:buClr>
              <a:buFont typeface="Wingdings 2"/>
              <a:buNone/>
              <a:defRPr/>
            </a:pPr>
            <a:endParaRPr lang="en-US" sz="2800" b="1" dirty="0" smtClean="0">
              <a:latin typeface="Arial" pitchFamily="34" charset="0"/>
              <a:ea typeface="Calibri" pitchFamily="34" charset="0"/>
              <a:cs typeface="Times New Roman" pitchFamily="18" charset="0"/>
            </a:endParaRPr>
          </a:p>
          <a:p>
            <a:pPr marL="274320" indent="-274320" eaLnBrk="1" fontAlgn="auto" hangingPunct="1">
              <a:spcAft>
                <a:spcPts val="0"/>
              </a:spcAft>
              <a:buClr>
                <a:schemeClr val="accent3"/>
              </a:buClr>
              <a:buFont typeface="Wingdings 2"/>
              <a:buNone/>
              <a:defRPr/>
            </a:pPr>
            <a:endParaRPr lang="en-US" sz="2800" b="1" dirty="0" smtClean="0">
              <a:latin typeface="Arial" pitchFamily="34" charset="0"/>
              <a:ea typeface="Calibri" pitchFamily="34" charset="0"/>
              <a:cs typeface="Times New Roman" pitchFamily="18" charset="0"/>
            </a:endParaRPr>
          </a:p>
          <a:p>
            <a:pPr marL="274320" indent="-274320" eaLnBrk="1" fontAlgn="auto" hangingPunct="1">
              <a:spcAft>
                <a:spcPts val="0"/>
              </a:spcAft>
              <a:buClr>
                <a:schemeClr val="accent3"/>
              </a:buClr>
              <a:buFont typeface="Wingdings 2"/>
              <a:buNone/>
              <a:defRPr/>
            </a:pPr>
            <a:endParaRPr lang="en-US" sz="2800" b="1" dirty="0" smtClean="0">
              <a:latin typeface="Arial" pitchFamily="34" charset="0"/>
              <a:ea typeface="Calibri" pitchFamily="34" charset="0"/>
              <a:cs typeface="Times New Roman" pitchFamily="18" charset="0"/>
            </a:endParaRPr>
          </a:p>
          <a:p>
            <a:pPr marL="274320" indent="-274320" eaLnBrk="1" fontAlgn="auto" hangingPunct="1">
              <a:spcBef>
                <a:spcPct val="0"/>
              </a:spcBef>
              <a:spcAft>
                <a:spcPts val="0"/>
              </a:spcAft>
              <a:buClr>
                <a:schemeClr val="accent3"/>
              </a:buClr>
              <a:buFont typeface="Wingdings 2"/>
              <a:buNone/>
              <a:defRPr/>
            </a:pPr>
            <a:r>
              <a:rPr lang="en-US" sz="5000" dirty="0" smtClean="0">
                <a:solidFill>
                  <a:schemeClr val="tx2"/>
                </a:solidFill>
                <a:latin typeface="+mj-lt"/>
                <a:ea typeface="+mj-ea"/>
                <a:cs typeface="+mj-cs"/>
              </a:rPr>
              <a:t>	</a:t>
            </a:r>
            <a:r>
              <a:rPr lang="en-US" sz="8800" dirty="0" smtClean="0">
                <a:solidFill>
                  <a:schemeClr val="tx2"/>
                </a:solidFill>
                <a:latin typeface="+mj-lt"/>
                <a:ea typeface="+mj-ea"/>
                <a:cs typeface="+mj-cs"/>
              </a:rPr>
              <a:t>	 		</a:t>
            </a:r>
            <a:r>
              <a:rPr lang="en-US" sz="7200" i="1" dirty="0" smtClean="0">
                <a:solidFill>
                  <a:schemeClr val="bg1"/>
                </a:solidFill>
                <a:latin typeface="+mj-lt"/>
                <a:ea typeface="+mj-ea"/>
                <a:cs typeface="+mj-cs"/>
              </a:rPr>
              <a:t>Thanks</a:t>
            </a:r>
          </a:p>
          <a:p>
            <a:pPr marL="274320" indent="-274320" eaLnBrk="1" fontAlgn="auto" hangingPunct="1">
              <a:spcBef>
                <a:spcPct val="0"/>
              </a:spcBef>
              <a:spcAft>
                <a:spcPts val="0"/>
              </a:spcAft>
              <a:buClr>
                <a:schemeClr val="accent3"/>
              </a:buClr>
              <a:buFont typeface="Wingdings 2"/>
              <a:buNone/>
              <a:defRPr/>
            </a:pPr>
            <a:endParaRPr lang="en-US" sz="7200" i="1" dirty="0" smtClean="0">
              <a:solidFill>
                <a:schemeClr val="bg1"/>
              </a:solidFill>
              <a:latin typeface="+mj-lt"/>
              <a:ea typeface="+mj-ea"/>
              <a:cs typeface="+mj-cs"/>
            </a:endParaRPr>
          </a:p>
          <a:p>
            <a:pPr marL="274320" indent="-274320" eaLnBrk="1" fontAlgn="auto" hangingPunct="1">
              <a:spcBef>
                <a:spcPct val="0"/>
              </a:spcBef>
              <a:spcAft>
                <a:spcPts val="0"/>
              </a:spcAft>
              <a:buClr>
                <a:schemeClr val="accent3"/>
              </a:buClr>
              <a:buFont typeface="Wingdings 2"/>
              <a:buNone/>
              <a:defRPr/>
            </a:pPr>
            <a:endParaRPr lang="en-US" sz="1800" i="1" dirty="0" smtClean="0">
              <a:solidFill>
                <a:schemeClr val="tx2"/>
              </a:solidFill>
              <a:latin typeface="+mj-lt"/>
              <a:ea typeface="+mj-ea"/>
              <a:cs typeface="+mj-cs"/>
            </a:endParaRPr>
          </a:p>
          <a:p>
            <a:pPr marL="274320" indent="-274320" eaLnBrk="1" fontAlgn="auto" hangingPunct="1">
              <a:spcBef>
                <a:spcPct val="0"/>
              </a:spcBef>
              <a:spcAft>
                <a:spcPts val="0"/>
              </a:spcAft>
              <a:buClr>
                <a:schemeClr val="accent3"/>
              </a:buClr>
              <a:buFont typeface="Wingdings 2"/>
              <a:buNone/>
              <a:defRPr/>
            </a:pPr>
            <a:r>
              <a:rPr lang="en-US" sz="2400" b="1" i="1" u="sng" smtClean="0">
                <a:solidFill>
                  <a:schemeClr val="bg1"/>
                </a:solidFill>
              </a:rPr>
              <a:t>For further information: </a:t>
            </a:r>
          </a:p>
          <a:p>
            <a:pPr marL="274320" indent="-274320" eaLnBrk="1" fontAlgn="auto" hangingPunct="1">
              <a:spcBef>
                <a:spcPct val="0"/>
              </a:spcBef>
              <a:spcAft>
                <a:spcPts val="0"/>
              </a:spcAft>
              <a:buClr>
                <a:schemeClr val="accent3"/>
              </a:buClr>
              <a:buFont typeface="Wingdings 2"/>
              <a:buNone/>
              <a:defRPr/>
            </a:pPr>
            <a:r>
              <a:rPr lang="en-US" sz="1800" smtClean="0"/>
              <a:t>Website</a:t>
            </a:r>
            <a:r>
              <a:rPr lang="en-US" sz="1800" smtClean="0">
                <a:solidFill>
                  <a:schemeClr val="bg1"/>
                </a:solidFill>
              </a:rPr>
              <a:t> </a:t>
            </a:r>
            <a:r>
              <a:rPr lang="en-US" sz="1800" dirty="0" smtClean="0">
                <a:solidFill>
                  <a:schemeClr val="bg1"/>
                </a:solidFill>
                <a:latin typeface="+mj-lt"/>
                <a:ea typeface="+mj-ea"/>
                <a:cs typeface="+mj-cs"/>
              </a:rPr>
              <a:t>: </a:t>
            </a:r>
            <a:r>
              <a:rPr lang="en-IN" sz="1800" b="1" i="1" dirty="0" smtClean="0">
                <a:solidFill>
                  <a:srgbClr val="FF0000"/>
                </a:solidFill>
                <a:hlinkClick r:id="rId2"/>
              </a:rPr>
              <a:t>www.vigyanashram.com</a:t>
            </a:r>
            <a:endParaRPr lang="en-IN" sz="1800" b="1" i="1" dirty="0" smtClean="0">
              <a:solidFill>
                <a:srgbClr val="FF0000"/>
              </a:solidFill>
            </a:endParaRPr>
          </a:p>
          <a:p>
            <a:pPr marL="274320" indent="-274320" eaLnBrk="1" fontAlgn="auto" hangingPunct="1">
              <a:spcBef>
                <a:spcPct val="0"/>
              </a:spcBef>
              <a:spcAft>
                <a:spcPts val="0"/>
              </a:spcAft>
              <a:buClr>
                <a:schemeClr val="accent3"/>
              </a:buClr>
              <a:buFont typeface="Wingdings 2"/>
              <a:buNone/>
              <a:defRPr/>
            </a:pPr>
            <a:r>
              <a:rPr lang="en-IN" sz="1800" dirty="0" smtClean="0"/>
              <a:t>e-Mail : </a:t>
            </a:r>
            <a:r>
              <a:rPr lang="en-IN" sz="1800" dirty="0" smtClean="0">
                <a:hlinkClick r:id="rId3"/>
              </a:rPr>
              <a:t>vapabal@gmail.com</a:t>
            </a:r>
            <a:r>
              <a:rPr lang="en-IN" sz="1800" dirty="0" smtClean="0"/>
              <a:t>, </a:t>
            </a:r>
            <a:r>
              <a:rPr lang="en-IN" sz="1800" dirty="0" smtClean="0">
                <a:hlinkClick r:id="rId4"/>
              </a:rPr>
              <a:t>director@vigyanashram.com</a:t>
            </a:r>
            <a:endParaRPr lang="en-US" sz="1800" i="1" dirty="0">
              <a:solidFill>
                <a:schemeClr val="tx2"/>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Measuring instruments</a:t>
            </a:r>
            <a:endParaRPr lang="en-IN" dirty="0"/>
          </a:p>
        </p:txBody>
      </p:sp>
      <p:sp>
        <p:nvSpPr>
          <p:cNvPr id="3" name="Content Placeholder 2"/>
          <p:cNvSpPr>
            <a:spLocks noGrp="1"/>
          </p:cNvSpPr>
          <p:nvPr>
            <p:ph idx="1"/>
          </p:nvPr>
        </p:nvSpPr>
        <p:spPr>
          <a:xfrm>
            <a:off x="533400" y="2514600"/>
            <a:ext cx="8153400" cy="3810000"/>
          </a:xfrm>
        </p:spPr>
        <p:txBody>
          <a:bodyPr/>
          <a:lstStyle/>
          <a:p>
            <a:r>
              <a:rPr lang="en-IN" sz="2800" dirty="0" smtClean="0"/>
              <a:t>Basically  three instruments are used :</a:t>
            </a:r>
          </a:p>
          <a:p>
            <a:endParaRPr lang="en-IN" sz="2800" dirty="0" smtClean="0"/>
          </a:p>
          <a:p>
            <a:pPr>
              <a:buNone/>
            </a:pPr>
            <a:r>
              <a:rPr lang="en-IN" sz="2800" dirty="0" smtClean="0"/>
              <a:t>	1. Measuring Tape </a:t>
            </a:r>
          </a:p>
          <a:p>
            <a:pPr>
              <a:buNone/>
            </a:pPr>
            <a:r>
              <a:rPr lang="en-IN" sz="2800" dirty="0" smtClean="0"/>
              <a:t>	2. Vernier </a:t>
            </a:r>
            <a:r>
              <a:rPr lang="en-IN" sz="2800" dirty="0" err="1" smtClean="0"/>
              <a:t>Caliper</a:t>
            </a:r>
            <a:r>
              <a:rPr lang="en-IN" sz="2800" dirty="0" smtClean="0"/>
              <a:t> </a:t>
            </a:r>
          </a:p>
          <a:p>
            <a:pPr>
              <a:buNone/>
            </a:pPr>
            <a:r>
              <a:rPr lang="en-IN" sz="2800" dirty="0" smtClean="0"/>
              <a:t>	3.  Micrometer Screw Gauge</a:t>
            </a:r>
          </a:p>
          <a:p>
            <a:endParaRPr lang="en-IN" sz="2800"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3</a:t>
            </a:fld>
            <a:endParaRPr lang="en-IN"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IN" dirty="0" smtClean="0"/>
              <a:t>Measuring Tapes</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4</a:t>
            </a:fld>
            <a:endParaRPr lang="en-IN" dirty="0"/>
          </a:p>
        </p:txBody>
      </p:sp>
      <p:pic>
        <p:nvPicPr>
          <p:cNvPr id="8194" name="Picture 2" descr="E:\Vigyan-Ashram\Original\march2014\20march 2014\OER\measurements\measuring tape 2.jpg"/>
          <p:cNvPicPr>
            <a:picLocks noChangeAspect="1" noChangeArrowheads="1"/>
          </p:cNvPicPr>
          <p:nvPr/>
        </p:nvPicPr>
        <p:blipFill>
          <a:blip r:embed="rId2" cstate="print"/>
          <a:srcRect/>
          <a:stretch>
            <a:fillRect/>
          </a:stretch>
        </p:blipFill>
        <p:spPr bwMode="auto">
          <a:xfrm>
            <a:off x="6477000" y="1676400"/>
            <a:ext cx="2667000" cy="2667000"/>
          </a:xfrm>
          <a:prstGeom prst="rect">
            <a:avLst/>
          </a:prstGeom>
          <a:noFill/>
        </p:spPr>
      </p:pic>
      <p:pic>
        <p:nvPicPr>
          <p:cNvPr id="8195" name="Picture 3" descr="E:\Vigyan-Ashram\Original\march2014\20march 2014\OER\measurements\measuring tape 1.jpg"/>
          <p:cNvPicPr>
            <a:picLocks noGrp="1" noChangeAspect="1" noChangeArrowheads="1"/>
          </p:cNvPicPr>
          <p:nvPr>
            <p:ph idx="1"/>
          </p:nvPr>
        </p:nvPicPr>
        <p:blipFill>
          <a:blip r:embed="rId3" cstate="print"/>
          <a:srcRect/>
          <a:stretch>
            <a:fillRect/>
          </a:stretch>
        </p:blipFill>
        <p:spPr bwMode="auto">
          <a:xfrm>
            <a:off x="6295608" y="4648200"/>
            <a:ext cx="2848392" cy="1895475"/>
          </a:xfrm>
          <a:prstGeom prst="rect">
            <a:avLst/>
          </a:prstGeom>
          <a:noFill/>
        </p:spPr>
      </p:pic>
      <p:sp>
        <p:nvSpPr>
          <p:cNvPr id="8" name="TextBox 7"/>
          <p:cNvSpPr txBox="1"/>
          <p:nvPr/>
        </p:nvSpPr>
        <p:spPr>
          <a:xfrm>
            <a:off x="0" y="1905000"/>
            <a:ext cx="6019800" cy="4801314"/>
          </a:xfrm>
          <a:prstGeom prst="rect">
            <a:avLst/>
          </a:prstGeom>
          <a:noFill/>
        </p:spPr>
        <p:txBody>
          <a:bodyPr wrap="square" rtlCol="0">
            <a:spAutoFit/>
          </a:bodyPr>
          <a:lstStyle/>
          <a:p>
            <a:pPr>
              <a:buFont typeface="Arial" pitchFamily="34" charset="0"/>
              <a:buChar char="•"/>
            </a:pPr>
            <a:r>
              <a:rPr lang="en-IN" dirty="0" smtClean="0"/>
              <a:t> </a:t>
            </a:r>
            <a:r>
              <a:rPr lang="en-IN" sz="2400" dirty="0" smtClean="0"/>
              <a:t>Measuring tapes are basically rulers that are flexible in nature. </a:t>
            </a:r>
          </a:p>
          <a:p>
            <a:pPr>
              <a:buFont typeface="Arial" pitchFamily="34" charset="0"/>
              <a:buChar char="•"/>
            </a:pPr>
            <a:r>
              <a:rPr lang="en-IN" sz="2400" dirty="0" smtClean="0"/>
              <a:t> Mostly  they are constructed of a thin band of metal or made with cloth. </a:t>
            </a:r>
          </a:p>
          <a:p>
            <a:pPr>
              <a:buFont typeface="Arial" pitchFamily="34" charset="0"/>
              <a:buChar char="•"/>
            </a:pPr>
            <a:r>
              <a:rPr lang="en-IN" sz="2400" dirty="0" smtClean="0"/>
              <a:t>Handy  in nature so ideal for carrying or storing in small spaces. </a:t>
            </a:r>
          </a:p>
          <a:p>
            <a:pPr>
              <a:buFont typeface="Arial" pitchFamily="34" charset="0"/>
              <a:buChar char="•"/>
            </a:pPr>
            <a:r>
              <a:rPr lang="en-IN" sz="2400" dirty="0" smtClean="0"/>
              <a:t>Measuring Tape will typically use the same units of measurement that are common with rulers (The most common tape measures are 12 feet, 25 feet, or 100 feet in length)</a:t>
            </a:r>
          </a:p>
          <a:p>
            <a:pPr>
              <a:buFont typeface="Arial" pitchFamily="34" charset="0"/>
              <a:buChar char="•"/>
            </a:pPr>
            <a:endParaRPr lang="en-IN" sz="2400" dirty="0" smtClean="0"/>
          </a:p>
          <a:p>
            <a:endParaRPr lang="en-IN" dirty="0"/>
          </a:p>
        </p:txBody>
      </p:sp>
      <p:sp>
        <p:nvSpPr>
          <p:cNvPr id="9" name="TextBox 8"/>
          <p:cNvSpPr txBox="1"/>
          <p:nvPr/>
        </p:nvSpPr>
        <p:spPr>
          <a:xfrm>
            <a:off x="6781800" y="4267200"/>
            <a:ext cx="2590800" cy="369332"/>
          </a:xfrm>
          <a:prstGeom prst="rect">
            <a:avLst/>
          </a:prstGeom>
          <a:noFill/>
        </p:spPr>
        <p:txBody>
          <a:bodyPr wrap="square" rtlCol="0">
            <a:spAutoFit/>
          </a:bodyPr>
          <a:lstStyle/>
          <a:p>
            <a:r>
              <a:rPr lang="en-IN" dirty="0" smtClean="0"/>
              <a:t>Measuring Tapes</a:t>
            </a:r>
            <a:endParaRPr lang="en-IN"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Measuring Tapes</a:t>
            </a:r>
            <a:endParaRPr lang="en-IN" dirty="0"/>
          </a:p>
        </p:txBody>
      </p:sp>
      <p:sp>
        <p:nvSpPr>
          <p:cNvPr id="3" name="Content Placeholder 2"/>
          <p:cNvSpPr>
            <a:spLocks noGrp="1"/>
          </p:cNvSpPr>
          <p:nvPr>
            <p:ph idx="1"/>
          </p:nvPr>
        </p:nvSpPr>
        <p:spPr>
          <a:xfrm>
            <a:off x="457200" y="2057400"/>
            <a:ext cx="4572000" cy="4267200"/>
          </a:xfrm>
        </p:spPr>
        <p:txBody>
          <a:bodyPr/>
          <a:lstStyle/>
          <a:p>
            <a:r>
              <a:rPr lang="en-IN" dirty="0" smtClean="0"/>
              <a:t>Uses :</a:t>
            </a:r>
          </a:p>
          <a:p>
            <a:endParaRPr lang="en-IN" dirty="0" smtClean="0"/>
          </a:p>
          <a:p>
            <a:pPr lvl="1"/>
            <a:r>
              <a:rPr lang="en-IN" dirty="0" smtClean="0"/>
              <a:t>They can be used in a number of different professions  like carpentry , tailoring  , construction...etc</a:t>
            </a:r>
          </a:p>
          <a:p>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5</a:t>
            </a:fld>
            <a:endParaRPr lang="en-IN" dirty="0"/>
          </a:p>
        </p:txBody>
      </p:sp>
      <p:pic>
        <p:nvPicPr>
          <p:cNvPr id="9218" name="Picture 2" descr="E:\Vigyan-Ashram\Original\march2014\20march 2014\OER\measurements\measuring tape 3.jpg"/>
          <p:cNvPicPr>
            <a:picLocks noChangeAspect="1" noChangeArrowheads="1"/>
          </p:cNvPicPr>
          <p:nvPr/>
        </p:nvPicPr>
        <p:blipFill>
          <a:blip r:embed="rId2" cstate="print"/>
          <a:srcRect/>
          <a:stretch>
            <a:fillRect/>
          </a:stretch>
        </p:blipFill>
        <p:spPr bwMode="auto">
          <a:xfrm>
            <a:off x="5105400" y="2286000"/>
            <a:ext cx="3352800" cy="2590800"/>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sz="5400" dirty="0" err="1" smtClean="0">
                <a:latin typeface="Bookman Old Style" pitchFamily="18" charset="0"/>
              </a:rPr>
              <a:t>Vernier</a:t>
            </a:r>
            <a:r>
              <a:rPr lang="en-US" sz="5400" dirty="0" smtClean="0">
                <a:latin typeface="Bookman Old Style" pitchFamily="18" charset="0"/>
              </a:rPr>
              <a:t> Caliper</a:t>
            </a:r>
            <a:endParaRPr lang="en-IN" dirty="0"/>
          </a:p>
        </p:txBody>
      </p:sp>
      <p:sp>
        <p:nvSpPr>
          <p:cNvPr id="4" name="Footer Placeholder 3"/>
          <p:cNvSpPr>
            <a:spLocks noGrp="1"/>
          </p:cNvSpPr>
          <p:nvPr>
            <p:ph type="ftr" sz="quarter" idx="11"/>
          </p:nvPr>
        </p:nvSpPr>
        <p:spPr/>
        <p:txBody>
          <a:bodyPr/>
          <a:lstStyle/>
          <a:p>
            <a:r>
              <a:rPr lang="en-IN" dirty="0" smtClean="0"/>
              <a:t>| </a:t>
            </a:r>
            <a:r>
              <a:rPr lang="en-IN" dirty="0" err="1" smtClean="0"/>
              <a:t>Vigyan</a:t>
            </a:r>
            <a:r>
              <a:rPr lang="en-IN" dirty="0" smtClean="0"/>
              <a:t> Ashram | INDUSA PTI |</a:t>
            </a:r>
            <a:endParaRPr lang="en-IN" dirty="0"/>
          </a:p>
        </p:txBody>
      </p:sp>
      <p:sp>
        <p:nvSpPr>
          <p:cNvPr id="5" name="Slide Number Placeholder 4"/>
          <p:cNvSpPr>
            <a:spLocks noGrp="1"/>
          </p:cNvSpPr>
          <p:nvPr>
            <p:ph type="sldNum" sz="quarter" idx="12"/>
          </p:nvPr>
        </p:nvSpPr>
        <p:spPr/>
        <p:txBody>
          <a:bodyPr/>
          <a:lstStyle/>
          <a:p>
            <a:fld id="{1F68CD27-F250-44A2-BCBA-F6217D121699}" type="slidenum">
              <a:rPr lang="en-IN" smtClean="0"/>
              <a:pPr/>
              <a:t>6</a:t>
            </a:fld>
            <a:endParaRPr lang="en-IN"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507920"/>
            <a:ext cx="7829493" cy="4740480"/>
          </a:xfrm>
          <a:prstGeom prst="rect">
            <a:avLst/>
          </a:prstGeom>
          <a:noFill/>
          <a:ln w="9525">
            <a:noFill/>
            <a:miter lim="800000"/>
            <a:headEnd/>
            <a:tailEnd/>
          </a:ln>
        </p:spPr>
      </p:pic>
      <p:sp>
        <p:nvSpPr>
          <p:cNvPr id="7" name="TextBox 6"/>
          <p:cNvSpPr txBox="1"/>
          <p:nvPr/>
        </p:nvSpPr>
        <p:spPr>
          <a:xfrm>
            <a:off x="5257800" y="1752600"/>
            <a:ext cx="2971800" cy="369332"/>
          </a:xfrm>
          <a:prstGeom prst="rect">
            <a:avLst/>
          </a:prstGeom>
          <a:noFill/>
        </p:spPr>
        <p:txBody>
          <a:bodyPr wrap="square" rtlCol="0">
            <a:spAutoFit/>
          </a:bodyPr>
          <a:lstStyle/>
          <a:p>
            <a:r>
              <a:rPr lang="en-US" b="1" u="sng" dirty="0" err="1" smtClean="0">
                <a:latin typeface="Bookman Old Style" pitchFamily="18" charset="0"/>
              </a:rPr>
              <a:t>Vernier</a:t>
            </a:r>
            <a:r>
              <a:rPr lang="en-US" b="1" u="sng" dirty="0" smtClean="0">
                <a:latin typeface="Bookman Old Style" pitchFamily="18" charset="0"/>
              </a:rPr>
              <a:t> Caliper</a:t>
            </a:r>
            <a:endParaRPr lang="en-IN" b="1" u="sng"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sz="4800" dirty="0" err="1" smtClean="0">
                <a:latin typeface="Bookman Old Style" pitchFamily="18" charset="0"/>
              </a:rPr>
              <a:t>Vernier</a:t>
            </a:r>
            <a:r>
              <a:rPr lang="en-US" sz="4800" dirty="0" smtClean="0">
                <a:latin typeface="Bookman Old Style" pitchFamily="18" charset="0"/>
              </a:rPr>
              <a:t> Caliper</a:t>
            </a:r>
            <a:endParaRPr lang="en-IN" dirty="0"/>
          </a:p>
        </p:txBody>
      </p:sp>
      <p:sp>
        <p:nvSpPr>
          <p:cNvPr id="3" name="Content Placeholder 2"/>
          <p:cNvSpPr>
            <a:spLocks noGrp="1"/>
          </p:cNvSpPr>
          <p:nvPr>
            <p:ph idx="1"/>
          </p:nvPr>
        </p:nvSpPr>
        <p:spPr/>
        <p:txBody>
          <a:bodyPr/>
          <a:lstStyle/>
          <a:p>
            <a:endParaRPr lang="en-IN" dirty="0" smtClean="0"/>
          </a:p>
          <a:p>
            <a:r>
              <a:rPr lang="en-IN" dirty="0" smtClean="0"/>
              <a:t>The inside jaws shown are used to measure the internal diameters of objects while the outside jaws are to measure the external diameter. </a:t>
            </a:r>
          </a:p>
          <a:p>
            <a:r>
              <a:rPr lang="en-IN" dirty="0" smtClean="0"/>
              <a:t>The vernier </a:t>
            </a:r>
            <a:r>
              <a:rPr lang="en-IN" dirty="0" err="1" smtClean="0"/>
              <a:t>calipers</a:t>
            </a:r>
            <a:r>
              <a:rPr lang="en-IN" dirty="0" smtClean="0"/>
              <a:t> have a main scale and a sliding vernier scale. </a:t>
            </a:r>
          </a:p>
          <a:p>
            <a:r>
              <a:rPr lang="en-US" altLang="zh-TW" sz="2400" dirty="0" err="1" smtClean="0"/>
              <a:t>Vernier</a:t>
            </a:r>
            <a:r>
              <a:rPr lang="en-US" altLang="zh-TW" sz="2400" dirty="0" smtClean="0"/>
              <a:t> Caliper can be used to measure diameter, thickness very accurately </a:t>
            </a:r>
            <a:r>
              <a:rPr lang="en-IN" sz="2400" dirty="0" smtClean="0"/>
              <a:t>as it’s precision is 0.01 cm i.e. 0.1 mm. </a:t>
            </a:r>
            <a:endParaRPr lang="en-US" altLang="zh-TW" sz="2400" dirty="0" smtClean="0"/>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7</a:t>
            </a:fld>
            <a:endParaRPr lang="en-IN"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latin typeface="Bookman Old Style" pitchFamily="18" charset="0"/>
              </a:rPr>
              <a:t>Vernier</a:t>
            </a:r>
            <a:r>
              <a:rPr lang="en-US" sz="4800" dirty="0" smtClean="0">
                <a:latin typeface="Bookman Old Style" pitchFamily="18" charset="0"/>
              </a:rPr>
              <a:t> Caliper</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8</a:t>
            </a:fld>
            <a:endParaRPr lang="en-IN" dirty="0"/>
          </a:p>
        </p:txBody>
      </p:sp>
      <p:graphicFrame>
        <p:nvGraphicFramePr>
          <p:cNvPr id="4098" name="Object 6"/>
          <p:cNvGraphicFramePr>
            <a:graphicFrameLocks noChangeAspect="1"/>
          </p:cNvGraphicFramePr>
          <p:nvPr>
            <p:ph idx="1"/>
          </p:nvPr>
        </p:nvGraphicFramePr>
        <p:xfrm>
          <a:off x="5791200" y="2133600"/>
          <a:ext cx="2888775" cy="4389437"/>
        </p:xfrm>
        <a:graphic>
          <a:graphicData uri="http://schemas.openxmlformats.org/presentationml/2006/ole">
            <p:oleObj spid="_x0000_s4098" name="PhotoImpact" r:id="rId3" imgW="2933333" imgH="4457143" progId="">
              <p:embed/>
            </p:oleObj>
          </a:graphicData>
        </a:graphic>
      </p:graphicFrame>
      <p:sp>
        <p:nvSpPr>
          <p:cNvPr id="7" name="TextBox 6"/>
          <p:cNvSpPr txBox="1"/>
          <p:nvPr/>
        </p:nvSpPr>
        <p:spPr>
          <a:xfrm>
            <a:off x="457200" y="2362200"/>
            <a:ext cx="4953000" cy="1231106"/>
          </a:xfrm>
          <a:prstGeom prst="rect">
            <a:avLst/>
          </a:prstGeom>
          <a:noFill/>
        </p:spPr>
        <p:txBody>
          <a:bodyPr wrap="square" rtlCol="0">
            <a:spAutoFit/>
          </a:bodyPr>
          <a:lstStyle/>
          <a:p>
            <a:r>
              <a:rPr lang="en-US" altLang="zh-TW" sz="2800" dirty="0" smtClean="0"/>
              <a:t>Use the inside jaws of the caliper as shown</a:t>
            </a:r>
          </a:p>
          <a:p>
            <a:endParaRPr lang="en-IN"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latin typeface="Bookman Old Style" pitchFamily="18" charset="0"/>
              </a:rPr>
              <a:t>Vernier</a:t>
            </a:r>
            <a:r>
              <a:rPr lang="en-US" sz="5400" dirty="0" smtClean="0">
                <a:latin typeface="Bookman Old Style" pitchFamily="18" charset="0"/>
              </a:rPr>
              <a:t> Caliper</a:t>
            </a:r>
            <a:endParaRPr lang="en-IN" dirty="0"/>
          </a:p>
        </p:txBody>
      </p:sp>
      <p:sp>
        <p:nvSpPr>
          <p:cNvPr id="4" name="Footer Placeholder 3"/>
          <p:cNvSpPr>
            <a:spLocks noGrp="1"/>
          </p:cNvSpPr>
          <p:nvPr>
            <p:ph type="ftr" sz="quarter" idx="11"/>
          </p:nvPr>
        </p:nvSpPr>
        <p:spPr/>
        <p:txBody>
          <a:bodyPr/>
          <a:lstStyle/>
          <a:p>
            <a:r>
              <a:rPr lang="en-IN" smtClean="0"/>
              <a:t>| Vigyan Ashram | INDUSA PTI |</a:t>
            </a:r>
            <a:endParaRPr lang="en-IN"/>
          </a:p>
        </p:txBody>
      </p:sp>
      <p:sp>
        <p:nvSpPr>
          <p:cNvPr id="5" name="Slide Number Placeholder 4"/>
          <p:cNvSpPr>
            <a:spLocks noGrp="1"/>
          </p:cNvSpPr>
          <p:nvPr>
            <p:ph type="sldNum" sz="quarter" idx="12"/>
          </p:nvPr>
        </p:nvSpPr>
        <p:spPr/>
        <p:txBody>
          <a:bodyPr/>
          <a:lstStyle/>
          <a:p>
            <a:fld id="{1F68CD27-F250-44A2-BCBA-F6217D121699}" type="slidenum">
              <a:rPr lang="en-IN" smtClean="0"/>
              <a:pPr/>
              <a:t>9</a:t>
            </a:fld>
            <a:endParaRPr lang="en-IN" dirty="0"/>
          </a:p>
        </p:txBody>
      </p:sp>
      <p:graphicFrame>
        <p:nvGraphicFramePr>
          <p:cNvPr id="5122" name="Object 4"/>
          <p:cNvGraphicFramePr>
            <a:graphicFrameLocks noChangeAspect="1"/>
          </p:cNvGraphicFramePr>
          <p:nvPr>
            <p:ph idx="1"/>
          </p:nvPr>
        </p:nvGraphicFramePr>
        <p:xfrm>
          <a:off x="5334000" y="2057400"/>
          <a:ext cx="3149600" cy="4038600"/>
        </p:xfrm>
        <a:graphic>
          <a:graphicData uri="http://schemas.openxmlformats.org/presentationml/2006/ole">
            <p:oleObj spid="_x0000_s5122" name="PhotoImpact" r:id="rId3" imgW="3149206" imgH="4038095" progId="">
              <p:embed/>
            </p:oleObj>
          </a:graphicData>
        </a:graphic>
      </p:graphicFrame>
      <p:sp>
        <p:nvSpPr>
          <p:cNvPr id="7" name="TextBox 6"/>
          <p:cNvSpPr txBox="1"/>
          <p:nvPr/>
        </p:nvSpPr>
        <p:spPr>
          <a:xfrm>
            <a:off x="838200" y="2743200"/>
            <a:ext cx="4191000" cy="1477328"/>
          </a:xfrm>
          <a:prstGeom prst="rect">
            <a:avLst/>
          </a:prstGeom>
          <a:noFill/>
        </p:spPr>
        <p:txBody>
          <a:bodyPr wrap="square" rtlCol="0">
            <a:spAutoFit/>
          </a:bodyPr>
          <a:lstStyle/>
          <a:p>
            <a:r>
              <a:rPr lang="en-US" altLang="zh-TW" sz="2400" dirty="0" smtClean="0"/>
              <a:t>Use the outside jaws of the caliper as shown to measure external diameter</a:t>
            </a:r>
          </a:p>
          <a:p>
            <a:endParaRPr lang="en-IN"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Soil preparation-garden terrace</Template>
  <TotalTime>969</TotalTime>
  <Words>925</Words>
  <Application>Microsoft Office PowerPoint</Application>
  <PresentationFormat>On-screen Show (4:3)</PresentationFormat>
  <Paragraphs>127</Paragraphs>
  <Slides>20</Slides>
  <Notes>0</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26" baseType="lpstr">
      <vt:lpstr>Flow</vt:lpstr>
      <vt:lpstr>1_Office Theme</vt:lpstr>
      <vt:lpstr>2_Office Theme</vt:lpstr>
      <vt:lpstr>3_Office Theme</vt:lpstr>
      <vt:lpstr>4_Office Theme</vt:lpstr>
      <vt:lpstr>PhotoImpact</vt:lpstr>
      <vt:lpstr>Slide 1</vt:lpstr>
      <vt:lpstr>Measurement basics</vt:lpstr>
      <vt:lpstr>Measuring instruments</vt:lpstr>
      <vt:lpstr>Measuring Tapes</vt:lpstr>
      <vt:lpstr>Measuring Tapes</vt:lpstr>
      <vt:lpstr>Vernier Caliper</vt:lpstr>
      <vt:lpstr>Vernier Caliper</vt:lpstr>
      <vt:lpstr>Vernier Caliper</vt:lpstr>
      <vt:lpstr>Vernier Caliper</vt:lpstr>
      <vt:lpstr>Vernier Caliper</vt:lpstr>
      <vt:lpstr>Reading the Vernier Scale</vt:lpstr>
      <vt:lpstr>Precaution before measuring </vt:lpstr>
      <vt:lpstr>Vernier Caliper Uses</vt:lpstr>
      <vt:lpstr>  Micrometer Screw Gauge </vt:lpstr>
      <vt:lpstr>Micrometer Screw Gauge</vt:lpstr>
      <vt:lpstr>Micrometer Screw Gauge</vt:lpstr>
      <vt:lpstr>Reading the Micrometer Screw Gauge</vt:lpstr>
      <vt:lpstr>Precaution before measuring </vt:lpstr>
      <vt:lpstr>Micrometer Screw Gauge Uses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O H I T</dc:creator>
  <cp:lastModifiedBy>Mandar</cp:lastModifiedBy>
  <cp:revision>165</cp:revision>
  <dcterms:created xsi:type="dcterms:W3CDTF">2014-01-14T17:55:13Z</dcterms:created>
  <dcterms:modified xsi:type="dcterms:W3CDTF">2014-06-24T17:15:32Z</dcterms:modified>
</cp:coreProperties>
</file>