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68" r:id="rId3"/>
    <p:sldId id="269" r:id="rId4"/>
    <p:sldId id="270" r:id="rId5"/>
    <p:sldId id="271" r:id="rId6"/>
    <p:sldId id="260" r:id="rId7"/>
    <p:sldId id="261" r:id="rId8"/>
    <p:sldId id="259" r:id="rId9"/>
    <p:sldId id="262" r:id="rId10"/>
    <p:sldId id="266" r:id="rId11"/>
    <p:sldId id="264" r:id="rId12"/>
    <p:sldId id="265" r:id="rId13"/>
    <p:sldId id="267"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5" name="Footer Placeholder 18"/>
          <p:cNvSpPr>
            <a:spLocks noGrp="1"/>
          </p:cNvSpPr>
          <p:nvPr>
            <p:ph type="ftr" sz="quarter" idx="11"/>
          </p:nvPr>
        </p:nvSpPr>
        <p:spPr/>
        <p:txBody>
          <a:bodyPr/>
          <a:lstStyle>
            <a:lvl1pPr>
              <a:defRPr/>
            </a:lvl1pPr>
          </a:lstStyle>
          <a:p>
            <a:endParaRPr lang="en-US"/>
          </a:p>
        </p:txBody>
      </p:sp>
      <p:sp>
        <p:nvSpPr>
          <p:cNvPr id="6" name="Slide Number Placeholder 2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8" name="Footer Placeholder 21"/>
          <p:cNvSpPr>
            <a:spLocks noGrp="1"/>
          </p:cNvSpPr>
          <p:nvPr>
            <p:ph type="ftr" sz="quarter" idx="11"/>
          </p:nvPr>
        </p:nvSpPr>
        <p:spPr/>
        <p:txBody>
          <a:bodyPr/>
          <a:lstStyle>
            <a:lvl1pPr>
              <a:defRPr/>
            </a:lvl1pPr>
          </a:lstStyle>
          <a:p>
            <a:endParaRPr lang="en-US"/>
          </a:p>
        </p:txBody>
      </p:sp>
      <p:sp>
        <p:nvSpPr>
          <p:cNvPr id="9"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4" name="Footer Placeholder 21"/>
          <p:cNvSpPr>
            <a:spLocks noGrp="1"/>
          </p:cNvSpPr>
          <p:nvPr>
            <p:ph type="ftr" sz="quarter" idx="11"/>
          </p:nvPr>
        </p:nvSpPr>
        <p:spPr/>
        <p:txBody>
          <a:bodyPr/>
          <a:lstStyle>
            <a:lvl1pPr>
              <a:defRPr/>
            </a:lvl1pPr>
          </a:lstStyle>
          <a:p>
            <a:endParaRPr lang="en-US"/>
          </a:p>
        </p:txBody>
      </p:sp>
      <p:sp>
        <p:nvSpPr>
          <p:cNvPr id="5"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fld id="{1D8BD707-D9CF-40AE-B4C6-C98DA3205C09}" type="datetimeFigureOut">
              <a:rPr lang="en-US" smtClean="0"/>
              <a:pPr/>
              <a:t>3/6/2014</a:t>
            </a:fld>
            <a:endParaRPr lang="en-US"/>
          </a:p>
        </p:txBody>
      </p:sp>
      <p:sp>
        <p:nvSpPr>
          <p:cNvPr id="10" name="Footer Placeholder 5"/>
          <p:cNvSpPr>
            <a:spLocks noGrp="1"/>
          </p:cNvSpPr>
          <p:nvPr>
            <p:ph type="ftr" sz="quarter" idx="11"/>
          </p:nvPr>
        </p:nvSpPr>
        <p:spPr/>
        <p:txBody>
          <a:bodyPr/>
          <a:lstStyle>
            <a:lvl1pPr>
              <a:defRPr/>
            </a:lvl1pPr>
          </a:lstStyle>
          <a:p>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B6F15528-21DE-4FAA-801E-634DDDAF4B2B}" type="slidenum">
              <a:rPr lang="en-US" smtClean="0"/>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3/6/2014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vapabal@gmail.com" TargetMode="External"/><Relationship Id="rId2" Type="http://schemas.openxmlformats.org/officeDocument/2006/relationships/hyperlink" Target="http://www.vigyanashram.com/" TargetMode="External"/><Relationship Id="rId1" Type="http://schemas.openxmlformats.org/officeDocument/2006/relationships/slideLayout" Target="../slideLayouts/slideLayout2.xml"/><Relationship Id="rId4" Type="http://schemas.openxmlformats.org/officeDocument/2006/relationships/hyperlink" Target="mailto:director@vigyanashram.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4572000" cy="1165225"/>
          </a:xfrm>
        </p:spPr>
        <p:txBody>
          <a:bodyPr>
            <a:noAutofit/>
          </a:bodyPr>
          <a:lstStyle/>
          <a:p>
            <a:r>
              <a:rPr lang="en-US" sz="8000" dirty="0" smtClean="0"/>
              <a:t>Lever </a:t>
            </a:r>
            <a:endParaRPr lang="en-US" sz="8000" dirty="0"/>
          </a:p>
        </p:txBody>
      </p:sp>
      <p:pic>
        <p:nvPicPr>
          <p:cNvPr id="3074" name="Picture 2" descr="E:\Vigyan-Ashram\Modified\15 Feb\Today 15022014\Machine\OER Documents\lever\lever-8.jpg"/>
          <p:cNvPicPr>
            <a:picLocks noChangeAspect="1" noChangeArrowheads="1"/>
          </p:cNvPicPr>
          <p:nvPr/>
        </p:nvPicPr>
        <p:blipFill>
          <a:blip r:embed="rId2" cstate="print"/>
          <a:srcRect/>
          <a:stretch>
            <a:fillRect/>
          </a:stretch>
        </p:blipFill>
        <p:spPr bwMode="auto">
          <a:xfrm>
            <a:off x="1905000" y="2935415"/>
            <a:ext cx="5304635" cy="3922585"/>
          </a:xfrm>
          <a:prstGeom prst="rect">
            <a:avLst/>
          </a:prstGeom>
          <a:noFill/>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0" y="304800"/>
            <a:ext cx="8229600" cy="1143000"/>
          </a:xfrm>
          <a:prstGeom prst="rect">
            <a:avLst/>
          </a:prstGeom>
        </p:spPr>
        <p:txBody>
          <a:bodyPr vert="horz" lIns="91440" tIns="45720" rIns="91440" bIns="45720" rtlCol="0" anchor="ctr">
            <a:normAutofit/>
          </a:bodyPr>
          <a:lstStyle/>
          <a:p>
            <a:pPr lvl="0" algn="ctr" fontAlgn="auto">
              <a:spcAft>
                <a:spcPts val="0"/>
              </a:spcAft>
              <a:defRPr/>
            </a:pPr>
            <a:r>
              <a:rPr lang="en-IN" sz="4400" dirty="0" smtClean="0"/>
              <a:t>Which class of lever?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2052" name="Picture 4"/>
          <p:cNvPicPr>
            <a:picLocks noGrp="1" noChangeAspect="1" noChangeArrowheads="1"/>
          </p:cNvPicPr>
          <p:nvPr>
            <p:ph idx="1"/>
          </p:nvPr>
        </p:nvPicPr>
        <p:blipFill>
          <a:blip r:embed="rId2" cstate="print"/>
          <a:srcRect/>
          <a:stretch>
            <a:fillRect/>
          </a:stretch>
        </p:blipFill>
        <p:spPr bwMode="auto">
          <a:xfrm>
            <a:off x="914400" y="1447800"/>
            <a:ext cx="7173809" cy="4773844"/>
          </a:xfrm>
          <a:prstGeom prst="rect">
            <a:avLst/>
          </a:prstGeom>
          <a:noFill/>
          <a:ln w="9525">
            <a:noFill/>
            <a:miter lim="800000"/>
            <a:headEnd/>
            <a:tailEnd/>
          </a:ln>
          <a:effectLst/>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Examples of lever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a:spLocks noGrp="1"/>
          </p:cNvSpPr>
          <p:nvPr>
            <p:ph idx="1"/>
          </p:nvPr>
        </p:nvSpPr>
        <p:spPr/>
        <p:txBody>
          <a:bodyPr/>
          <a:lstStyle/>
          <a:p>
            <a:endParaRPr lang="en-US"/>
          </a:p>
        </p:txBody>
      </p:sp>
      <p:pic>
        <p:nvPicPr>
          <p:cNvPr id="4098" name="Picture 2" descr="C:\Documents and Settings\abc\Desktop\lever 8.jpg"/>
          <p:cNvPicPr>
            <a:picLocks noChangeAspect="1" noChangeArrowheads="1"/>
          </p:cNvPicPr>
          <p:nvPr/>
        </p:nvPicPr>
        <p:blipFill>
          <a:blip r:embed="rId2" cstate="print"/>
          <a:srcRect/>
          <a:stretch>
            <a:fillRect/>
          </a:stretch>
        </p:blipFill>
        <p:spPr bwMode="auto">
          <a:xfrm>
            <a:off x="457200" y="1524000"/>
            <a:ext cx="8229600" cy="5040085"/>
          </a:xfrm>
          <a:prstGeom prst="rect">
            <a:avLst/>
          </a:prstGeom>
          <a:noFill/>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txBody>
          <a:bodyPr vert="horz" lIns="91440" tIns="45720" rIns="91440" bIns="45720" rtlCol="0" anchor="ctr">
            <a:normAutofit/>
          </a:bodyPr>
          <a:lstStyle/>
          <a:p>
            <a:pPr lvl="0" algn="ctr" fontAlgn="auto">
              <a:spcAft>
                <a:spcPts val="0"/>
              </a:spcAft>
              <a:defRPr/>
            </a:pPr>
            <a:r>
              <a:rPr lang="en-IN" sz="4400" dirty="0" smtClean="0"/>
              <a:t>Which class of lever?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5122" name="Picture 2"/>
          <p:cNvPicPr>
            <a:picLocks noGrp="1" noChangeAspect="1" noChangeArrowheads="1"/>
          </p:cNvPicPr>
          <p:nvPr>
            <p:ph idx="1"/>
          </p:nvPr>
        </p:nvPicPr>
        <p:blipFill>
          <a:blip r:embed="rId2" cstate="print"/>
          <a:srcRect/>
          <a:stretch>
            <a:fillRect/>
          </a:stretch>
        </p:blipFill>
        <p:spPr bwMode="auto">
          <a:xfrm>
            <a:off x="1143000" y="2391720"/>
            <a:ext cx="5334000" cy="4369867"/>
          </a:xfrm>
          <a:prstGeom prst="rect">
            <a:avLst/>
          </a:prstGeom>
          <a:noFill/>
          <a:ln w="9525">
            <a:noFill/>
            <a:miter lim="800000"/>
            <a:headEnd/>
            <a:tailEnd/>
          </a:ln>
          <a:effectLst/>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prstGeom prst="rect">
            <a:avLst/>
          </a:prstGeom>
        </p:spPr>
        <p:txBody>
          <a:bodyPr vert="horz" lIns="91440" tIns="45720" rIns="91440" bIns="45720" rtlCol="0" anchor="ctr">
            <a:normAutofit/>
          </a:bodyPr>
          <a:lstStyle/>
          <a:p>
            <a:pPr lvl="0" algn="ctr" fontAlgn="auto">
              <a:spcAft>
                <a:spcPts val="0"/>
              </a:spcAft>
              <a:defRPr/>
            </a:pPr>
            <a:r>
              <a:rPr lang="en-IN" sz="4400" dirty="0" smtClean="0"/>
              <a:t>Which class of lever?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6146" name="Picture 2"/>
          <p:cNvPicPr>
            <a:picLocks noGrp="1" noChangeAspect="1" noChangeArrowheads="1"/>
          </p:cNvPicPr>
          <p:nvPr>
            <p:ph idx="1"/>
          </p:nvPr>
        </p:nvPicPr>
        <p:blipFill>
          <a:blip r:embed="rId2" cstate="print"/>
          <a:stretch>
            <a:fillRect/>
          </a:stretch>
        </p:blipFill>
        <p:spPr bwMode="auto">
          <a:xfrm>
            <a:off x="685800" y="2209800"/>
            <a:ext cx="6735015" cy="4539351"/>
          </a:xfrm>
          <a:prstGeom prst="rect">
            <a:avLst/>
          </a:prstGeom>
          <a:noFill/>
          <a:ln w="9525">
            <a:noFill/>
            <a:miter lim="800000"/>
            <a:headEnd/>
            <a:tailEnd/>
          </a:ln>
          <a:effectLst/>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915400" cy="5334000"/>
          </a:xfrm>
        </p:spPr>
        <p:style>
          <a:lnRef idx="3">
            <a:schemeClr val="lt1"/>
          </a:lnRef>
          <a:fillRef idx="1">
            <a:schemeClr val="dk1"/>
          </a:fillRef>
          <a:effectRef idx="1">
            <a:schemeClr val="dk1"/>
          </a:effectRef>
          <a:fontRef idx="minor">
            <a:schemeClr val="lt1"/>
          </a:fontRef>
        </p:style>
        <p:txBody>
          <a:bodyPr>
            <a:normAutofit/>
          </a:bodyPr>
          <a:lstStyle/>
          <a:p>
            <a:pPr>
              <a:buNone/>
            </a:pPr>
            <a:endParaRPr lang="en-US" sz="2800" b="1" dirty="0" smtClean="0">
              <a:latin typeface="Arial" pitchFamily="34" charset="0"/>
              <a:ea typeface="Calibri" pitchFamily="34" charset="0"/>
              <a:cs typeface="Times New Roman" pitchFamily="18" charset="0"/>
            </a:endParaRPr>
          </a:p>
          <a:p>
            <a:pPr>
              <a:buNone/>
            </a:pPr>
            <a:endParaRPr lang="en-US" sz="2800" b="1" dirty="0" smtClean="0">
              <a:latin typeface="Arial" pitchFamily="34" charset="0"/>
              <a:ea typeface="Calibri" pitchFamily="34" charset="0"/>
              <a:cs typeface="Times New Roman" pitchFamily="18" charset="0"/>
            </a:endParaRPr>
          </a:p>
          <a:p>
            <a:pPr>
              <a:buNone/>
            </a:pPr>
            <a:endParaRPr lang="en-US" sz="2800" b="1" dirty="0" smtClean="0">
              <a:latin typeface="Arial" pitchFamily="34" charset="0"/>
              <a:ea typeface="Calibri" pitchFamily="34" charset="0"/>
              <a:cs typeface="Times New Roman" pitchFamily="18" charset="0"/>
            </a:endParaRPr>
          </a:p>
          <a:p>
            <a:pPr>
              <a:spcBef>
                <a:spcPct val="0"/>
              </a:spcBef>
              <a:buNone/>
            </a:pPr>
            <a:r>
              <a:rPr lang="en-US" sz="5000" dirty="0" smtClean="0">
                <a:solidFill>
                  <a:schemeClr val="tx2"/>
                </a:solidFill>
                <a:latin typeface="+mj-lt"/>
                <a:ea typeface="+mj-ea"/>
                <a:cs typeface="+mj-cs"/>
              </a:rPr>
              <a:t>	</a:t>
            </a:r>
            <a:r>
              <a:rPr lang="en-US" sz="8800" dirty="0" smtClean="0">
                <a:solidFill>
                  <a:schemeClr val="tx2"/>
                </a:solidFill>
                <a:latin typeface="+mj-lt"/>
                <a:ea typeface="+mj-ea"/>
                <a:cs typeface="+mj-cs"/>
              </a:rPr>
              <a:t>	 		</a:t>
            </a:r>
            <a:r>
              <a:rPr lang="en-US" sz="7200" i="1" dirty="0" smtClean="0">
                <a:solidFill>
                  <a:schemeClr val="bg1"/>
                </a:solidFill>
                <a:latin typeface="+mj-lt"/>
                <a:ea typeface="+mj-ea"/>
                <a:cs typeface="+mj-cs"/>
              </a:rPr>
              <a:t>Thanks</a:t>
            </a:r>
          </a:p>
          <a:p>
            <a:pPr>
              <a:spcBef>
                <a:spcPct val="0"/>
              </a:spcBef>
              <a:buNone/>
            </a:pPr>
            <a:endParaRPr lang="en-US" sz="7200" i="1" dirty="0" smtClean="0">
              <a:solidFill>
                <a:schemeClr val="bg1"/>
              </a:solidFill>
              <a:latin typeface="+mj-lt"/>
              <a:ea typeface="+mj-ea"/>
              <a:cs typeface="+mj-cs"/>
            </a:endParaRPr>
          </a:p>
          <a:p>
            <a:pPr>
              <a:spcBef>
                <a:spcPct val="0"/>
              </a:spcBef>
              <a:buNone/>
            </a:pPr>
            <a:endParaRPr lang="en-US" sz="1800" i="1" dirty="0" smtClean="0">
              <a:solidFill>
                <a:schemeClr val="tx2"/>
              </a:solidFill>
              <a:latin typeface="+mj-lt"/>
              <a:ea typeface="+mj-ea"/>
              <a:cs typeface="+mj-cs"/>
            </a:endParaRPr>
          </a:p>
          <a:p>
            <a:pPr>
              <a:spcBef>
                <a:spcPct val="0"/>
              </a:spcBef>
              <a:buNone/>
            </a:pPr>
            <a:r>
              <a:rPr lang="en-US" sz="2400" b="1" i="1" u="sng" smtClean="0">
                <a:solidFill>
                  <a:schemeClr val="bg1"/>
                </a:solidFill>
              </a:rPr>
              <a:t>For further information: </a:t>
            </a:r>
          </a:p>
          <a:p>
            <a:pPr>
              <a:spcBef>
                <a:spcPct val="0"/>
              </a:spcBef>
              <a:buNone/>
            </a:pPr>
            <a:r>
              <a:rPr lang="en-US" sz="1800" smtClean="0"/>
              <a:t>Website</a:t>
            </a:r>
            <a:r>
              <a:rPr lang="en-US" sz="1800" smtClean="0">
                <a:solidFill>
                  <a:schemeClr val="bg1"/>
                </a:solidFill>
              </a:rPr>
              <a:t> </a:t>
            </a:r>
            <a:r>
              <a:rPr lang="en-US" sz="1800" dirty="0" smtClean="0">
                <a:solidFill>
                  <a:schemeClr val="bg1"/>
                </a:solidFill>
                <a:latin typeface="+mj-lt"/>
                <a:ea typeface="+mj-ea"/>
                <a:cs typeface="+mj-cs"/>
              </a:rPr>
              <a:t>: </a:t>
            </a:r>
            <a:r>
              <a:rPr lang="en-IN" sz="1800" b="1" i="1" dirty="0" smtClean="0">
                <a:solidFill>
                  <a:srgbClr val="FF0000"/>
                </a:solidFill>
                <a:hlinkClick r:id="rId2"/>
              </a:rPr>
              <a:t>www.vigyanashram.com</a:t>
            </a:r>
            <a:endParaRPr lang="en-IN" sz="1800" b="1" i="1" dirty="0" smtClean="0">
              <a:solidFill>
                <a:srgbClr val="FF0000"/>
              </a:solidFill>
            </a:endParaRPr>
          </a:p>
          <a:p>
            <a:pPr>
              <a:spcBef>
                <a:spcPct val="0"/>
              </a:spcBef>
              <a:buNone/>
            </a:pPr>
            <a:r>
              <a:rPr lang="en-IN" sz="1800" dirty="0" smtClean="0"/>
              <a:t>e-Mail : </a:t>
            </a:r>
            <a:r>
              <a:rPr lang="en-IN" sz="1800" dirty="0" smtClean="0">
                <a:hlinkClick r:id="rId3"/>
              </a:rPr>
              <a:t>vapabal@gmail.com</a:t>
            </a:r>
            <a:r>
              <a:rPr lang="en-IN" sz="1800" dirty="0" smtClean="0"/>
              <a:t>, </a:t>
            </a:r>
            <a:r>
              <a:rPr lang="en-IN" sz="1800" dirty="0" smtClean="0">
                <a:hlinkClick r:id="rId4"/>
              </a:rPr>
              <a:t>director@vigyanashram.com</a:t>
            </a:r>
            <a:endParaRPr lang="en-US" sz="1800" i="1" dirty="0">
              <a:solidFill>
                <a:schemeClr val="tx2"/>
              </a:solidFill>
              <a:latin typeface="+mj-lt"/>
              <a:ea typeface="+mj-ea"/>
              <a:cs typeface="+mj-cs"/>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lever ?</a:t>
            </a:r>
            <a:endParaRPr lang="en-IN" dirty="0"/>
          </a:p>
        </p:txBody>
      </p:sp>
      <p:sp>
        <p:nvSpPr>
          <p:cNvPr id="3" name="Content Placeholder 2"/>
          <p:cNvSpPr>
            <a:spLocks noGrp="1"/>
          </p:cNvSpPr>
          <p:nvPr>
            <p:ph idx="1"/>
          </p:nvPr>
        </p:nvSpPr>
        <p:spPr/>
        <p:txBody>
          <a:bodyPr/>
          <a:lstStyle/>
          <a:p>
            <a:pPr>
              <a:buNone/>
            </a:pPr>
            <a:r>
              <a:rPr lang="en-IN" dirty="0" smtClean="0"/>
              <a:t>A lever is one of the simplest mechanical devices.  A lever consists of a beam or stick or rod. However, a lever by itself is not effective.  It must have something on which to pivot.  This pivot is called a fulcrum.  A lever helps to lift weights with less effort. Children on opposite ends of a seesaw lift each other's weight up and down easily.  Anyone who has ever pried something loose with a crowbar or a board has used a lever.</a:t>
            </a:r>
          </a:p>
          <a:p>
            <a:pPr>
              <a:buNone/>
            </a:pPr>
            <a:r>
              <a:rPr lang="en-IN" dirty="0" smtClean="0"/>
              <a:t/>
            </a:r>
            <a:br>
              <a:rPr lang="en-IN" dirty="0" smtClean="0"/>
            </a:br>
            <a:endParaRPr lang="en-IN" dirty="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IN" dirty="0" smtClean="0"/>
              <a:t>Classes of lever</a:t>
            </a:r>
            <a:endParaRPr lang="en-IN" dirty="0"/>
          </a:p>
        </p:txBody>
      </p:sp>
      <p:sp>
        <p:nvSpPr>
          <p:cNvPr id="5" name="TextBox 4"/>
          <p:cNvSpPr txBox="1"/>
          <p:nvPr/>
        </p:nvSpPr>
        <p:spPr>
          <a:xfrm>
            <a:off x="228600" y="1371600"/>
            <a:ext cx="4343400" cy="2862322"/>
          </a:xfrm>
          <a:prstGeom prst="rect">
            <a:avLst/>
          </a:prstGeom>
          <a:noFill/>
        </p:spPr>
        <p:txBody>
          <a:bodyPr wrap="square" rtlCol="0">
            <a:spAutoFit/>
          </a:bodyPr>
          <a:lstStyle/>
          <a:p>
            <a:r>
              <a:rPr lang="en-IN" b="1" dirty="0" smtClean="0"/>
              <a:t>1. First-class levers : </a:t>
            </a:r>
            <a:r>
              <a:rPr lang="en-IN" dirty="0" smtClean="0"/>
              <a:t>Have the fulcrum placed between the load and the effort, as in the seesaw, crowbar, and balance scale. If the two arms of the lever are of equal length, as with the balance scale, the effort must be equal to the load. If the effort arm is longer than the load arm, as in the crowbar, the effort travels farther than the load and is less than the load.</a:t>
            </a:r>
          </a:p>
          <a:p>
            <a:endParaRPr lang="en-IN" dirty="0"/>
          </a:p>
        </p:txBody>
      </p:sp>
      <p:pic>
        <p:nvPicPr>
          <p:cNvPr id="1027" name="Picture 3"/>
          <p:cNvPicPr>
            <a:picLocks noChangeAspect="1" noChangeArrowheads="1"/>
          </p:cNvPicPr>
          <p:nvPr/>
        </p:nvPicPr>
        <p:blipFill>
          <a:blip r:embed="rId2" cstate="print"/>
          <a:srcRect/>
          <a:stretch>
            <a:fillRect/>
          </a:stretch>
        </p:blipFill>
        <p:spPr bwMode="auto">
          <a:xfrm>
            <a:off x="4572000" y="1905000"/>
            <a:ext cx="2305050" cy="152400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934200" y="1905000"/>
            <a:ext cx="1524000" cy="1596571"/>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4572000" y="4572000"/>
            <a:ext cx="2628900" cy="1866900"/>
          </a:xfrm>
          <a:prstGeom prst="rect">
            <a:avLst/>
          </a:prstGeom>
          <a:noFill/>
          <a:ln w="9525">
            <a:noFill/>
            <a:miter lim="800000"/>
            <a:headEnd/>
            <a:tailEnd/>
          </a:ln>
        </p:spPr>
      </p:pic>
      <p:pic>
        <p:nvPicPr>
          <p:cNvPr id="1030" name="Picture 6"/>
          <p:cNvPicPr>
            <a:picLocks noChangeAspect="1" noChangeArrowheads="1"/>
          </p:cNvPicPr>
          <p:nvPr/>
        </p:nvPicPr>
        <p:blipFill>
          <a:blip r:embed="rId5" cstate="print"/>
          <a:srcRect/>
          <a:stretch>
            <a:fillRect/>
          </a:stretch>
        </p:blipFill>
        <p:spPr bwMode="auto">
          <a:xfrm>
            <a:off x="7402285" y="4648200"/>
            <a:ext cx="1741715" cy="1905000"/>
          </a:xfrm>
          <a:prstGeom prst="rect">
            <a:avLst/>
          </a:prstGeom>
          <a:noFill/>
          <a:ln w="9525">
            <a:noFill/>
            <a:miter lim="800000"/>
            <a:headEnd/>
            <a:tailEnd/>
          </a:ln>
        </p:spPr>
      </p:pic>
      <p:sp>
        <p:nvSpPr>
          <p:cNvPr id="11" name="TextBox 10"/>
          <p:cNvSpPr txBox="1"/>
          <p:nvPr/>
        </p:nvSpPr>
        <p:spPr>
          <a:xfrm>
            <a:off x="304800" y="4267200"/>
            <a:ext cx="4038600" cy="2862322"/>
          </a:xfrm>
          <a:prstGeom prst="rect">
            <a:avLst/>
          </a:prstGeom>
          <a:noFill/>
        </p:spPr>
        <p:txBody>
          <a:bodyPr wrap="square" rtlCol="0">
            <a:spAutoFit/>
          </a:bodyPr>
          <a:lstStyle/>
          <a:p>
            <a:r>
              <a:rPr lang="en-IN" b="1" dirty="0" smtClean="0"/>
              <a:t>2. Second-class levers  : </a:t>
            </a:r>
            <a:r>
              <a:rPr lang="en-IN" dirty="0" smtClean="0"/>
              <a:t>Have the load between the effort and the fulcrum. A wheelbarrow is a second-class lever.  The wheel’s axle is the fulcrum, the handles take the effort, and the load is placed between them.  The effort always travels a greater distance and is less than the load.</a:t>
            </a:r>
          </a:p>
          <a:p>
            <a:endParaRPr lang="en-IN"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Classes of lever ....</a:t>
            </a:r>
            <a:endParaRPr lang="en-IN"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4724400" y="1676400"/>
            <a:ext cx="3916524" cy="27813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486400" y="4600576"/>
            <a:ext cx="2376236" cy="2257424"/>
          </a:xfrm>
          <a:prstGeom prst="rect">
            <a:avLst/>
          </a:prstGeom>
          <a:noFill/>
          <a:ln w="9525">
            <a:noFill/>
            <a:miter lim="800000"/>
            <a:headEnd/>
            <a:tailEnd/>
          </a:ln>
        </p:spPr>
      </p:pic>
      <p:sp>
        <p:nvSpPr>
          <p:cNvPr id="7" name="TextBox 6"/>
          <p:cNvSpPr txBox="1"/>
          <p:nvPr/>
        </p:nvSpPr>
        <p:spPr>
          <a:xfrm>
            <a:off x="304800" y="2133600"/>
            <a:ext cx="4267200" cy="3970318"/>
          </a:xfrm>
          <a:prstGeom prst="rect">
            <a:avLst/>
          </a:prstGeom>
          <a:noFill/>
        </p:spPr>
        <p:txBody>
          <a:bodyPr wrap="square" rtlCol="0">
            <a:spAutoFit/>
          </a:bodyPr>
          <a:lstStyle/>
          <a:p>
            <a:r>
              <a:rPr lang="en-IN" b="1" dirty="0" smtClean="0"/>
              <a:t>3. Third-class levers : </a:t>
            </a:r>
            <a:r>
              <a:rPr lang="en-IN" dirty="0" smtClean="0"/>
              <a:t>Have the effort placed between the load and the fulcrum. The effort always travels a shorter distance and must be greater than the load.  A hammer acts as a third-class lever when it is used to drive in a nail: the fulcrum is the wrist, the effort is applied through the hand, and the load is the resistance of the wood.  Another example of a third-class lever is the human forearm: the fulcrum is the elbow, the effort is applied by the biceps muscle, and the load is in the hand.</a:t>
            </a:r>
          </a:p>
          <a:p>
            <a:endParaRPr lang="en-IN"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IN" dirty="0" smtClean="0"/>
              <a:t>Quiz time ...</a:t>
            </a:r>
            <a:endParaRPr lang="en-IN" dirty="0"/>
          </a:p>
        </p:txBody>
      </p:sp>
      <p:sp>
        <p:nvSpPr>
          <p:cNvPr id="5" name="Content Placeholder 4"/>
          <p:cNvSpPr>
            <a:spLocks noGrp="1"/>
          </p:cNvSpPr>
          <p:nvPr>
            <p:ph idx="1"/>
          </p:nvPr>
        </p:nvSpPr>
        <p:spPr/>
        <p:txBody>
          <a:bodyPr/>
          <a:lstStyle/>
          <a:p>
            <a:endParaRPr lang="en-IN" dirty="0"/>
          </a:p>
        </p:txBody>
      </p:sp>
      <p:pic>
        <p:nvPicPr>
          <p:cNvPr id="4099" name="Picture 3" descr="E:\Vigyan-Ashram\Modified\15 Feb\Today 15022014\Machine\OER Documents\lever\Question.jpg"/>
          <p:cNvPicPr>
            <a:picLocks noChangeAspect="1" noChangeArrowheads="1"/>
          </p:cNvPicPr>
          <p:nvPr/>
        </p:nvPicPr>
        <p:blipFill>
          <a:blip r:embed="rId2" cstate="print"/>
          <a:srcRect/>
          <a:stretch>
            <a:fillRect/>
          </a:stretch>
        </p:blipFill>
        <p:spPr bwMode="auto">
          <a:xfrm>
            <a:off x="2667000" y="1752600"/>
            <a:ext cx="2895600" cy="4925226"/>
          </a:xfrm>
          <a:prstGeom prst="rect">
            <a:avLst/>
          </a:prstGeom>
          <a:noFill/>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IN" dirty="0" smtClean="0"/>
              <a:t>Which class of lever?</a:t>
            </a:r>
            <a:endParaRPr lang="en-US" dirty="0"/>
          </a:p>
        </p:txBody>
      </p:sp>
      <p:pic>
        <p:nvPicPr>
          <p:cNvPr id="2051" name="Picture 3" descr="C:\Documents and Settings\abc\Desktop\lever1.jpg"/>
          <p:cNvPicPr>
            <a:picLocks noGrp="1" noChangeAspect="1" noChangeArrowheads="1"/>
          </p:cNvPicPr>
          <p:nvPr>
            <p:ph idx="1"/>
          </p:nvPr>
        </p:nvPicPr>
        <p:blipFill>
          <a:blip r:embed="rId2" cstate="print"/>
          <a:srcRect/>
          <a:stretch>
            <a:fillRect/>
          </a:stretch>
        </p:blipFill>
        <p:spPr bwMode="auto">
          <a:xfrm>
            <a:off x="1066800" y="2209800"/>
            <a:ext cx="6172200" cy="4382780"/>
          </a:xfrm>
          <a:prstGeom prst="rect">
            <a:avLst/>
          </a:prstGeom>
          <a:noFill/>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lvl="0" algn="ctr">
              <a:spcBef>
                <a:spcPct val="0"/>
              </a:spcBef>
              <a:defRPr/>
            </a:pPr>
            <a:r>
              <a:rPr lang="en-IN" sz="4400" dirty="0" smtClean="0"/>
              <a:t>Which class of lever?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3074" name="Picture 2" descr="C:\Documents and Settings\abc\Desktop\lever2.jpg"/>
          <p:cNvPicPr>
            <a:picLocks noGrp="1" noChangeAspect="1" noChangeArrowheads="1"/>
          </p:cNvPicPr>
          <p:nvPr>
            <p:ph idx="1"/>
          </p:nvPr>
        </p:nvPicPr>
        <p:blipFill>
          <a:blip r:embed="rId2" cstate="print"/>
          <a:srcRect/>
          <a:stretch>
            <a:fillRect/>
          </a:stretch>
        </p:blipFill>
        <p:spPr bwMode="auto">
          <a:xfrm>
            <a:off x="1447800" y="1348326"/>
            <a:ext cx="5791200" cy="5112732"/>
          </a:xfrm>
          <a:prstGeom prst="rect">
            <a:avLst/>
          </a:prstGeom>
          <a:noFill/>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IN" dirty="0" smtClean="0"/>
              <a:t>Which class of lever?</a:t>
            </a:r>
            <a:endParaRPr lang="en-US" dirty="0"/>
          </a:p>
        </p:txBody>
      </p:sp>
      <p:pic>
        <p:nvPicPr>
          <p:cNvPr id="1028" name="Picture 4" descr="C:\Documents and Settings\abc\Desktop\lever3.jpg"/>
          <p:cNvPicPr>
            <a:picLocks noGrp="1" noChangeAspect="1" noChangeArrowheads="1"/>
          </p:cNvPicPr>
          <p:nvPr>
            <p:ph idx="1"/>
          </p:nvPr>
        </p:nvPicPr>
        <p:blipFill>
          <a:blip r:embed="rId2" cstate="print"/>
          <a:srcRect/>
          <a:stretch>
            <a:fillRect/>
          </a:stretch>
        </p:blipFill>
        <p:spPr bwMode="auto">
          <a:xfrm>
            <a:off x="1600200" y="1257458"/>
            <a:ext cx="5791200" cy="5246147"/>
          </a:xfrm>
          <a:prstGeom prst="rect">
            <a:avLst/>
          </a:prstGeom>
          <a:noFill/>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10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Examples of lever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1026" name="Picture 2" descr="C:\Documents and Settings\abc\Desktop\lever4.jpg"/>
          <p:cNvPicPr>
            <a:picLocks noGrp="1" noChangeAspect="1" noChangeArrowheads="1"/>
          </p:cNvPicPr>
          <p:nvPr>
            <p:ph idx="1"/>
          </p:nvPr>
        </p:nvPicPr>
        <p:blipFill>
          <a:blip r:embed="rId2" cstate="print"/>
          <a:srcRect/>
          <a:stretch>
            <a:fillRect/>
          </a:stretch>
        </p:blipFill>
        <p:spPr bwMode="auto">
          <a:xfrm>
            <a:off x="914400" y="1158520"/>
            <a:ext cx="7010399" cy="5183935"/>
          </a:xfrm>
          <a:prstGeom prst="rect">
            <a:avLst/>
          </a:prstGeom>
          <a:noFill/>
        </p:spPr>
      </p:pic>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Screw-md</Template>
  <TotalTime>131</TotalTime>
  <Words>198</Words>
  <Application>Microsoft Office PowerPoint</Application>
  <PresentationFormat>On-screen Show (4:3)</PresentationFormat>
  <Paragraphs>27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Lever </vt:lpstr>
      <vt:lpstr>What is lever ?</vt:lpstr>
      <vt:lpstr>Classes of lever</vt:lpstr>
      <vt:lpstr>Classes of lever ....</vt:lpstr>
      <vt:lpstr>Quiz time ...</vt:lpstr>
      <vt:lpstr>Which class of lever?</vt:lpstr>
      <vt:lpstr>Slide 7</vt:lpstr>
      <vt:lpstr>Which class of lever?</vt:lpstr>
      <vt:lpstr>Slide 9</vt:lpstr>
      <vt:lpstr>Which class of lever?</vt:lpstr>
      <vt:lpstr>Examples of lever </vt:lpstr>
      <vt:lpstr>Which class of lever?</vt:lpstr>
      <vt:lpstr>Which class of lever?</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Mandar</cp:lastModifiedBy>
  <cp:revision>20</cp:revision>
  <dcterms:created xsi:type="dcterms:W3CDTF">2006-08-16T00:00:00Z</dcterms:created>
  <dcterms:modified xsi:type="dcterms:W3CDTF">2014-03-06T08:17:58Z</dcterms:modified>
</cp:coreProperties>
</file>