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81" r:id="rId3"/>
    <p:sldId id="261" r:id="rId4"/>
    <p:sldId id="277" r:id="rId5"/>
    <p:sldId id="282" r:id="rId6"/>
    <p:sldId id="283" r:id="rId7"/>
    <p:sldId id="285" r:id="rId8"/>
    <p:sldId id="286" r:id="rId9"/>
    <p:sldId id="28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4" autoAdjust="0"/>
    <p:restoredTop sz="94607" autoAdjust="0"/>
  </p:normalViewPr>
  <p:slideViewPr>
    <p:cSldViewPr>
      <p:cViewPr varScale="1">
        <p:scale>
          <a:sx n="69" d="100"/>
          <a:sy n="69" d="100"/>
        </p:scale>
        <p:origin x="-1428"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1C5F5D5-FE9E-4B08-BF54-CFF1F9D2B562}" type="datetimeFigureOut">
              <a:rPr lang="en-US" smtClean="0"/>
              <a:pPr/>
              <a:t>18/08/2019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F7B8D6B-9C9D-4460-85A0-342C9FFC45B6}" type="slidenum">
              <a:rPr lang="en-US" smtClean="0"/>
              <a:pPr/>
              <a:t>‹#›</a:t>
            </a:fld>
            <a:endParaRPr lang="en-US" dirty="0"/>
          </a:p>
        </p:txBody>
      </p:sp>
    </p:spTree>
    <p:extLst>
      <p:ext uri="{BB962C8B-B14F-4D97-AF65-F5344CB8AC3E}">
        <p14:creationId xmlns="" xmlns:p14="http://schemas.microsoft.com/office/powerpoint/2010/main" val="42012763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C5F5D5-FE9E-4B08-BF54-CFF1F9D2B562}" type="datetimeFigureOut">
              <a:rPr lang="en-US" smtClean="0"/>
              <a:pPr/>
              <a:t>18/08/2019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F7B8D6B-9C9D-4460-85A0-342C9FFC45B6}" type="slidenum">
              <a:rPr lang="en-US" smtClean="0"/>
              <a:pPr/>
              <a:t>‹#›</a:t>
            </a:fld>
            <a:endParaRPr lang="en-US" dirty="0"/>
          </a:p>
        </p:txBody>
      </p:sp>
    </p:spTree>
    <p:extLst>
      <p:ext uri="{BB962C8B-B14F-4D97-AF65-F5344CB8AC3E}">
        <p14:creationId xmlns="" xmlns:p14="http://schemas.microsoft.com/office/powerpoint/2010/main" val="9815966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C5F5D5-FE9E-4B08-BF54-CFF1F9D2B562}" type="datetimeFigureOut">
              <a:rPr lang="en-US" smtClean="0"/>
              <a:pPr/>
              <a:t>18/08/2019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F7B8D6B-9C9D-4460-85A0-342C9FFC45B6}" type="slidenum">
              <a:rPr lang="en-US" smtClean="0"/>
              <a:pPr/>
              <a:t>‹#›</a:t>
            </a:fld>
            <a:endParaRPr lang="en-US" dirty="0"/>
          </a:p>
        </p:txBody>
      </p:sp>
    </p:spTree>
    <p:extLst>
      <p:ext uri="{BB962C8B-B14F-4D97-AF65-F5344CB8AC3E}">
        <p14:creationId xmlns="" xmlns:p14="http://schemas.microsoft.com/office/powerpoint/2010/main" val="415408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C5F5D5-FE9E-4B08-BF54-CFF1F9D2B562}" type="datetimeFigureOut">
              <a:rPr lang="en-US" smtClean="0"/>
              <a:pPr/>
              <a:t>18/08/2019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F7B8D6B-9C9D-4460-85A0-342C9FFC45B6}" type="slidenum">
              <a:rPr lang="en-US" smtClean="0"/>
              <a:pPr/>
              <a:t>‹#›</a:t>
            </a:fld>
            <a:endParaRPr lang="en-US" dirty="0"/>
          </a:p>
        </p:txBody>
      </p:sp>
    </p:spTree>
    <p:extLst>
      <p:ext uri="{BB962C8B-B14F-4D97-AF65-F5344CB8AC3E}">
        <p14:creationId xmlns="" xmlns:p14="http://schemas.microsoft.com/office/powerpoint/2010/main" val="39511280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1C5F5D5-FE9E-4B08-BF54-CFF1F9D2B562}" type="datetimeFigureOut">
              <a:rPr lang="en-US" smtClean="0"/>
              <a:pPr/>
              <a:t>18/08/2019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F7B8D6B-9C9D-4460-85A0-342C9FFC45B6}" type="slidenum">
              <a:rPr lang="en-US" smtClean="0"/>
              <a:pPr/>
              <a:t>‹#›</a:t>
            </a:fld>
            <a:endParaRPr lang="en-US" dirty="0"/>
          </a:p>
        </p:txBody>
      </p:sp>
    </p:spTree>
    <p:extLst>
      <p:ext uri="{BB962C8B-B14F-4D97-AF65-F5344CB8AC3E}">
        <p14:creationId xmlns="" xmlns:p14="http://schemas.microsoft.com/office/powerpoint/2010/main" val="17260563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C5F5D5-FE9E-4B08-BF54-CFF1F9D2B562}" type="datetimeFigureOut">
              <a:rPr lang="en-US" smtClean="0"/>
              <a:pPr/>
              <a:t>18/08/2019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F7B8D6B-9C9D-4460-85A0-342C9FFC45B6}" type="slidenum">
              <a:rPr lang="en-US" smtClean="0"/>
              <a:pPr/>
              <a:t>‹#›</a:t>
            </a:fld>
            <a:endParaRPr lang="en-US" dirty="0"/>
          </a:p>
        </p:txBody>
      </p:sp>
    </p:spTree>
    <p:extLst>
      <p:ext uri="{BB962C8B-B14F-4D97-AF65-F5344CB8AC3E}">
        <p14:creationId xmlns="" xmlns:p14="http://schemas.microsoft.com/office/powerpoint/2010/main" val="34916459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1C5F5D5-FE9E-4B08-BF54-CFF1F9D2B562}" type="datetimeFigureOut">
              <a:rPr lang="en-US" smtClean="0"/>
              <a:pPr/>
              <a:t>18/08/2019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F7B8D6B-9C9D-4460-85A0-342C9FFC45B6}" type="slidenum">
              <a:rPr lang="en-US" smtClean="0"/>
              <a:pPr/>
              <a:t>‹#›</a:t>
            </a:fld>
            <a:endParaRPr lang="en-US" dirty="0"/>
          </a:p>
        </p:txBody>
      </p:sp>
    </p:spTree>
    <p:extLst>
      <p:ext uri="{BB962C8B-B14F-4D97-AF65-F5344CB8AC3E}">
        <p14:creationId xmlns="" xmlns:p14="http://schemas.microsoft.com/office/powerpoint/2010/main" val="2405945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1C5F5D5-FE9E-4B08-BF54-CFF1F9D2B562}" type="datetimeFigureOut">
              <a:rPr lang="en-US" smtClean="0"/>
              <a:pPr/>
              <a:t>18/08/2019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F7B8D6B-9C9D-4460-85A0-342C9FFC45B6}" type="slidenum">
              <a:rPr lang="en-US" smtClean="0"/>
              <a:pPr/>
              <a:t>‹#›</a:t>
            </a:fld>
            <a:endParaRPr lang="en-US" dirty="0"/>
          </a:p>
        </p:txBody>
      </p:sp>
    </p:spTree>
    <p:extLst>
      <p:ext uri="{BB962C8B-B14F-4D97-AF65-F5344CB8AC3E}">
        <p14:creationId xmlns="" xmlns:p14="http://schemas.microsoft.com/office/powerpoint/2010/main" val="21571762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C5F5D5-FE9E-4B08-BF54-CFF1F9D2B562}" type="datetimeFigureOut">
              <a:rPr lang="en-US" smtClean="0"/>
              <a:pPr/>
              <a:t>18/08/2019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F7B8D6B-9C9D-4460-85A0-342C9FFC45B6}" type="slidenum">
              <a:rPr lang="en-US" smtClean="0"/>
              <a:pPr/>
              <a:t>‹#›</a:t>
            </a:fld>
            <a:endParaRPr lang="en-US" dirty="0"/>
          </a:p>
        </p:txBody>
      </p:sp>
    </p:spTree>
    <p:extLst>
      <p:ext uri="{BB962C8B-B14F-4D97-AF65-F5344CB8AC3E}">
        <p14:creationId xmlns="" xmlns:p14="http://schemas.microsoft.com/office/powerpoint/2010/main" val="4213214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C5F5D5-FE9E-4B08-BF54-CFF1F9D2B562}" type="datetimeFigureOut">
              <a:rPr lang="en-US" smtClean="0"/>
              <a:pPr/>
              <a:t>18/08/2019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F7B8D6B-9C9D-4460-85A0-342C9FFC45B6}" type="slidenum">
              <a:rPr lang="en-US" smtClean="0"/>
              <a:pPr/>
              <a:t>‹#›</a:t>
            </a:fld>
            <a:endParaRPr lang="en-US" dirty="0"/>
          </a:p>
        </p:txBody>
      </p:sp>
    </p:spTree>
    <p:extLst>
      <p:ext uri="{BB962C8B-B14F-4D97-AF65-F5344CB8AC3E}">
        <p14:creationId xmlns="" xmlns:p14="http://schemas.microsoft.com/office/powerpoint/2010/main" val="1806891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C5F5D5-FE9E-4B08-BF54-CFF1F9D2B562}" type="datetimeFigureOut">
              <a:rPr lang="en-US" smtClean="0"/>
              <a:pPr/>
              <a:t>18/08/2019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F7B8D6B-9C9D-4460-85A0-342C9FFC45B6}" type="slidenum">
              <a:rPr lang="en-US" smtClean="0"/>
              <a:pPr/>
              <a:t>‹#›</a:t>
            </a:fld>
            <a:endParaRPr lang="en-US" dirty="0"/>
          </a:p>
        </p:txBody>
      </p:sp>
    </p:spTree>
    <p:extLst>
      <p:ext uri="{BB962C8B-B14F-4D97-AF65-F5344CB8AC3E}">
        <p14:creationId xmlns="" xmlns:p14="http://schemas.microsoft.com/office/powerpoint/2010/main" val="34586339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C5F5D5-FE9E-4B08-BF54-CFF1F9D2B562}" type="datetimeFigureOut">
              <a:rPr lang="en-US" smtClean="0"/>
              <a:pPr/>
              <a:t>18/08/2019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7B8D6B-9C9D-4460-85A0-342C9FFC45B6}" type="slidenum">
              <a:rPr lang="en-US" smtClean="0"/>
              <a:pPr/>
              <a:t>‹#›</a:t>
            </a:fld>
            <a:endParaRPr lang="en-US" dirty="0"/>
          </a:p>
        </p:txBody>
      </p:sp>
    </p:spTree>
    <p:extLst>
      <p:ext uri="{BB962C8B-B14F-4D97-AF65-F5344CB8AC3E}">
        <p14:creationId xmlns="" xmlns:p14="http://schemas.microsoft.com/office/powerpoint/2010/main" val="15025202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en.wikipedia.org/wiki/Wireless_charging" TargetMode="External"/><Relationship Id="rId3" Type="http://schemas.openxmlformats.org/officeDocument/2006/relationships/hyperlink" Target="https://en.wikipedia.org/wiki/Humidifier" TargetMode="External"/><Relationship Id="rId7" Type="http://schemas.openxmlformats.org/officeDocument/2006/relationships/hyperlink" Target="https://en.wikipedia.org/wiki/Non-destructive_testing" TargetMode="External"/><Relationship Id="rId2" Type="http://schemas.openxmlformats.org/officeDocument/2006/relationships/slideLayout" Target="../slideLayouts/slideLayout2.xml"/><Relationship Id="rId1" Type="http://schemas.openxmlformats.org/officeDocument/2006/relationships/themeOverride" Target="../theme/themeOverride1.xml"/><Relationship Id="rId6" Type="http://schemas.openxmlformats.org/officeDocument/2006/relationships/hyperlink" Target="https://en.wikipedia.org/wiki/Burglar_alarms" TargetMode="External"/><Relationship Id="rId5" Type="http://schemas.openxmlformats.org/officeDocument/2006/relationships/hyperlink" Target="https://en.wikipedia.org/wiki/Medical_ultrasonography" TargetMode="External"/><Relationship Id="rId4" Type="http://schemas.openxmlformats.org/officeDocument/2006/relationships/hyperlink" Target="https://en.wikipedia.org/wiki/Sonar"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02362"/>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4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Utsaah" pitchFamily="34" charset="0"/>
                <a:ea typeface="+mn-ea"/>
                <a:cs typeface="Utsaah" pitchFamily="34" charset="0"/>
              </a:rPr>
              <a:t>  </a:t>
            </a:r>
            <a:r>
              <a:rPr lang="mr-IN" sz="4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Utsaah" pitchFamily="34" charset="0"/>
                <a:ea typeface="+mn-ea"/>
                <a:cs typeface="Utsaah" pitchFamily="34" charset="0"/>
              </a:rPr>
              <a:t>सेन्सर </a:t>
            </a:r>
            <a:r>
              <a:rPr lang="mr-IN" sz="4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Utsaah" pitchFamily="34" charset="0"/>
                <a:ea typeface="+mn-ea"/>
                <a:cs typeface="Utsaah" pitchFamily="34" charset="0"/>
              </a:rPr>
              <a:t>म्हणजे काय ?</a:t>
            </a:r>
            <a:endParaRPr lang="en-US" sz="4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Utsaah" pitchFamily="34" charset="0"/>
              <a:ea typeface="+mn-ea"/>
              <a:cs typeface="Utsaah" pitchFamily="34" charset="0"/>
            </a:endParaRPr>
          </a:p>
        </p:txBody>
      </p:sp>
    </p:spTree>
    <p:extLst>
      <p:ext uri="{BB962C8B-B14F-4D97-AF65-F5344CB8AC3E}">
        <p14:creationId xmlns="" xmlns:p14="http://schemas.microsoft.com/office/powerpoint/2010/main" val="2143318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96962"/>
          </a:xfrm>
        </p:spPr>
        <p:txBody>
          <a:bodyPr>
            <a:normAutofit/>
          </a:bodyPr>
          <a:lstStyle/>
          <a:p>
            <a:r>
              <a:rPr lang="mr-IN" sz="4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Utsaah" pitchFamily="34" charset="0"/>
                <a:ea typeface="+mn-ea"/>
                <a:cs typeface="Utsaah" pitchFamily="34" charset="0"/>
              </a:rPr>
              <a:t>काही बॉडी सेन्सर   </a:t>
            </a:r>
            <a:endParaRPr lang="en-US" sz="4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Utsaah" pitchFamily="34" charset="0"/>
              <a:ea typeface="+mn-ea"/>
              <a:cs typeface="Utsaah" pitchFamily="34" charset="0"/>
            </a:endParaRPr>
          </a:p>
        </p:txBody>
      </p:sp>
      <p:graphicFrame>
        <p:nvGraphicFramePr>
          <p:cNvPr id="3" name="Table 2"/>
          <p:cNvGraphicFramePr>
            <a:graphicFrameLocks noGrp="1"/>
          </p:cNvGraphicFramePr>
          <p:nvPr>
            <p:extLst>
              <p:ext uri="{D42A27DB-BD31-4B8C-83A1-F6EECF244321}">
                <p14:modId xmlns="" xmlns:p14="http://schemas.microsoft.com/office/powerpoint/2010/main" val="3878977491"/>
              </p:ext>
            </p:extLst>
          </p:nvPr>
        </p:nvGraphicFramePr>
        <p:xfrm>
          <a:off x="533400" y="1447800"/>
          <a:ext cx="7772400" cy="4800600"/>
        </p:xfrm>
        <a:graphic>
          <a:graphicData uri="http://schemas.openxmlformats.org/drawingml/2006/table">
            <a:tbl>
              <a:tblPr firstRow="1" bandRow="1">
                <a:tableStyleId>{5C22544A-7EE6-4342-B048-85BDC9FD1C3A}</a:tableStyleId>
              </a:tblPr>
              <a:tblGrid>
                <a:gridCol w="2590800"/>
                <a:gridCol w="2590800"/>
                <a:gridCol w="2590800"/>
              </a:tblGrid>
              <a:tr h="800100">
                <a:tc>
                  <a:txBody>
                    <a:bodyPr/>
                    <a:lstStyle/>
                    <a:p>
                      <a:r>
                        <a:rPr lang="mr-IN" sz="2800" dirty="0" smtClean="0">
                          <a:latin typeface="Utsaah" pitchFamily="34" charset="0"/>
                          <a:cs typeface="Utsaah" pitchFamily="34" charset="0"/>
                        </a:rPr>
                        <a:t>अ.क्र </a:t>
                      </a:r>
                      <a:endParaRPr lang="en-IN" sz="2800" dirty="0">
                        <a:latin typeface="Utsaah" pitchFamily="34" charset="0"/>
                        <a:cs typeface="Utsaah" pitchFamily="34" charset="0"/>
                      </a:endParaRPr>
                    </a:p>
                  </a:txBody>
                  <a:tcPr/>
                </a:tc>
                <a:tc>
                  <a:txBody>
                    <a:bodyPr/>
                    <a:lstStyle/>
                    <a:p>
                      <a:r>
                        <a:rPr lang="mr-IN" sz="2800" dirty="0" smtClean="0">
                          <a:latin typeface="Utsaah" pitchFamily="34" charset="0"/>
                          <a:cs typeface="Utsaah" pitchFamily="34" charset="0"/>
                        </a:rPr>
                        <a:t>सेन्सर </a:t>
                      </a:r>
                      <a:endParaRPr lang="en-IN" sz="2800" dirty="0">
                        <a:latin typeface="Utsaah" pitchFamily="34" charset="0"/>
                        <a:cs typeface="Utsaah" pitchFamily="34" charset="0"/>
                      </a:endParaRPr>
                    </a:p>
                  </a:txBody>
                  <a:tcPr/>
                </a:tc>
                <a:tc>
                  <a:txBody>
                    <a:bodyPr/>
                    <a:lstStyle/>
                    <a:p>
                      <a:r>
                        <a:rPr lang="mr-IN" sz="2800" dirty="0" smtClean="0">
                          <a:latin typeface="Utsaah" pitchFamily="34" charset="0"/>
                          <a:cs typeface="Utsaah" pitchFamily="34" charset="0"/>
                        </a:rPr>
                        <a:t>कार्य  </a:t>
                      </a:r>
                      <a:endParaRPr lang="en-IN" sz="2800" dirty="0">
                        <a:latin typeface="Utsaah" pitchFamily="34" charset="0"/>
                        <a:cs typeface="Utsaah" pitchFamily="34" charset="0"/>
                      </a:endParaRPr>
                    </a:p>
                  </a:txBody>
                  <a:tcPr/>
                </a:tc>
              </a:tr>
              <a:tr h="800100">
                <a:tc>
                  <a:txBody>
                    <a:bodyPr/>
                    <a:lstStyle/>
                    <a:p>
                      <a:r>
                        <a:rPr lang="mr-IN" sz="2800" dirty="0" smtClean="0">
                          <a:latin typeface="Utsaah" pitchFamily="34" charset="0"/>
                          <a:cs typeface="Utsaah" pitchFamily="34" charset="0"/>
                        </a:rPr>
                        <a:t>१ </a:t>
                      </a:r>
                      <a:endParaRPr lang="en-IN" sz="2800" dirty="0">
                        <a:latin typeface="Utsaah" pitchFamily="34" charset="0"/>
                        <a:cs typeface="Utsaah" pitchFamily="34" charset="0"/>
                      </a:endParaRPr>
                    </a:p>
                  </a:txBody>
                  <a:tcPr/>
                </a:tc>
                <a:tc>
                  <a:txBody>
                    <a:bodyPr/>
                    <a:lstStyle/>
                    <a:p>
                      <a:r>
                        <a:rPr lang="mr-IN" sz="2800" dirty="0" smtClean="0">
                          <a:latin typeface="Utsaah" pitchFamily="34" charset="0"/>
                          <a:cs typeface="Utsaah" pitchFamily="34" charset="0"/>
                        </a:rPr>
                        <a:t>कान </a:t>
                      </a:r>
                      <a:endParaRPr lang="en-IN" sz="2800" dirty="0">
                        <a:latin typeface="Utsaah" pitchFamily="34" charset="0"/>
                        <a:cs typeface="Utsaah" pitchFamily="34" charset="0"/>
                      </a:endParaRPr>
                    </a:p>
                  </a:txBody>
                  <a:tcPr/>
                </a:tc>
                <a:tc>
                  <a:txBody>
                    <a:bodyPr/>
                    <a:lstStyle/>
                    <a:p>
                      <a:r>
                        <a:rPr lang="mr-IN" sz="2800" dirty="0" smtClean="0">
                          <a:latin typeface="Utsaah" pitchFamily="34" charset="0"/>
                          <a:cs typeface="Utsaah" pitchFamily="34" charset="0"/>
                        </a:rPr>
                        <a:t>ऐकणे.</a:t>
                      </a:r>
                      <a:endParaRPr lang="en-IN" sz="2800" dirty="0">
                        <a:latin typeface="Utsaah" pitchFamily="34" charset="0"/>
                        <a:cs typeface="Utsaah" pitchFamily="34" charset="0"/>
                      </a:endParaRPr>
                    </a:p>
                  </a:txBody>
                  <a:tcPr/>
                </a:tc>
              </a:tr>
              <a:tr h="800100">
                <a:tc>
                  <a:txBody>
                    <a:bodyPr/>
                    <a:lstStyle/>
                    <a:p>
                      <a:r>
                        <a:rPr lang="mr-IN" sz="2800" dirty="0" smtClean="0">
                          <a:latin typeface="Utsaah" pitchFamily="34" charset="0"/>
                          <a:cs typeface="Utsaah" pitchFamily="34" charset="0"/>
                        </a:rPr>
                        <a:t>२ </a:t>
                      </a:r>
                      <a:endParaRPr lang="en-IN" sz="2800" dirty="0">
                        <a:latin typeface="Utsaah" pitchFamily="34" charset="0"/>
                        <a:cs typeface="Utsaah" pitchFamily="34" charset="0"/>
                      </a:endParaRPr>
                    </a:p>
                  </a:txBody>
                  <a:tcPr/>
                </a:tc>
                <a:tc>
                  <a:txBody>
                    <a:bodyPr/>
                    <a:lstStyle/>
                    <a:p>
                      <a:r>
                        <a:rPr lang="mr-IN" sz="2800" dirty="0" smtClean="0">
                          <a:latin typeface="Utsaah" pitchFamily="34" charset="0"/>
                          <a:cs typeface="Utsaah" pitchFamily="34" charset="0"/>
                        </a:rPr>
                        <a:t>नाक </a:t>
                      </a:r>
                      <a:endParaRPr lang="en-IN" sz="2800" dirty="0">
                        <a:latin typeface="Utsaah" pitchFamily="34" charset="0"/>
                        <a:cs typeface="Utsaah" pitchFamily="34" charset="0"/>
                      </a:endParaRPr>
                    </a:p>
                  </a:txBody>
                  <a:tcPr/>
                </a:tc>
                <a:tc>
                  <a:txBody>
                    <a:bodyPr/>
                    <a:lstStyle/>
                    <a:p>
                      <a:r>
                        <a:rPr lang="mr-IN" sz="2800" dirty="0" smtClean="0">
                          <a:latin typeface="Utsaah" pitchFamily="34" charset="0"/>
                          <a:cs typeface="Utsaah" pitchFamily="34" charset="0"/>
                        </a:rPr>
                        <a:t>वास घेणे.</a:t>
                      </a:r>
                      <a:endParaRPr lang="en-IN" sz="2800" dirty="0">
                        <a:latin typeface="Utsaah" pitchFamily="34" charset="0"/>
                        <a:cs typeface="Utsaah" pitchFamily="34" charset="0"/>
                      </a:endParaRPr>
                    </a:p>
                  </a:txBody>
                  <a:tcPr/>
                </a:tc>
              </a:tr>
              <a:tr h="800100">
                <a:tc>
                  <a:txBody>
                    <a:bodyPr/>
                    <a:lstStyle/>
                    <a:p>
                      <a:r>
                        <a:rPr lang="mr-IN" sz="2800" dirty="0" smtClean="0">
                          <a:latin typeface="Utsaah" pitchFamily="34" charset="0"/>
                          <a:cs typeface="Utsaah" pitchFamily="34" charset="0"/>
                        </a:rPr>
                        <a:t>३ </a:t>
                      </a:r>
                      <a:endParaRPr lang="en-IN" sz="2800" dirty="0">
                        <a:latin typeface="Utsaah" pitchFamily="34" charset="0"/>
                        <a:cs typeface="Utsaah" pitchFamily="34" charset="0"/>
                      </a:endParaRPr>
                    </a:p>
                  </a:txBody>
                  <a:tcPr/>
                </a:tc>
                <a:tc>
                  <a:txBody>
                    <a:bodyPr/>
                    <a:lstStyle/>
                    <a:p>
                      <a:r>
                        <a:rPr lang="mr-IN" sz="2800" dirty="0" smtClean="0">
                          <a:latin typeface="Utsaah" pitchFamily="34" charset="0"/>
                          <a:cs typeface="Utsaah" pitchFamily="34" charset="0"/>
                        </a:rPr>
                        <a:t>जीभ </a:t>
                      </a:r>
                      <a:endParaRPr lang="en-IN" sz="2800" dirty="0">
                        <a:latin typeface="Utsaah" pitchFamily="34" charset="0"/>
                        <a:cs typeface="Utsaah" pitchFamily="34" charset="0"/>
                      </a:endParaRPr>
                    </a:p>
                  </a:txBody>
                  <a:tcPr/>
                </a:tc>
                <a:tc>
                  <a:txBody>
                    <a:bodyPr/>
                    <a:lstStyle/>
                    <a:p>
                      <a:r>
                        <a:rPr lang="mr-IN" sz="2800" dirty="0" smtClean="0">
                          <a:latin typeface="Utsaah" pitchFamily="34" charset="0"/>
                          <a:cs typeface="Utsaah" pitchFamily="34" charset="0"/>
                        </a:rPr>
                        <a:t>चव कळणे.</a:t>
                      </a:r>
                      <a:endParaRPr lang="en-IN" sz="2800" dirty="0">
                        <a:latin typeface="Utsaah" pitchFamily="34" charset="0"/>
                        <a:cs typeface="Utsaah" pitchFamily="34" charset="0"/>
                      </a:endParaRPr>
                    </a:p>
                  </a:txBody>
                  <a:tcPr/>
                </a:tc>
              </a:tr>
              <a:tr h="800100">
                <a:tc>
                  <a:txBody>
                    <a:bodyPr/>
                    <a:lstStyle/>
                    <a:p>
                      <a:r>
                        <a:rPr lang="mr-IN" sz="2800" dirty="0" smtClean="0">
                          <a:latin typeface="Utsaah" pitchFamily="34" charset="0"/>
                          <a:cs typeface="Utsaah" pitchFamily="34" charset="0"/>
                        </a:rPr>
                        <a:t>४ </a:t>
                      </a:r>
                      <a:endParaRPr lang="en-IN" sz="2800" dirty="0">
                        <a:latin typeface="Utsaah" pitchFamily="34" charset="0"/>
                        <a:cs typeface="Utsaah" pitchFamily="34" charset="0"/>
                      </a:endParaRPr>
                    </a:p>
                  </a:txBody>
                  <a:tcPr/>
                </a:tc>
                <a:tc>
                  <a:txBody>
                    <a:bodyPr/>
                    <a:lstStyle/>
                    <a:p>
                      <a:r>
                        <a:rPr lang="mr-IN" sz="2800" dirty="0" smtClean="0">
                          <a:latin typeface="Utsaah" pitchFamily="34" charset="0"/>
                          <a:cs typeface="Utsaah" pitchFamily="34" charset="0"/>
                        </a:rPr>
                        <a:t>डोळे </a:t>
                      </a:r>
                      <a:endParaRPr lang="en-IN" sz="2800" dirty="0">
                        <a:latin typeface="Utsaah" pitchFamily="34" charset="0"/>
                        <a:cs typeface="Utsaah" pitchFamily="34" charset="0"/>
                      </a:endParaRPr>
                    </a:p>
                  </a:txBody>
                  <a:tcPr/>
                </a:tc>
                <a:tc>
                  <a:txBody>
                    <a:bodyPr/>
                    <a:lstStyle/>
                    <a:p>
                      <a:r>
                        <a:rPr lang="mr-IN" sz="2800" dirty="0" smtClean="0">
                          <a:latin typeface="Utsaah" pitchFamily="34" charset="0"/>
                          <a:cs typeface="Utsaah" pitchFamily="34" charset="0"/>
                        </a:rPr>
                        <a:t>पाहणे. </a:t>
                      </a:r>
                      <a:endParaRPr lang="en-IN" sz="2800" dirty="0">
                        <a:latin typeface="Utsaah" pitchFamily="34" charset="0"/>
                        <a:cs typeface="Utsaah" pitchFamily="34" charset="0"/>
                      </a:endParaRPr>
                    </a:p>
                  </a:txBody>
                  <a:tcPr/>
                </a:tc>
              </a:tr>
              <a:tr h="800100">
                <a:tc>
                  <a:txBody>
                    <a:bodyPr/>
                    <a:lstStyle/>
                    <a:p>
                      <a:r>
                        <a:rPr lang="mr-IN" sz="2800" dirty="0" smtClean="0">
                          <a:latin typeface="Utsaah" pitchFamily="34" charset="0"/>
                          <a:cs typeface="Utsaah" pitchFamily="34" charset="0"/>
                        </a:rPr>
                        <a:t>५ </a:t>
                      </a:r>
                      <a:endParaRPr lang="en-IN" sz="2800" dirty="0">
                        <a:latin typeface="Utsaah" pitchFamily="34" charset="0"/>
                        <a:cs typeface="Utsaah" pitchFamily="34" charset="0"/>
                      </a:endParaRPr>
                    </a:p>
                  </a:txBody>
                  <a:tcPr/>
                </a:tc>
                <a:tc>
                  <a:txBody>
                    <a:bodyPr/>
                    <a:lstStyle/>
                    <a:p>
                      <a:r>
                        <a:rPr lang="mr-IN" sz="2800" dirty="0" smtClean="0">
                          <a:latin typeface="Utsaah" pitchFamily="34" charset="0"/>
                          <a:cs typeface="Utsaah" pitchFamily="34" charset="0"/>
                        </a:rPr>
                        <a:t>त्वचा </a:t>
                      </a:r>
                      <a:endParaRPr lang="en-IN" sz="2800" dirty="0">
                        <a:latin typeface="Utsaah" pitchFamily="34" charset="0"/>
                        <a:cs typeface="Utsaah" pitchFamily="34" charset="0"/>
                      </a:endParaRPr>
                    </a:p>
                  </a:txBody>
                  <a:tcPr/>
                </a:tc>
                <a:tc>
                  <a:txBody>
                    <a:bodyPr/>
                    <a:lstStyle/>
                    <a:p>
                      <a:r>
                        <a:rPr lang="mr-IN" sz="2800" dirty="0" smtClean="0">
                          <a:latin typeface="Utsaah" pitchFamily="34" charset="0"/>
                          <a:cs typeface="Utsaah" pitchFamily="34" charset="0"/>
                        </a:rPr>
                        <a:t>स्पर्श जाणवणे.</a:t>
                      </a:r>
                      <a:endParaRPr lang="en-IN" sz="2800" dirty="0">
                        <a:latin typeface="Utsaah" pitchFamily="34" charset="0"/>
                        <a:cs typeface="Utsaah" pitchFamily="34" charset="0"/>
                      </a:endParaRPr>
                    </a:p>
                  </a:txBody>
                  <a:tcPr/>
                </a:tc>
              </a:tr>
            </a:tbl>
          </a:graphicData>
        </a:graphic>
      </p:graphicFrame>
    </p:spTree>
    <p:extLst>
      <p:ext uri="{BB962C8B-B14F-4D97-AF65-F5344CB8AC3E}">
        <p14:creationId xmlns="" xmlns:p14="http://schemas.microsoft.com/office/powerpoint/2010/main" val="1120954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p>
            <a:r>
              <a:rPr lang="mr-IN" sz="4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Utsaah" pitchFamily="34" charset="0"/>
                <a:ea typeface="+mn-ea"/>
                <a:cs typeface="Utsaah" pitchFamily="34" charset="0"/>
              </a:rPr>
              <a:t>काही इलेक्ट्रोनिक सेन्सर </a:t>
            </a:r>
            <a:endParaRPr lang="en-US" sz="4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Utsaah" pitchFamily="34" charset="0"/>
              <a:ea typeface="+mn-ea"/>
              <a:cs typeface="Utsaah" pitchFamily="34" charset="0"/>
            </a:endParaRPr>
          </a:p>
        </p:txBody>
      </p:sp>
      <p:graphicFrame>
        <p:nvGraphicFramePr>
          <p:cNvPr id="6" name="Content Placeholder 5"/>
          <p:cNvGraphicFramePr>
            <a:graphicFrameLocks noGrp="1"/>
          </p:cNvGraphicFramePr>
          <p:nvPr>
            <p:ph idx="1"/>
            <p:extLst>
              <p:ext uri="{D42A27DB-BD31-4B8C-83A1-F6EECF244321}">
                <p14:modId xmlns="" xmlns:p14="http://schemas.microsoft.com/office/powerpoint/2010/main" val="2850315140"/>
              </p:ext>
            </p:extLst>
          </p:nvPr>
        </p:nvGraphicFramePr>
        <p:xfrm>
          <a:off x="457200" y="1600200"/>
          <a:ext cx="8305800" cy="4724400"/>
        </p:xfrm>
        <a:graphic>
          <a:graphicData uri="http://schemas.openxmlformats.org/drawingml/2006/table">
            <a:tbl>
              <a:tblPr firstRow="1" bandRow="1">
                <a:tableStyleId>{5C22544A-7EE6-4342-B048-85BDC9FD1C3A}</a:tableStyleId>
              </a:tblPr>
              <a:tblGrid>
                <a:gridCol w="2768600"/>
                <a:gridCol w="2768600"/>
                <a:gridCol w="2768600"/>
              </a:tblGrid>
              <a:tr h="787400">
                <a:tc>
                  <a:txBody>
                    <a:bodyPr/>
                    <a:lstStyle/>
                    <a:p>
                      <a:r>
                        <a:rPr lang="mr-IN" dirty="0" smtClean="0"/>
                        <a:t>अ.क्र</a:t>
                      </a:r>
                      <a:endParaRPr lang="en-IN" dirty="0"/>
                    </a:p>
                  </a:txBody>
                  <a:tcPr/>
                </a:tc>
                <a:tc>
                  <a:txBody>
                    <a:bodyPr/>
                    <a:lstStyle/>
                    <a:p>
                      <a:r>
                        <a:rPr lang="mr-IN" dirty="0" smtClean="0"/>
                        <a:t>सेन्सर </a:t>
                      </a:r>
                      <a:endParaRPr lang="en-IN" dirty="0"/>
                    </a:p>
                  </a:txBody>
                  <a:tcPr/>
                </a:tc>
                <a:tc>
                  <a:txBody>
                    <a:bodyPr/>
                    <a:lstStyle/>
                    <a:p>
                      <a:r>
                        <a:rPr lang="mr-IN" dirty="0" smtClean="0"/>
                        <a:t>कार्य </a:t>
                      </a:r>
                      <a:endParaRPr lang="en-IN" dirty="0"/>
                    </a:p>
                  </a:txBody>
                  <a:tcPr/>
                </a:tc>
              </a:tr>
              <a:tr h="787400">
                <a:tc>
                  <a:txBody>
                    <a:bodyPr/>
                    <a:lstStyle/>
                    <a:p>
                      <a:r>
                        <a:rPr lang="mr-IN" dirty="0" smtClean="0"/>
                        <a:t>१ </a:t>
                      </a:r>
                      <a:endParaRPr lang="en-IN" dirty="0"/>
                    </a:p>
                  </a:txBody>
                  <a:tcPr/>
                </a:tc>
                <a:tc>
                  <a:txBody>
                    <a:bodyPr/>
                    <a:lstStyle/>
                    <a:p>
                      <a:r>
                        <a:rPr lang="mr-IN" dirty="0" smtClean="0"/>
                        <a:t>माईक </a:t>
                      </a:r>
                      <a:endParaRPr lang="en-IN" dirty="0"/>
                    </a:p>
                  </a:txBody>
                  <a:tcPr/>
                </a:tc>
                <a:tc>
                  <a:txBody>
                    <a:bodyPr/>
                    <a:lstStyle/>
                    <a:p>
                      <a:r>
                        <a:rPr lang="mr-IN" dirty="0" smtClean="0"/>
                        <a:t>साउड  </a:t>
                      </a:r>
                      <a:endParaRPr lang="en-IN" dirty="0"/>
                    </a:p>
                  </a:txBody>
                  <a:tcPr/>
                </a:tc>
              </a:tr>
              <a:tr h="787400">
                <a:tc>
                  <a:txBody>
                    <a:bodyPr/>
                    <a:lstStyle/>
                    <a:p>
                      <a:r>
                        <a:rPr lang="mr-IN" dirty="0" smtClean="0"/>
                        <a:t>२ </a:t>
                      </a:r>
                      <a:endParaRPr lang="en-IN" dirty="0"/>
                    </a:p>
                  </a:txBody>
                  <a:tcPr/>
                </a:tc>
                <a:tc>
                  <a:txBody>
                    <a:bodyPr/>
                    <a:lstStyle/>
                    <a:p>
                      <a:r>
                        <a:rPr lang="mr-IN" dirty="0" smtClean="0"/>
                        <a:t>एल डी आर </a:t>
                      </a:r>
                      <a:endParaRPr lang="en-IN" dirty="0"/>
                    </a:p>
                  </a:txBody>
                  <a:tcPr/>
                </a:tc>
                <a:tc>
                  <a:txBody>
                    <a:bodyPr/>
                    <a:lstStyle/>
                    <a:p>
                      <a:r>
                        <a:rPr lang="mr-IN" dirty="0" smtClean="0"/>
                        <a:t>लाईट</a:t>
                      </a:r>
                      <a:endParaRPr lang="en-IN" dirty="0"/>
                    </a:p>
                  </a:txBody>
                  <a:tcPr/>
                </a:tc>
              </a:tr>
              <a:tr h="787400">
                <a:tc>
                  <a:txBody>
                    <a:bodyPr/>
                    <a:lstStyle/>
                    <a:p>
                      <a:r>
                        <a:rPr lang="mr-IN" dirty="0" smtClean="0"/>
                        <a:t>३ </a:t>
                      </a:r>
                      <a:endParaRPr lang="en-IN" dirty="0"/>
                    </a:p>
                  </a:txBody>
                  <a:tcPr/>
                </a:tc>
                <a:tc>
                  <a:txBody>
                    <a:bodyPr/>
                    <a:lstStyle/>
                    <a:p>
                      <a:r>
                        <a:rPr lang="mr-IN" dirty="0" smtClean="0"/>
                        <a:t>ऑबस्टयाकल अवोईडिंग</a:t>
                      </a:r>
                      <a:endParaRPr lang="en-IN" dirty="0"/>
                    </a:p>
                  </a:txBody>
                  <a:tcPr/>
                </a:tc>
                <a:tc>
                  <a:txBody>
                    <a:bodyPr/>
                    <a:lstStyle/>
                    <a:p>
                      <a:r>
                        <a:rPr lang="mr-IN" dirty="0" smtClean="0"/>
                        <a:t>ऑबस्टयाकल</a:t>
                      </a:r>
                      <a:r>
                        <a:rPr lang="mr-IN" baseline="0" dirty="0" smtClean="0"/>
                        <a:t> (अडथळा) </a:t>
                      </a:r>
                      <a:endParaRPr lang="en-IN" dirty="0"/>
                    </a:p>
                  </a:txBody>
                  <a:tcPr/>
                </a:tc>
              </a:tr>
              <a:tr h="787400">
                <a:tc>
                  <a:txBody>
                    <a:bodyPr/>
                    <a:lstStyle/>
                    <a:p>
                      <a:r>
                        <a:rPr lang="mr-IN" dirty="0" smtClean="0"/>
                        <a:t>४ </a:t>
                      </a:r>
                      <a:endParaRPr lang="en-IN" dirty="0"/>
                    </a:p>
                  </a:txBody>
                  <a:tcPr/>
                </a:tc>
                <a:tc>
                  <a:txBody>
                    <a:bodyPr/>
                    <a:lstStyle/>
                    <a:p>
                      <a:r>
                        <a:rPr lang="mr-IN" dirty="0" smtClean="0"/>
                        <a:t>मोशन </a:t>
                      </a:r>
                      <a:endParaRPr lang="en-IN" dirty="0"/>
                    </a:p>
                  </a:txBody>
                  <a:tcPr/>
                </a:tc>
                <a:tc>
                  <a:txBody>
                    <a:bodyPr/>
                    <a:lstStyle/>
                    <a:p>
                      <a:r>
                        <a:rPr lang="mr-IN" dirty="0" smtClean="0"/>
                        <a:t>गती </a:t>
                      </a:r>
                      <a:endParaRPr lang="en-IN" dirty="0"/>
                    </a:p>
                  </a:txBody>
                  <a:tcPr/>
                </a:tc>
              </a:tr>
              <a:tr h="787400">
                <a:tc>
                  <a:txBody>
                    <a:bodyPr/>
                    <a:lstStyle/>
                    <a:p>
                      <a:r>
                        <a:rPr lang="mr-IN" dirty="0" smtClean="0"/>
                        <a:t>५ </a:t>
                      </a:r>
                      <a:endParaRPr lang="en-IN" dirty="0"/>
                    </a:p>
                  </a:txBody>
                  <a:tcPr/>
                </a:tc>
                <a:tc>
                  <a:txBody>
                    <a:bodyPr/>
                    <a:lstStyle/>
                    <a:p>
                      <a:r>
                        <a:rPr lang="mr-IN" dirty="0" smtClean="0"/>
                        <a:t>आय आर </a:t>
                      </a:r>
                      <a:endParaRPr lang="en-IN" dirty="0"/>
                    </a:p>
                  </a:txBody>
                  <a:tcPr/>
                </a:tc>
                <a:tc>
                  <a:txBody>
                    <a:bodyPr/>
                    <a:lstStyle/>
                    <a:p>
                      <a:r>
                        <a:rPr lang="mr-IN" dirty="0" smtClean="0"/>
                        <a:t>प्रेजेन्स </a:t>
                      </a:r>
                      <a:endParaRPr lang="en-IN" dirty="0"/>
                    </a:p>
                  </a:txBody>
                  <a:tcPr/>
                </a:tc>
              </a:tr>
            </a:tbl>
          </a:graphicData>
        </a:graphic>
      </p:graphicFrame>
    </p:spTree>
    <p:extLst>
      <p:ext uri="{BB962C8B-B14F-4D97-AF65-F5344CB8AC3E}">
        <p14:creationId xmlns="" xmlns:p14="http://schemas.microsoft.com/office/powerpoint/2010/main" val="1919305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Black" panose="020B0A04020102020204" pitchFamily="34" charset="0"/>
                <a:ea typeface="+mn-ea"/>
                <a:cs typeface="+mn-cs"/>
              </a:rPr>
              <a:t>Ultrasonic Sensor</a:t>
            </a:r>
            <a:r>
              <a:rPr lang="mr-IN"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Black" panose="020B0A04020102020204" pitchFamily="34" charset="0"/>
                <a:ea typeface="+mn-ea"/>
                <a:cs typeface="+mn-cs"/>
              </a:rPr>
              <a:t> </a:t>
            </a:r>
            <a:endParaRPr lang="en-US" sz="36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Black" panose="020B0A04020102020204" pitchFamily="34" charset="0"/>
              <a:ea typeface="+mn-ea"/>
              <a:cs typeface="+mn-cs"/>
            </a:endParaRPr>
          </a:p>
        </p:txBody>
      </p:sp>
      <p:sp>
        <p:nvSpPr>
          <p:cNvPr id="3" name="TextBox 2"/>
          <p:cNvSpPr txBox="1"/>
          <p:nvPr/>
        </p:nvSpPr>
        <p:spPr>
          <a:xfrm>
            <a:off x="4572000" y="5334000"/>
            <a:ext cx="2133600" cy="369332"/>
          </a:xfrm>
          <a:prstGeom prst="rect">
            <a:avLst/>
          </a:prstGeom>
          <a:noFill/>
        </p:spPr>
        <p:txBody>
          <a:bodyPr wrap="square" rtlCol="0">
            <a:spAutoFit/>
          </a:bodyPr>
          <a:lstStyle/>
          <a:p>
            <a:r>
              <a:rPr lang="mr-IN" b="1" dirty="0" smtClean="0"/>
              <a:t>Rs.</a:t>
            </a:r>
            <a:r>
              <a:rPr lang="en-US" b="1" dirty="0" smtClean="0"/>
              <a:t>200</a:t>
            </a:r>
            <a:r>
              <a:rPr lang="mr-IN" b="1" dirty="0" smtClean="0"/>
              <a:t>/- </a:t>
            </a:r>
            <a:endParaRPr lang="en-IN" b="1" dirty="0"/>
          </a:p>
        </p:txBody>
      </p:sp>
      <p:pic>
        <p:nvPicPr>
          <p:cNvPr id="1026" name="Picture 2"/>
          <p:cNvPicPr>
            <a:picLocks noGrp="1" noChangeAspect="1" noChangeArrowheads="1"/>
          </p:cNvPicPr>
          <p:nvPr>
            <p:ph idx="1"/>
          </p:nvPr>
        </p:nvPicPr>
        <p:blipFill>
          <a:blip r:embed="rId2" cstate="print">
            <a:extLst>
              <a:ext uri="{28A0092B-C50C-407E-A947-70E740481C1C}">
                <a14:useLocalDpi xmlns="" xmlns:a14="http://schemas.microsoft.com/office/drawing/2010/main" val="0"/>
              </a:ext>
            </a:extLst>
          </a:blip>
          <a:srcRect/>
          <a:stretch>
            <a:fillRect/>
          </a:stretch>
        </p:blipFill>
        <p:spPr bwMode="auto">
          <a:xfrm>
            <a:off x="3429000" y="1905000"/>
            <a:ext cx="3052762" cy="30527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1238509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Black" panose="020B0A04020102020204" pitchFamily="34" charset="0"/>
                <a:ea typeface="+mn-ea"/>
                <a:cs typeface="+mn-cs"/>
              </a:rPr>
              <a:t>Ultrasonic </a:t>
            </a:r>
            <a:r>
              <a:rPr lang="mr-IN"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Utsaah" pitchFamily="34" charset="0"/>
                <a:ea typeface="+mn-ea"/>
                <a:cs typeface="Utsaah" pitchFamily="34" charset="0"/>
              </a:rPr>
              <a:t>सेन्सर म्हणजे काय?</a:t>
            </a:r>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Utsaah" pitchFamily="34" charset="0"/>
              <a:ea typeface="+mn-ea"/>
              <a:cs typeface="Utsaah" pitchFamily="34" charset="0"/>
            </a:endParaRPr>
          </a:p>
        </p:txBody>
      </p:sp>
      <p:sp>
        <p:nvSpPr>
          <p:cNvPr id="4" name="Content Placeholder 3"/>
          <p:cNvSpPr>
            <a:spLocks noGrp="1"/>
          </p:cNvSpPr>
          <p:nvPr>
            <p:ph idx="1"/>
          </p:nvPr>
        </p:nvSpPr>
        <p:spPr>
          <a:xfrm>
            <a:off x="457200" y="1524000"/>
            <a:ext cx="8229600" cy="4724400"/>
          </a:xfrm>
        </p:spPr>
        <p:txBody>
          <a:bodyPr>
            <a:normAutofit fontScale="85000" lnSpcReduction="20000"/>
          </a:bodyPr>
          <a:lstStyle/>
          <a:p>
            <a:r>
              <a:rPr lang="hi-IN" b="1" dirty="0" smtClean="0">
                <a:solidFill>
                  <a:srgbClr val="222222"/>
                </a:solidFill>
                <a:latin typeface="Utsaah" pitchFamily="34" charset="0"/>
                <a:cs typeface="Utsaah" pitchFamily="34" charset="0"/>
              </a:rPr>
              <a:t>अल्ट्रासोनिक सेन्सर हे असे एक साधन आहे जे ध्वनी लहरी वापरून वस्तूचे अंतर मोजू शकते.</a:t>
            </a:r>
          </a:p>
          <a:p>
            <a:r>
              <a:rPr lang="hi-IN" b="1" dirty="0" smtClean="0">
                <a:solidFill>
                  <a:srgbClr val="222222"/>
                </a:solidFill>
                <a:latin typeface="Utsaah" pitchFamily="34" charset="0"/>
                <a:cs typeface="Utsaah" pitchFamily="34" charset="0"/>
              </a:rPr>
              <a:t>हे एका विशिष्ट वारंवारतेवर ध्वनी लहरी पाठवून आणि आवाज परत येण्यासाठी ध्वनी लहरी ऐकून अंतर मोजते. </a:t>
            </a:r>
          </a:p>
          <a:p>
            <a:r>
              <a:rPr lang="hi-IN" b="1" dirty="0" smtClean="0">
                <a:solidFill>
                  <a:srgbClr val="222222"/>
                </a:solidFill>
                <a:latin typeface="Utsaah" pitchFamily="34" charset="0"/>
                <a:cs typeface="Utsaah" pitchFamily="34" charset="0"/>
              </a:rPr>
              <a:t>अल्ट्रासोनिक सेन्सर ट्रान्समीटर, रिसीव्हर्स आणि ट्रान्ससीव्हर्स अशा तीन विभागात विभागले गेले आहे. </a:t>
            </a:r>
          </a:p>
          <a:p>
            <a:r>
              <a:rPr lang="hi-IN" b="1" dirty="0" smtClean="0">
                <a:solidFill>
                  <a:srgbClr val="222222"/>
                </a:solidFill>
                <a:latin typeface="Utsaah" pitchFamily="34" charset="0"/>
                <a:cs typeface="Utsaah" pitchFamily="34" charset="0"/>
              </a:rPr>
              <a:t>ट्रान्समिटर इलेक्ट्रिकल सिग्नलला अल्ट्रासाऊंडमध्ये रुपांतर करतात, रिसीव्हर्स अल्ट्रासाऊंडला इलेक्ट्रिकल सिग्नलमध्ये रुपांतरित करतात आणि ट्रान्सीव्हर्स अल्ट्रासाऊंड दोन्ही प्रसारित आणि प्राप्त करू शकतात.</a:t>
            </a:r>
          </a:p>
          <a:p>
            <a:r>
              <a:rPr lang="hi-IN" b="1" dirty="0" smtClean="0">
                <a:solidFill>
                  <a:srgbClr val="222222"/>
                </a:solidFill>
                <a:latin typeface="Utsaah" pitchFamily="34" charset="0"/>
                <a:cs typeface="Utsaah" pitchFamily="34" charset="0"/>
              </a:rPr>
              <a:t>रडार आणि सोनार सारख्याच प्रकारे, अल्ट्रासोनिक ट्रान्सड्यूसर सिस्टममध्ये वापरले जातात जे प्रतिबिंबित सिग्नल्सचे अर्थ लावून लक्ष्यांचे मूल्यांकन करतात. उदाहरणार्थ, सिग्नल पाठविणे आणि प्रतिध्वनी प्राप्त करणे दरम्यानची वेळ मोजून ऑब्जेक्टचे अंतर मोजले जाऊ शकते. </a:t>
            </a:r>
            <a:endParaRPr lang="en-IN" b="1" dirty="0">
              <a:latin typeface="Utsaah" pitchFamily="34" charset="0"/>
              <a:cs typeface="Utsaah" pitchFamily="34" charset="0"/>
            </a:endParaRPr>
          </a:p>
        </p:txBody>
      </p:sp>
    </p:spTree>
    <p:extLst>
      <p:ext uri="{BB962C8B-B14F-4D97-AF65-F5344CB8AC3E}">
        <p14:creationId xmlns="" xmlns:p14="http://schemas.microsoft.com/office/powerpoint/2010/main" val="24733917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effectLst/>
        </p:spPr>
        <p:txBody>
          <a:bodyPr>
            <a:normAutofit/>
          </a:bodyPr>
          <a:lstStyle/>
          <a:p>
            <a:r>
              <a:rPr lang="en-US"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Black" panose="020B0A04020102020204" pitchFamily="34" charset="0"/>
                <a:ea typeface="+mn-ea"/>
                <a:cs typeface="+mn-cs"/>
              </a:rPr>
              <a:t>Ultrasonic </a:t>
            </a:r>
            <a:r>
              <a:rPr lang="mr-IN"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Utsaah" pitchFamily="34" charset="0"/>
                <a:ea typeface="+mn-ea"/>
                <a:cs typeface="Utsaah" pitchFamily="34" charset="0"/>
              </a:rPr>
              <a:t>सेन्सर कसा काम करतो </a:t>
            </a:r>
            <a:r>
              <a:rPr lang="mr-IN"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Black" panose="020B0A04020102020204" pitchFamily="34" charset="0"/>
                <a:ea typeface="+mn-ea"/>
                <a:cs typeface="+mn-cs"/>
              </a:rPr>
              <a:t>?</a:t>
            </a:r>
            <a:endParaRPr lang="en-US" sz="36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Black" panose="020B0A04020102020204" pitchFamily="34" charset="0"/>
              <a:ea typeface="+mn-ea"/>
              <a:cs typeface="+mn-cs"/>
            </a:endParaRPr>
          </a:p>
        </p:txBody>
      </p:sp>
      <p:pic>
        <p:nvPicPr>
          <p:cNvPr id="4098" name="Picture 2" descr="Image result for working of ultrasonic sensor"/>
          <p:cNvPicPr>
            <a:picLocks noGrp="1" noChangeAspect="1" noChangeArrowheads="1"/>
          </p:cNvPicPr>
          <p:nvPr>
            <p:ph idx="1"/>
          </p:nvPr>
        </p:nvPicPr>
        <p:blipFill>
          <a:blip r:embed="rId2" cstate="print"/>
          <a:srcRect/>
          <a:stretch>
            <a:fillRect/>
          </a:stretch>
        </p:blipFill>
        <p:spPr bwMode="auto">
          <a:xfrm>
            <a:off x="1371600" y="1611211"/>
            <a:ext cx="6248400" cy="4616652"/>
          </a:xfrm>
          <a:prstGeom prst="rect">
            <a:avLst/>
          </a:prstGeom>
          <a:noFill/>
        </p:spPr>
      </p:pic>
    </p:spTree>
    <p:extLst>
      <p:ext uri="{BB962C8B-B14F-4D97-AF65-F5344CB8AC3E}">
        <p14:creationId xmlns="" xmlns:p14="http://schemas.microsoft.com/office/powerpoint/2010/main" val="2634688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Black" panose="020B0A04020102020204" pitchFamily="34" charset="0"/>
                <a:ea typeface="+mn-ea"/>
                <a:cs typeface="+mn-cs"/>
              </a:rPr>
              <a:t>Ultrasonic </a:t>
            </a:r>
            <a:r>
              <a:rPr lang="mr-IN" sz="49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Utsaah" pitchFamily="34" charset="0"/>
                <a:ea typeface="+mn-ea"/>
                <a:cs typeface="Utsaah" pitchFamily="34" charset="0"/>
              </a:rPr>
              <a:t>सेन्सर</a:t>
            </a:r>
            <a:r>
              <a:rPr lang="mr-IN" sz="49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Black" panose="020B0A04020102020204" pitchFamily="34" charset="0"/>
                <a:ea typeface="+mn-ea"/>
                <a:cs typeface="+mn-cs"/>
              </a:rPr>
              <a:t> </a:t>
            </a:r>
            <a:r>
              <a:rPr lang="en-US"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Black" panose="020B0A04020102020204" pitchFamily="34" charset="0"/>
                <a:ea typeface="+mn-ea"/>
                <a:cs typeface="+mn-cs"/>
              </a:rPr>
              <a:t>Arduino Board </a:t>
            </a:r>
            <a:r>
              <a:rPr lang="mr-IN" sz="49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Utsaah" pitchFamily="34" charset="0"/>
                <a:ea typeface="+mn-ea"/>
                <a:cs typeface="Utsaah" pitchFamily="34" charset="0"/>
              </a:rPr>
              <a:t>ला कसा</a:t>
            </a:r>
            <a:r>
              <a:rPr lang="en-US" sz="49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Utsaah" pitchFamily="34" charset="0"/>
                <a:ea typeface="+mn-ea"/>
                <a:cs typeface="Utsaah" pitchFamily="34" charset="0"/>
              </a:rPr>
              <a:t> </a:t>
            </a:r>
            <a:r>
              <a:rPr lang="mr-IN" sz="49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Utsaah" pitchFamily="34" charset="0"/>
                <a:ea typeface="+mn-ea"/>
                <a:cs typeface="Utsaah" pitchFamily="34" charset="0"/>
              </a:rPr>
              <a:t>जोडावा?</a:t>
            </a:r>
            <a:endParaRPr lang="en-US" sz="49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Utsaah" pitchFamily="34" charset="0"/>
              <a:ea typeface="+mn-ea"/>
              <a:cs typeface="Utsaah" pitchFamily="34" charset="0"/>
            </a:endParaRPr>
          </a:p>
        </p:txBody>
      </p:sp>
      <p:pic>
        <p:nvPicPr>
          <p:cNvPr id="3075" name="Picture 3"/>
          <p:cNvPicPr>
            <a:picLocks noGrp="1" noChangeAspect="1" noChangeArrowheads="1"/>
          </p:cNvPicPr>
          <p:nvPr>
            <p:ph idx="1"/>
          </p:nvPr>
        </p:nvPicPr>
        <p:blipFill>
          <a:blip r:embed="rId2" cstate="print">
            <a:extLst>
              <a:ext uri="{28A0092B-C50C-407E-A947-70E740481C1C}">
                <a14:useLocalDpi xmlns="" xmlns:a14="http://schemas.microsoft.com/office/drawing/2010/main" val="0"/>
              </a:ext>
            </a:extLst>
          </a:blip>
          <a:srcRect/>
          <a:stretch>
            <a:fillRect/>
          </a:stretch>
        </p:blipFill>
        <p:spPr bwMode="auto">
          <a:xfrm>
            <a:off x="1500505" y="1600200"/>
            <a:ext cx="6142989" cy="45259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1973974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Black" panose="020B0A04020102020204" pitchFamily="34" charset="0"/>
                <a:ea typeface="+mn-ea"/>
                <a:cs typeface="+mn-cs"/>
              </a:rPr>
              <a:t>Ultrasonic sensor </a:t>
            </a:r>
            <a:r>
              <a:rPr lang="mr-IN"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Utsaah" pitchFamily="34" charset="0"/>
                <a:ea typeface="+mn-ea"/>
                <a:cs typeface="Utsaah" pitchFamily="34" charset="0"/>
              </a:rPr>
              <a:t>चा उपयोग </a:t>
            </a:r>
            <a:endParaRPr lang="en-US" sz="32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Utsaah" pitchFamily="34" charset="0"/>
              <a:ea typeface="+mn-ea"/>
              <a:cs typeface="Utsaah" pitchFamily="34" charset="0"/>
            </a:endParaRPr>
          </a:p>
        </p:txBody>
      </p:sp>
      <p:sp>
        <p:nvSpPr>
          <p:cNvPr id="3" name="Content Placeholder 2"/>
          <p:cNvSpPr>
            <a:spLocks noGrp="1"/>
          </p:cNvSpPr>
          <p:nvPr>
            <p:ph idx="1"/>
          </p:nvPr>
        </p:nvSpPr>
        <p:spPr/>
        <p:txBody>
          <a:bodyPr>
            <a:normAutofit/>
          </a:bodyPr>
          <a:lstStyle/>
          <a:p>
            <a:pPr marL="0" indent="0">
              <a:buNone/>
            </a:pPr>
            <a:endParaRPr lang="en-US" sz="2200" u="sng" dirty="0" smtClean="0">
              <a:solidFill>
                <a:schemeClr val="bg2">
                  <a:lumMod val="10000"/>
                </a:schemeClr>
              </a:solidFill>
              <a:latin typeface="arial"/>
              <a:hlinkClick r:id="rId3" tooltip="Humidifier"/>
            </a:endParaRPr>
          </a:p>
          <a:p>
            <a:r>
              <a:rPr lang="en-US" sz="2200" u="sng" dirty="0" smtClean="0">
                <a:solidFill>
                  <a:schemeClr val="bg2">
                    <a:lumMod val="10000"/>
                  </a:schemeClr>
                </a:solidFill>
                <a:latin typeface="arial"/>
                <a:hlinkClick r:id="rId3" tooltip="Humidifier"/>
              </a:rPr>
              <a:t>Humidifiers</a:t>
            </a:r>
            <a:r>
              <a:rPr lang="en-US" sz="2200" u="sng" dirty="0">
                <a:solidFill>
                  <a:schemeClr val="bg2">
                    <a:lumMod val="10000"/>
                  </a:schemeClr>
                </a:solidFill>
                <a:latin typeface="arial"/>
              </a:rPr>
              <a:t>, </a:t>
            </a:r>
          </a:p>
          <a:p>
            <a:r>
              <a:rPr lang="en-US" sz="2200" u="sng" dirty="0" smtClean="0">
                <a:solidFill>
                  <a:schemeClr val="bg2">
                    <a:lumMod val="10000"/>
                  </a:schemeClr>
                </a:solidFill>
                <a:latin typeface="arial"/>
                <a:hlinkClick r:id="rId4" tooltip="Sonar"/>
              </a:rPr>
              <a:t>Sonar</a:t>
            </a:r>
            <a:r>
              <a:rPr lang="en-US" sz="2200" u="sng" dirty="0">
                <a:solidFill>
                  <a:schemeClr val="bg2">
                    <a:lumMod val="10000"/>
                  </a:schemeClr>
                </a:solidFill>
                <a:latin typeface="arial"/>
              </a:rPr>
              <a:t>, </a:t>
            </a:r>
          </a:p>
          <a:p>
            <a:r>
              <a:rPr lang="en-US" sz="2200" u="sng" dirty="0" smtClean="0">
                <a:solidFill>
                  <a:schemeClr val="bg2">
                    <a:lumMod val="10000"/>
                  </a:schemeClr>
                </a:solidFill>
                <a:latin typeface="arial"/>
                <a:hlinkClick r:id="rId5" tooltip="Medical ultrasonography"/>
              </a:rPr>
              <a:t>Medical </a:t>
            </a:r>
            <a:r>
              <a:rPr lang="en-US" sz="2200" u="sng" dirty="0">
                <a:solidFill>
                  <a:schemeClr val="bg2">
                    <a:lumMod val="10000"/>
                  </a:schemeClr>
                </a:solidFill>
                <a:latin typeface="arial"/>
                <a:hlinkClick r:id="rId5" tooltip="Medical ultrasonography"/>
              </a:rPr>
              <a:t>ultrasonography</a:t>
            </a:r>
            <a:r>
              <a:rPr lang="en-US" sz="2200" u="sng" dirty="0">
                <a:solidFill>
                  <a:schemeClr val="bg2">
                    <a:lumMod val="10000"/>
                  </a:schemeClr>
                </a:solidFill>
                <a:latin typeface="arial"/>
              </a:rPr>
              <a:t>, </a:t>
            </a:r>
          </a:p>
          <a:p>
            <a:r>
              <a:rPr lang="en-US" sz="2200" u="sng" dirty="0" smtClean="0">
                <a:solidFill>
                  <a:schemeClr val="bg2">
                    <a:lumMod val="10000"/>
                  </a:schemeClr>
                </a:solidFill>
                <a:latin typeface="arial"/>
                <a:hlinkClick r:id="rId6" tooltip="Burglar alarms"/>
              </a:rPr>
              <a:t>Burglar </a:t>
            </a:r>
            <a:r>
              <a:rPr lang="en-US" sz="2200" u="sng" dirty="0">
                <a:solidFill>
                  <a:schemeClr val="bg2">
                    <a:lumMod val="10000"/>
                  </a:schemeClr>
                </a:solidFill>
                <a:latin typeface="arial"/>
                <a:hlinkClick r:id="rId6" tooltip="Burglar alarms"/>
              </a:rPr>
              <a:t>alarms</a:t>
            </a:r>
            <a:r>
              <a:rPr lang="en-US" sz="2200" u="sng" dirty="0">
                <a:solidFill>
                  <a:schemeClr val="bg2">
                    <a:lumMod val="10000"/>
                  </a:schemeClr>
                </a:solidFill>
                <a:latin typeface="arial"/>
              </a:rPr>
              <a:t>, </a:t>
            </a:r>
          </a:p>
          <a:p>
            <a:r>
              <a:rPr lang="en-US" sz="2200" u="sng" dirty="0" smtClean="0">
                <a:solidFill>
                  <a:schemeClr val="bg2">
                    <a:lumMod val="10000"/>
                  </a:schemeClr>
                </a:solidFill>
                <a:latin typeface="arial"/>
                <a:hlinkClick r:id="rId7" tooltip="Non-destructive testing"/>
              </a:rPr>
              <a:t>Non-destructive </a:t>
            </a:r>
            <a:r>
              <a:rPr lang="en-US" sz="2200" u="sng" dirty="0">
                <a:solidFill>
                  <a:schemeClr val="bg2">
                    <a:lumMod val="10000"/>
                  </a:schemeClr>
                </a:solidFill>
                <a:latin typeface="arial"/>
                <a:hlinkClick r:id="rId7" tooltip="Non-destructive testing"/>
              </a:rPr>
              <a:t>testing</a:t>
            </a:r>
            <a:r>
              <a:rPr lang="en-US" sz="2200" u="sng" dirty="0">
                <a:solidFill>
                  <a:schemeClr val="bg2">
                    <a:lumMod val="10000"/>
                  </a:schemeClr>
                </a:solidFill>
                <a:latin typeface="arial"/>
              </a:rPr>
              <a:t> </a:t>
            </a:r>
          </a:p>
          <a:p>
            <a:r>
              <a:rPr lang="en-US" sz="2200" u="sng" dirty="0">
                <a:solidFill>
                  <a:schemeClr val="bg2">
                    <a:lumMod val="10000"/>
                  </a:schemeClr>
                </a:solidFill>
                <a:latin typeface="arial"/>
              </a:rPr>
              <a:t> W</a:t>
            </a:r>
            <a:r>
              <a:rPr lang="en-US" sz="2200" u="sng" dirty="0" smtClean="0">
                <a:solidFill>
                  <a:schemeClr val="bg2">
                    <a:lumMod val="10000"/>
                  </a:schemeClr>
                </a:solidFill>
                <a:latin typeface="arial"/>
                <a:hlinkClick r:id="rId8" tooltip="Wireless charging"/>
              </a:rPr>
              <a:t>ireless </a:t>
            </a:r>
            <a:r>
              <a:rPr lang="en-US" sz="2200" u="sng" dirty="0">
                <a:solidFill>
                  <a:schemeClr val="bg2">
                    <a:lumMod val="10000"/>
                  </a:schemeClr>
                </a:solidFill>
                <a:latin typeface="arial"/>
                <a:hlinkClick r:id="rId8" tooltip="Wireless charging"/>
              </a:rPr>
              <a:t>charging</a:t>
            </a:r>
            <a:r>
              <a:rPr lang="en-US" sz="2200" u="sng" dirty="0">
                <a:solidFill>
                  <a:schemeClr val="bg2">
                    <a:lumMod val="10000"/>
                  </a:schemeClr>
                </a:solidFill>
                <a:latin typeface="arial"/>
              </a:rPr>
              <a:t>.</a:t>
            </a:r>
          </a:p>
        </p:txBody>
      </p:sp>
    </p:spTree>
    <p:extLst>
      <p:ext uri="{BB962C8B-B14F-4D97-AF65-F5344CB8AC3E}">
        <p14:creationId xmlns="" xmlns:p14="http://schemas.microsoft.com/office/powerpoint/2010/main" val="1425234632"/>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33400" y="457200"/>
            <a:ext cx="8229600" cy="6126162"/>
          </a:xfrm>
        </p:spPr>
        <p:txBody>
          <a:bodyPr>
            <a:normAutofit/>
          </a:bodyPr>
          <a:lstStyle/>
          <a:p>
            <a:r>
              <a:rPr lang="en-US"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Black" panose="020B0A04020102020204" pitchFamily="34" charset="0"/>
                <a:ea typeface="+mn-ea"/>
                <a:cs typeface="+mn-cs"/>
              </a:rPr>
              <a:t> </a:t>
            </a:r>
            <a:r>
              <a:rPr lang="mr-IN"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Black" panose="020B0A04020102020204" pitchFamily="34" charset="0"/>
                <a:ea typeface="+mn-ea"/>
                <a:cs typeface="+mn-cs"/>
              </a:rPr>
              <a:t>धन्यवाद </a:t>
            </a:r>
            <a:endParaRPr lang="en-US" sz="36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Black" panose="020B0A04020102020204" pitchFamily="34" charset="0"/>
              <a:ea typeface="+mn-ea"/>
              <a:cs typeface="+mn-cs"/>
            </a:endParaRPr>
          </a:p>
        </p:txBody>
      </p:sp>
    </p:spTree>
    <p:extLst>
      <p:ext uri="{BB962C8B-B14F-4D97-AF65-F5344CB8AC3E}">
        <p14:creationId xmlns="" xmlns:p14="http://schemas.microsoft.com/office/powerpoint/2010/main" val="2500641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3192</TotalTime>
  <Words>201</Words>
  <Application>Microsoft Office PowerPoint</Application>
  <PresentationFormat>On-screen Show (4:3)</PresentationFormat>
  <Paragraphs>58</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  सेन्सर म्हणजे काय ?</vt:lpstr>
      <vt:lpstr>काही बॉडी सेन्सर   </vt:lpstr>
      <vt:lpstr>काही इलेक्ट्रोनिक सेन्सर </vt:lpstr>
      <vt:lpstr>Ultrasonic Sensor </vt:lpstr>
      <vt:lpstr>Ultrasonic सेन्सर म्हणजे काय?</vt:lpstr>
      <vt:lpstr>Ultrasonic सेन्सर कसा काम करतो ?</vt:lpstr>
      <vt:lpstr>Ultrasonic सेन्सर Arduino Board ला कसा जोडावा?</vt:lpstr>
      <vt:lpstr>Ultrasonic sensor चा उपयोग </vt:lpstr>
      <vt:lpstr> धन्यवाद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dc:title>
  <dc:creator>Admin</dc:creator>
  <cp:lastModifiedBy>admin</cp:lastModifiedBy>
  <cp:revision>43</cp:revision>
  <dcterms:created xsi:type="dcterms:W3CDTF">2017-11-20T08:31:11Z</dcterms:created>
  <dcterms:modified xsi:type="dcterms:W3CDTF">2019-08-18T18:47:45Z</dcterms:modified>
</cp:coreProperties>
</file>