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9/18/2014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133600"/>
            <a:ext cx="7272808" cy="1470025"/>
          </a:xfrm>
        </p:spPr>
        <p:txBody>
          <a:bodyPr/>
          <a:lstStyle/>
          <a:p>
            <a:r>
              <a:rPr lang="en-US" dirty="0" smtClean="0"/>
              <a:t>Budgeting</a:t>
            </a:r>
            <a:endParaRPr lang="en-US" dirty="0"/>
          </a:p>
        </p:txBody>
      </p:sp>
      <p:sp>
        <p:nvSpPr>
          <p:cNvPr id="3" name="Subtitle 2"/>
          <p:cNvSpPr>
            <a:spLocks noGrp="1"/>
          </p:cNvSpPr>
          <p:nvPr>
            <p:ph type="subTitle" idx="1"/>
          </p:nvPr>
        </p:nvSpPr>
        <p:spPr/>
        <p:txBody>
          <a:bodyPr/>
          <a:lstStyle/>
          <a:p>
            <a:r>
              <a:rPr lang="en-US" dirty="0" err="1" smtClean="0"/>
              <a:t>Vigyan</a:t>
            </a:r>
            <a:r>
              <a:rPr lang="en-US" dirty="0" smtClean="0"/>
              <a:t> Ashram, </a:t>
            </a:r>
            <a:r>
              <a:rPr lang="en-US" dirty="0" err="1" smtClean="0"/>
              <a:t>Pabal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94840" y="1772816"/>
            <a:ext cx="8191960" cy="4323184"/>
          </a:xfrm>
        </p:spPr>
        <p:txBody>
          <a:bodyPr>
            <a:normAutofit fontScale="55000" lnSpcReduction="20000"/>
          </a:bodyPr>
          <a:lstStyle/>
          <a:p>
            <a:pPr>
              <a:buNone/>
            </a:pPr>
            <a:r>
              <a:rPr lang="en-US" sz="4400" b="1" u="sng" dirty="0" smtClean="0"/>
              <a:t>Budgeting</a:t>
            </a:r>
            <a:endParaRPr lang="en-US" sz="4400" dirty="0" smtClean="0"/>
          </a:p>
          <a:p>
            <a:pPr>
              <a:buNone/>
            </a:pPr>
            <a:r>
              <a:rPr lang="en-US" sz="4400" dirty="0" smtClean="0"/>
              <a:t>Before starting any work, budgeting of expenses is done. </a:t>
            </a:r>
          </a:p>
          <a:p>
            <a:pPr>
              <a:buNone/>
            </a:pPr>
            <a:r>
              <a:rPr lang="en-US" sz="4400" dirty="0" smtClean="0"/>
              <a:t>If activity-wise funds required are known, provision for funds can be made.</a:t>
            </a:r>
          </a:p>
          <a:p>
            <a:pPr lvl="0"/>
            <a:r>
              <a:rPr lang="en-US" sz="4400" dirty="0" smtClean="0"/>
              <a:t>If there is two or more option, best option can be selected. </a:t>
            </a:r>
          </a:p>
          <a:p>
            <a:pPr lvl="0"/>
            <a:r>
              <a:rPr lang="en-US" sz="4400" dirty="0" smtClean="0"/>
              <a:t>Area’s of cost reduction can be found out and worked out. </a:t>
            </a:r>
          </a:p>
          <a:p>
            <a:r>
              <a:rPr lang="en-US" sz="4400" dirty="0" smtClean="0"/>
              <a:t>Budget helps to understand, deficit or surplus in income. Every year finance minister presents budget for the country. If there is deficit then taxes are raised to meet the deficit. Similarly every organization makes budget. It is advisable that every household should have its budget.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Budgeting</a:t>
            </a:r>
            <a:endParaRPr lang="en-US" dirty="0"/>
          </a:p>
        </p:txBody>
      </p:sp>
      <p:sp>
        <p:nvSpPr>
          <p:cNvPr id="3" name="Content Placeholder 2"/>
          <p:cNvSpPr>
            <a:spLocks noGrp="1"/>
          </p:cNvSpPr>
          <p:nvPr>
            <p:ph idx="1"/>
          </p:nvPr>
        </p:nvSpPr>
        <p:spPr/>
        <p:txBody>
          <a:bodyPr/>
          <a:lstStyle/>
          <a:p>
            <a:pPr>
              <a:buNone/>
            </a:pPr>
            <a:r>
              <a:rPr lang="en-US" dirty="0" smtClean="0"/>
              <a:t>Budgeting Types</a:t>
            </a:r>
          </a:p>
          <a:p>
            <a:endParaRPr lang="en-US" dirty="0" smtClean="0"/>
          </a:p>
          <a:p>
            <a:endParaRPr lang="en-US" dirty="0"/>
          </a:p>
        </p:txBody>
      </p:sp>
      <p:sp>
        <p:nvSpPr>
          <p:cNvPr id="4" name="Rectangle 3"/>
          <p:cNvSpPr/>
          <p:nvPr/>
        </p:nvSpPr>
        <p:spPr>
          <a:xfrm>
            <a:off x="3200400" y="2743200"/>
            <a:ext cx="25908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Budgeting Types</a:t>
            </a:r>
            <a:endParaRPr lang="en-US" dirty="0"/>
          </a:p>
        </p:txBody>
      </p:sp>
      <p:sp>
        <p:nvSpPr>
          <p:cNvPr id="5" name="Rectangle 4"/>
          <p:cNvSpPr/>
          <p:nvPr/>
        </p:nvSpPr>
        <p:spPr>
          <a:xfrm>
            <a:off x="762000" y="38100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Estimation</a:t>
            </a:r>
            <a:endParaRPr lang="en-US" dirty="0"/>
          </a:p>
        </p:txBody>
      </p:sp>
      <p:sp>
        <p:nvSpPr>
          <p:cNvPr id="6" name="Rectangle 5"/>
          <p:cNvSpPr/>
          <p:nvPr/>
        </p:nvSpPr>
        <p:spPr>
          <a:xfrm>
            <a:off x="3352800" y="38862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Quotation</a:t>
            </a:r>
            <a:endParaRPr lang="en-US" dirty="0"/>
          </a:p>
        </p:txBody>
      </p:sp>
      <p:sp>
        <p:nvSpPr>
          <p:cNvPr id="7" name="Rectangle 6"/>
          <p:cNvSpPr/>
          <p:nvPr/>
        </p:nvSpPr>
        <p:spPr>
          <a:xfrm>
            <a:off x="6096000" y="38100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Flow Statement</a:t>
            </a:r>
            <a:endParaRPr lang="en-US" dirty="0"/>
          </a:p>
        </p:txBody>
      </p:sp>
      <p:sp>
        <p:nvSpPr>
          <p:cNvPr id="8" name="Down Arrow 7"/>
          <p:cNvSpPr/>
          <p:nvPr/>
        </p:nvSpPr>
        <p:spPr>
          <a:xfrm>
            <a:off x="4343400" y="3200400"/>
            <a:ext cx="1524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9726133">
            <a:off x="1554558" y="3178173"/>
            <a:ext cx="1447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563821">
            <a:off x="5828506" y="3192796"/>
            <a:ext cx="1752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endParaRPr lang="en-US" dirty="0" smtClean="0"/>
          </a:p>
          <a:p>
            <a:pPr>
              <a:buNone/>
            </a:pPr>
            <a:endParaRPr lang="en-US" dirty="0" smtClean="0"/>
          </a:p>
          <a:p>
            <a:pPr>
              <a:buNone/>
            </a:pPr>
            <a:r>
              <a:rPr lang="en-US" dirty="0" smtClean="0"/>
              <a:t>   Estimate is approximate calculation of raw material, labor and money required for a particular service or task or product manufacturing. </a:t>
            </a:r>
          </a:p>
          <a:p>
            <a:endParaRPr lang="en-US" dirty="0" smtClean="0"/>
          </a:p>
          <a:p>
            <a:endParaRPr lang="en-US" dirty="0" smtClean="0"/>
          </a:p>
          <a:p>
            <a:pPr>
              <a:buNone/>
            </a:pPr>
            <a:endParaRPr lang="en-US" dirty="0"/>
          </a:p>
        </p:txBody>
      </p:sp>
      <p:sp>
        <p:nvSpPr>
          <p:cNvPr id="4" name="Rectangle 3"/>
          <p:cNvSpPr/>
          <p:nvPr/>
        </p:nvSpPr>
        <p:spPr>
          <a:xfrm>
            <a:off x="762000" y="4800600"/>
            <a:ext cx="77724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The details in estimate given are likely to change as per the material used, process performed or market situations. Estimate is to help customer to select appropriate option</a:t>
            </a:r>
            <a:endParaRPr lang="en-US" b="1" dirty="0"/>
          </a:p>
        </p:txBody>
      </p:sp>
      <p:sp>
        <p:nvSpPr>
          <p:cNvPr id="5" name="Rectangle 4"/>
          <p:cNvSpPr/>
          <p:nvPr/>
        </p:nvSpPr>
        <p:spPr>
          <a:xfrm>
            <a:off x="609600" y="1676400"/>
            <a:ext cx="7543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An estimate is given when</a:t>
            </a:r>
          </a:p>
          <a:p>
            <a:r>
              <a:rPr lang="en-US" b="1" dirty="0" smtClean="0"/>
              <a:t>The customer has not yet made up his mind for purchase and studying option.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Quotation</a:t>
            </a:r>
            <a:endParaRPr lang="en-US" dirty="0"/>
          </a:p>
        </p:txBody>
      </p:sp>
      <p:sp>
        <p:nvSpPr>
          <p:cNvPr id="3" name="Content Placeholder 2"/>
          <p:cNvSpPr>
            <a:spLocks noGrp="1"/>
          </p:cNvSpPr>
          <p:nvPr>
            <p:ph idx="1"/>
          </p:nvPr>
        </p:nvSpPr>
        <p:spPr>
          <a:xfrm>
            <a:off x="494840" y="1772816"/>
            <a:ext cx="8115760" cy="2951584"/>
          </a:xfrm>
        </p:spPr>
        <p:txBody>
          <a:bodyPr>
            <a:normAutofit fontScale="70000" lnSpcReduction="20000"/>
          </a:bodyPr>
          <a:lstStyle/>
          <a:p>
            <a:endParaRPr lang="en-US" dirty="0" smtClean="0"/>
          </a:p>
          <a:p>
            <a:endParaRPr lang="en-US" dirty="0" smtClean="0"/>
          </a:p>
          <a:p>
            <a:endParaRPr lang="en-US" dirty="0" smtClean="0"/>
          </a:p>
          <a:p>
            <a:endParaRPr lang="en-US" dirty="0" smtClean="0"/>
          </a:p>
          <a:p>
            <a:pPr>
              <a:buNone/>
            </a:pPr>
            <a:r>
              <a:rPr lang="en-US" dirty="0" smtClean="0"/>
              <a:t>  </a:t>
            </a:r>
          </a:p>
          <a:p>
            <a:pPr>
              <a:buNone/>
            </a:pPr>
            <a:endParaRPr lang="en-US" dirty="0" smtClean="0"/>
          </a:p>
          <a:p>
            <a:pPr>
              <a:buNone/>
            </a:pPr>
            <a:r>
              <a:rPr lang="en-US" dirty="0" smtClean="0"/>
              <a:t>Quotations assure a guaranteed sale for the seller and assure a guaranteed supply to the customer. </a:t>
            </a:r>
          </a:p>
          <a:p>
            <a:endParaRPr lang="en-US" dirty="0"/>
          </a:p>
        </p:txBody>
      </p:sp>
      <p:sp>
        <p:nvSpPr>
          <p:cNvPr id="4" name="Rectangle 3"/>
          <p:cNvSpPr/>
          <p:nvPr/>
        </p:nvSpPr>
        <p:spPr>
          <a:xfrm>
            <a:off x="762000" y="2057400"/>
            <a:ext cx="7696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Quotation is time bound and written surety about the price of product</a:t>
            </a:r>
            <a:endParaRPr lang="en-US" b="1" dirty="0"/>
          </a:p>
        </p:txBody>
      </p:sp>
      <p:sp>
        <p:nvSpPr>
          <p:cNvPr id="5" name="Rectangle 4"/>
          <p:cNvSpPr/>
          <p:nvPr/>
        </p:nvSpPr>
        <p:spPr>
          <a:xfrm>
            <a:off x="762000" y="2895600"/>
            <a:ext cx="7696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Quotation is based on the estimation of that particular Service or Production process</a:t>
            </a:r>
            <a:endParaRPr lang="en-US" b="1" dirty="0"/>
          </a:p>
        </p:txBody>
      </p:sp>
      <p:sp>
        <p:nvSpPr>
          <p:cNvPr id="6" name="Rectangle 5"/>
          <p:cNvSpPr/>
          <p:nvPr/>
        </p:nvSpPr>
        <p:spPr>
          <a:xfrm>
            <a:off x="609600" y="4953000"/>
            <a:ext cx="7696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Quotation helps customer to select best option for him.</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Flow</a:t>
            </a:r>
            <a:endParaRPr lang="en-US" dirty="0"/>
          </a:p>
        </p:txBody>
      </p:sp>
      <p:sp>
        <p:nvSpPr>
          <p:cNvPr id="3" name="Content Placeholder 2"/>
          <p:cNvSpPr>
            <a:spLocks noGrp="1"/>
          </p:cNvSpPr>
          <p:nvPr>
            <p:ph idx="1"/>
          </p:nvPr>
        </p:nvSpPr>
        <p:spPr/>
        <p:txBody>
          <a:bodyPr/>
          <a:lstStyle/>
          <a:p>
            <a:r>
              <a:rPr lang="en-US" dirty="0" smtClean="0"/>
              <a:t>While executing a job, customer generally pays at the time of delivery. To meet payment of supplier or for </a:t>
            </a:r>
            <a:r>
              <a:rPr lang="en-US" dirty="0" err="1" smtClean="0"/>
              <a:t>labour</a:t>
            </a:r>
            <a:r>
              <a:rPr lang="en-US" dirty="0" smtClean="0"/>
              <a:t> </a:t>
            </a:r>
            <a:r>
              <a:rPr lang="en-US" dirty="0" smtClean="0"/>
              <a:t>payment, entrepreneur has to spend money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Flow</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buNone/>
            </a:pPr>
            <a:r>
              <a:rPr lang="en-US" dirty="0" smtClean="0"/>
              <a:t>. </a:t>
            </a:r>
          </a:p>
          <a:p>
            <a:endParaRPr lang="en-US" dirty="0"/>
          </a:p>
        </p:txBody>
      </p:sp>
      <p:sp>
        <p:nvSpPr>
          <p:cNvPr id="4" name="Rectangle 3"/>
          <p:cNvSpPr/>
          <p:nvPr/>
        </p:nvSpPr>
        <p:spPr>
          <a:xfrm>
            <a:off x="685800" y="2133600"/>
            <a:ext cx="7315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It is a statement showing timetable of requirement of funds and receipt of funds is called </a:t>
            </a:r>
            <a:r>
              <a:rPr lang="en-US" b="1" dirty="0" smtClean="0"/>
              <a:t>as cash </a:t>
            </a:r>
            <a:r>
              <a:rPr lang="en-US" b="1" dirty="0" smtClean="0"/>
              <a:t>flow</a:t>
            </a:r>
            <a:endParaRPr lang="en-US" b="1" dirty="0"/>
          </a:p>
        </p:txBody>
      </p:sp>
      <p:sp>
        <p:nvSpPr>
          <p:cNvPr id="5" name="Rectangle 4"/>
          <p:cNvSpPr/>
          <p:nvPr/>
        </p:nvSpPr>
        <p:spPr>
          <a:xfrm>
            <a:off x="685800" y="3886200"/>
            <a:ext cx="7315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It is a schedule showing cash received and paid over a certain time period</a:t>
            </a:r>
            <a:r>
              <a:rPr lang="en-US" b="1" smtClean="0"/>
              <a:t>. </a:t>
            </a:r>
            <a:endParaRPr lang="en-US" b="1" dirty="0"/>
          </a:p>
        </p:txBody>
      </p:sp>
    </p:spTree>
  </p:cSld>
  <p:clrMapOvr>
    <a:masterClrMapping/>
  </p:clrMapOvr>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34</TotalTime>
  <Words>317</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LWD</vt:lpstr>
      <vt:lpstr>Budgeting</vt:lpstr>
      <vt:lpstr>Introduction</vt:lpstr>
      <vt:lpstr>Types of Budgeting</vt:lpstr>
      <vt:lpstr>Estimation</vt:lpstr>
      <vt:lpstr>Quotation</vt:lpstr>
      <vt:lpstr>Cash Flow</vt:lpstr>
      <vt:lpstr>Cash Flow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11</cp:revision>
  <dcterms:created xsi:type="dcterms:W3CDTF">2013-08-07T06:15:35Z</dcterms:created>
  <dcterms:modified xsi:type="dcterms:W3CDTF">2014-09-18T08:06:44Z</dcterms:modified>
</cp:coreProperties>
</file>