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6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004B9E-0639-4B76-93A6-F8F1F5D522C5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4C6AA3-70D0-42BE-A8E6-2E60655F2471}">
      <dgm:prSet phldrT="[Text]"/>
      <dgm:spPr/>
      <dgm:t>
        <a:bodyPr/>
        <a:lstStyle/>
        <a:p>
          <a:endParaRPr lang="en-US" dirty="0"/>
        </a:p>
      </dgm:t>
    </dgm:pt>
    <dgm:pt modelId="{62C5C14A-4A87-4277-9FBF-E0628D5326D9}" type="parTrans" cxnId="{3C0EECE7-F801-4000-B609-CEDC4C520986}">
      <dgm:prSet/>
      <dgm:spPr/>
      <dgm:t>
        <a:bodyPr/>
        <a:lstStyle/>
        <a:p>
          <a:endParaRPr lang="en-US"/>
        </a:p>
      </dgm:t>
    </dgm:pt>
    <dgm:pt modelId="{9B33E3DC-D850-4FB3-8473-18FE12F02948}" type="sibTrans" cxnId="{3C0EECE7-F801-4000-B609-CEDC4C520986}">
      <dgm:prSet/>
      <dgm:spPr/>
      <dgm:t>
        <a:bodyPr/>
        <a:lstStyle/>
        <a:p>
          <a:endParaRPr lang="en-US"/>
        </a:p>
      </dgm:t>
    </dgm:pt>
    <dgm:pt modelId="{E67EE58D-5600-4025-AAEB-21B1CC0E1265}" type="pres">
      <dgm:prSet presAssocID="{FF004B9E-0639-4B76-93A6-F8F1F5D522C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E11251-BA26-4FA7-99A3-41A300C186B8}" type="pres">
      <dgm:prSet presAssocID="{954C6AA3-70D0-42BE-A8E6-2E60655F2471}" presName="node" presStyleLbl="node1" presStyleIdx="0" presStyleCnt="1" custAng="0" custLinFactNeighborY="-35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0EECE7-F801-4000-B609-CEDC4C520986}" srcId="{FF004B9E-0639-4B76-93A6-F8F1F5D522C5}" destId="{954C6AA3-70D0-42BE-A8E6-2E60655F2471}" srcOrd="0" destOrd="0" parTransId="{62C5C14A-4A87-4277-9FBF-E0628D5326D9}" sibTransId="{9B33E3DC-D850-4FB3-8473-18FE12F02948}"/>
    <dgm:cxn modelId="{EDFBEDE4-8BB5-4CA5-ADBF-51163D43D1EC}" type="presOf" srcId="{954C6AA3-70D0-42BE-A8E6-2E60655F2471}" destId="{03E11251-BA26-4FA7-99A3-41A300C186B8}" srcOrd="0" destOrd="0" presId="urn:microsoft.com/office/officeart/2005/8/layout/hList6"/>
    <dgm:cxn modelId="{0DA0D0C0-A209-44EB-8109-F039CA085953}" type="presOf" srcId="{FF004B9E-0639-4B76-93A6-F8F1F5D522C5}" destId="{E67EE58D-5600-4025-AAEB-21B1CC0E1265}" srcOrd="0" destOrd="0" presId="urn:microsoft.com/office/officeart/2005/8/layout/hList6"/>
    <dgm:cxn modelId="{53410FFF-1EB8-4B6A-81C8-9FDCFA630BA5}" type="presParOf" srcId="{E67EE58D-5600-4025-AAEB-21B1CC0E1265}" destId="{03E11251-BA26-4FA7-99A3-41A300C186B8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E11251-BA26-4FA7-99A3-41A300C186B8}">
      <dsp:nvSpPr>
        <dsp:cNvPr id="0" name=""/>
        <dsp:cNvSpPr/>
      </dsp:nvSpPr>
      <dsp:spPr>
        <a:xfrm rot="16200000">
          <a:off x="876300" y="-876300"/>
          <a:ext cx="4343400" cy="609600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0" tIns="0" rIns="41275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 rot="16200000">
        <a:off x="876300" y="-876300"/>
        <a:ext cx="4343400" cy="609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03-11-2015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03-11-2015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03-11-2015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03-11-2015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03-11-2015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03-11-2015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03-11-2015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03-11-2015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03-11-2015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03-11-2015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03-11-2015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03-11-2015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03-11-2015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अंदाजपत्रक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jcmc.gov.in/english/images/notice/Manp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1447800"/>
            <a:ext cx="4495800" cy="46589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38400" y="2590800"/>
            <a:ext cx="4648200" cy="1752600"/>
          </a:xfrm>
          <a:ln>
            <a:solidFill>
              <a:srgbClr val="BB0F1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sz="9400" dirty="0" smtClean="0"/>
              <a:t>धन्यवाद</a:t>
            </a:r>
            <a:endParaRPr lang="en-US" sz="66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अंदाजपत्रक म्हणजे काय 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  <p:graphicFrame>
        <p:nvGraphicFramePr>
          <p:cNvPr id="10" name="Diagram 9"/>
          <p:cNvGraphicFramePr/>
          <p:nvPr/>
        </p:nvGraphicFramePr>
        <p:xfrm>
          <a:off x="1524000" y="1676400"/>
          <a:ext cx="60960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600200" y="2590800"/>
            <a:ext cx="6268369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mr-IN" sz="3200" dirty="0" smtClean="0">
                <a:solidFill>
                  <a:schemeClr val="bg1"/>
                </a:solidFill>
              </a:rPr>
              <a:t>व्यवहार झाल्यानंतर आपण  जमा खर्च लिहतो. </a:t>
            </a:r>
          </a:p>
          <a:p>
            <a:pPr lvl="0"/>
            <a:r>
              <a:rPr lang="mr-IN" sz="3200" dirty="0" smtClean="0">
                <a:solidFill>
                  <a:schemeClr val="bg1"/>
                </a:solidFill>
              </a:rPr>
              <a:t>व्यवहार करावयाच्या अगोदर </a:t>
            </a:r>
          </a:p>
          <a:p>
            <a:pPr lvl="0"/>
            <a:r>
              <a:rPr lang="mr-IN" sz="3200" dirty="0" smtClean="0">
                <a:solidFill>
                  <a:schemeClr val="bg1"/>
                </a:solidFill>
              </a:rPr>
              <a:t>आपण खर्चाचा अंदाज करून लिहतो,</a:t>
            </a:r>
          </a:p>
          <a:p>
            <a:pPr lvl="0"/>
            <a:r>
              <a:rPr lang="mr-IN" sz="3200" dirty="0" smtClean="0">
                <a:solidFill>
                  <a:schemeClr val="bg1"/>
                </a:solidFill>
              </a:rPr>
              <a:t>त्याला ‘अंदाजपत्रक’ म्हणतात.</a:t>
            </a:r>
            <a:endParaRPr lang="en-US" sz="32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अंदाजपत्रकाचे उपयोग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8534400" cy="1219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AutoNum type="hindiNumPeriod"/>
            </a:pPr>
            <a:r>
              <a:rPr lang="mr-IN" sz="2000" b="1" dirty="0" smtClean="0"/>
              <a:t>कोणत्याही कृतीस किती खर्च येईल हे माहित असल्यास पैशाची तरतूद करता येईल.</a:t>
            </a:r>
          </a:p>
          <a:p>
            <a:pPr marL="514350" indent="-514350">
              <a:buNone/>
            </a:pPr>
            <a:r>
              <a:rPr lang="mr-IN" sz="2000" b="1" dirty="0" smtClean="0"/>
              <a:t>     ( वेळ व पैसा यांची तरतूद )</a:t>
            </a:r>
            <a:endParaRPr lang="en-US" sz="2000" b="1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381000" y="3962400"/>
            <a:ext cx="8534400" cy="685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None/>
            </a:pPr>
            <a:r>
              <a:rPr lang="mr-IN" sz="2000" b="1" dirty="0" smtClean="0"/>
              <a:t>२. दोन किंवा अधिक पर्याय असतील तर</a:t>
            </a:r>
            <a:r>
              <a:rPr lang="en-US" sz="2000" b="1" dirty="0" smtClean="0"/>
              <a:t> </a:t>
            </a:r>
            <a:r>
              <a:rPr lang="mr-IN" sz="2000" b="1" dirty="0" smtClean="0"/>
              <a:t>त्यातून निवड करता येते.</a:t>
            </a:r>
            <a:endParaRPr lang="en-US" sz="2000" b="1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381000" y="4953000"/>
            <a:ext cx="8534400" cy="76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None/>
            </a:pPr>
            <a:r>
              <a:rPr lang="mr-IN" sz="2000" b="1" dirty="0" smtClean="0"/>
              <a:t>३. कोणत्या बाबींचा खर्च जास्त आहे हे समजल्यास तो खर्च कमी करण्याचा प्रयत्न करता येतो.</a:t>
            </a:r>
            <a:endParaRPr lang="en-US" sz="2000" b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11" grpId="0" build="p" animBg="1"/>
      <p:bldP spid="1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अंदाजपत्रकाचे प्रकार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14" name="Oval 13"/>
          <p:cNvSpPr/>
          <p:nvPr/>
        </p:nvSpPr>
        <p:spPr>
          <a:xfrm>
            <a:off x="3429000" y="1600200"/>
            <a:ext cx="2209800" cy="914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sz="2400" b="1" dirty="0" smtClean="0"/>
              <a:t>अंदाजपत्रक</a:t>
            </a:r>
            <a:r>
              <a:rPr lang="mr-IN" dirty="0" smtClean="0"/>
              <a:t> </a:t>
            </a:r>
            <a:endParaRPr lang="en-US" dirty="0"/>
          </a:p>
        </p:txBody>
      </p:sp>
      <p:cxnSp>
        <p:nvCxnSpPr>
          <p:cNvPr id="16" name="Straight Connector 15"/>
          <p:cNvCxnSpPr>
            <a:endCxn id="21" idx="0"/>
          </p:cNvCxnSpPr>
          <p:nvPr/>
        </p:nvCxnSpPr>
        <p:spPr>
          <a:xfrm>
            <a:off x="685800" y="32004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>
            <a:off x="609600" y="3200400"/>
            <a:ext cx="304800" cy="6858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2971800" y="3200400"/>
            <a:ext cx="304800" cy="6858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5410200" y="3200400"/>
            <a:ext cx="304800" cy="6858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848600" y="3200400"/>
            <a:ext cx="304800" cy="6858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4419600" y="2514600"/>
            <a:ext cx="304800" cy="6858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981200" y="3886200"/>
            <a:ext cx="2209800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r-IN" sz="2800" b="1" dirty="0" smtClean="0"/>
              <a:t>एस्टीमेट</a:t>
            </a:r>
            <a:r>
              <a:rPr lang="mr-IN" dirty="0" smtClean="0"/>
              <a:t>  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4495800" y="3886200"/>
            <a:ext cx="2209800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r-IN" sz="2800" b="1" dirty="0" smtClean="0"/>
              <a:t>कोटेशन</a:t>
            </a:r>
            <a:r>
              <a:rPr lang="mr-IN" sz="3200" b="1" dirty="0" smtClean="0"/>
              <a:t> </a:t>
            </a:r>
            <a:r>
              <a:rPr lang="mr-IN" dirty="0" smtClean="0"/>
              <a:t> 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6934200" y="3886200"/>
            <a:ext cx="2209800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r-IN" sz="2400" b="1" dirty="0" smtClean="0"/>
              <a:t>रोख वेळापत्रक  </a:t>
            </a:r>
            <a:endParaRPr lang="en-US" sz="2400" b="1" dirty="0"/>
          </a:p>
        </p:txBody>
      </p:sp>
      <p:sp>
        <p:nvSpPr>
          <p:cNvPr id="28" name="Oval 27"/>
          <p:cNvSpPr/>
          <p:nvPr/>
        </p:nvSpPr>
        <p:spPr>
          <a:xfrm>
            <a:off x="0" y="3886200"/>
            <a:ext cx="1905000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mr-IN" sz="2800" b="1" dirty="0" smtClean="0"/>
              <a:t>बजेट</a:t>
            </a:r>
            <a:r>
              <a:rPr lang="mr-IN" dirty="0" smtClean="0"/>
              <a:t>  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१. बजेट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8077200" cy="2514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mr-IN" dirty="0" smtClean="0"/>
              <a:t>अपेक्षित उत्पन्न व करावयाचा खर्च यांचा अंदाज करणे.</a:t>
            </a:r>
          </a:p>
          <a:p>
            <a:pPr>
              <a:buFont typeface="Wingdings" pitchFamily="2" charset="2"/>
              <a:buChar char="q"/>
            </a:pPr>
            <a:r>
              <a:rPr lang="mr-IN" dirty="0" smtClean="0"/>
              <a:t>तुट (खर्च जास्त, उत्पन्न कमी) व बचत (उत्पन्न जास्त खर्च कमी) हे पाहता येते.</a:t>
            </a:r>
          </a:p>
          <a:p>
            <a:pPr>
              <a:buFont typeface="Wingdings" pitchFamily="2" charset="2"/>
              <a:buChar char="q"/>
            </a:pPr>
            <a:r>
              <a:rPr lang="mr-IN" dirty="0" smtClean="0"/>
              <a:t>आपल्या देशाचे बजेट प्रतिवर्षी फेब्रुवारी महिन्याच्या शेवटच्या दिवशी सकाळी जाहीर होते.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9" name="Oval 8"/>
          <p:cNvSpPr/>
          <p:nvPr/>
        </p:nvSpPr>
        <p:spPr>
          <a:xfrm>
            <a:off x="685800" y="1676400"/>
            <a:ext cx="2971800" cy="13716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sz="4000" b="1" dirty="0" smtClean="0"/>
              <a:t>बजेट</a:t>
            </a:r>
            <a:endParaRPr lang="en-US" sz="4000" b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२. एस्टीमेट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8077200" cy="1905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q"/>
            </a:pPr>
            <a:r>
              <a:rPr lang="mr-IN" dirty="0" smtClean="0"/>
              <a:t>कोणताही प्रोजेक्ट (प्रकल्प) करावयाचा असल्यास त्यासाठी माल, मजुरी व इतर खर्च किती लागेल याचा </a:t>
            </a:r>
            <a:r>
              <a:rPr lang="mr-IN" smtClean="0"/>
              <a:t>अंदाज घेतात याला </a:t>
            </a:r>
            <a:r>
              <a:rPr lang="mr-IN" dirty="0" smtClean="0"/>
              <a:t>एस्टीमेट म्हणतात.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mr-IN" dirty="0" smtClean="0"/>
              <a:t>प्रत्येक्ष खर्च व एस्टीमेट मध्ये फरक राहतो.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9" name="Oval 8"/>
          <p:cNvSpPr/>
          <p:nvPr/>
        </p:nvSpPr>
        <p:spPr>
          <a:xfrm>
            <a:off x="685800" y="1676400"/>
            <a:ext cx="2971800" cy="1524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sz="4000" b="1" dirty="0" smtClean="0"/>
              <a:t>एस्टीमेट</a:t>
            </a:r>
            <a:endParaRPr lang="en-US" sz="4000" b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३. कोटेशन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8077200" cy="1905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mr-IN" dirty="0" smtClean="0"/>
              <a:t>अंदाजाच्या आधारे आपण दुसऱ्या व्यक्तीला  मालाची किंमत लिहून देतो.</a:t>
            </a:r>
          </a:p>
          <a:p>
            <a:pPr>
              <a:buFont typeface="Wingdings" pitchFamily="2" charset="2"/>
              <a:buChar char="q"/>
            </a:pPr>
            <a:r>
              <a:rPr lang="mr-IN" dirty="0" smtClean="0"/>
              <a:t>व त्या किंमतीवर विक्री करण्याचे कबुल करतो. याला कोटेशन म्हणतात. 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/>
          </a:p>
        </p:txBody>
      </p:sp>
      <p:sp>
        <p:nvSpPr>
          <p:cNvPr id="9" name="Oval 8"/>
          <p:cNvSpPr/>
          <p:nvPr/>
        </p:nvSpPr>
        <p:spPr>
          <a:xfrm>
            <a:off x="685800" y="1676400"/>
            <a:ext cx="2971800" cy="1524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sz="4000" b="1" dirty="0" smtClean="0"/>
              <a:t>कोटेशन</a:t>
            </a:r>
            <a:endParaRPr lang="en-US" sz="4000" b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762000"/>
            <a:ext cx="6480720" cy="644624"/>
          </a:xfrm>
        </p:spPr>
        <p:txBody>
          <a:bodyPr/>
          <a:lstStyle/>
          <a:p>
            <a:r>
              <a:rPr lang="mr-IN" dirty="0" smtClean="0"/>
              <a:t>४. रोख वेळापत्रक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8077200" cy="1905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mr-IN" dirty="0" smtClean="0"/>
              <a:t>जेव्हा धंद्यात घेण्याचे व देण्याचे रोख पैसे वेळापत्रक रूपांत दाखवतो, त्यावेळी त्याला रोख वेळापत्रक म्हणतात.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9" name="Oval 8"/>
          <p:cNvSpPr/>
          <p:nvPr/>
        </p:nvSpPr>
        <p:spPr>
          <a:xfrm>
            <a:off x="685800" y="1676400"/>
            <a:ext cx="2971800" cy="1524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r-IN" sz="3200" b="1" dirty="0" smtClean="0"/>
          </a:p>
          <a:p>
            <a:pPr algn="ctr"/>
            <a:endParaRPr lang="mr-IN" sz="3200" b="1" dirty="0" smtClean="0"/>
          </a:p>
          <a:p>
            <a:pPr algn="ctr"/>
            <a:r>
              <a:rPr lang="mr-IN" sz="3600" b="1" dirty="0" smtClean="0"/>
              <a:t>रोख वेळापत्रक  </a:t>
            </a:r>
            <a:endParaRPr lang="en-US" sz="3600" b="1" dirty="0" smtClean="0"/>
          </a:p>
          <a:p>
            <a:pPr algn="ctr"/>
            <a:endParaRPr lang="en-US" sz="4000" b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81000"/>
            <a:ext cx="6480720" cy="644624"/>
          </a:xfrm>
        </p:spPr>
        <p:txBody>
          <a:bodyPr/>
          <a:lstStyle/>
          <a:p>
            <a:r>
              <a:rPr lang="mr-IN" dirty="0" smtClean="0"/>
              <a:t>अंदाजपत्रकाचे उदाहरण...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9</a:t>
            </a:fld>
            <a:endParaRPr lang="en-IN"/>
          </a:p>
        </p:txBody>
      </p:sp>
      <p:sp>
        <p:nvSpPr>
          <p:cNvPr id="9" name="Oval 8"/>
          <p:cNvSpPr/>
          <p:nvPr/>
        </p:nvSpPr>
        <p:spPr>
          <a:xfrm>
            <a:off x="2133600" y="1066800"/>
            <a:ext cx="2438400" cy="914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r-IN" sz="3200" b="1" dirty="0" smtClean="0"/>
          </a:p>
          <a:p>
            <a:pPr algn="ctr"/>
            <a:r>
              <a:rPr lang="mr-IN" sz="2800" b="1" dirty="0" smtClean="0"/>
              <a:t>युवक मंडळ   </a:t>
            </a:r>
            <a:endParaRPr lang="en-US" sz="2800" b="1" dirty="0" smtClean="0"/>
          </a:p>
          <a:p>
            <a:pPr algn="ctr"/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1524000"/>
            <a:ext cx="2133600" cy="40011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mr-IN" sz="2000" b="1" dirty="0" smtClean="0"/>
              <a:t>वार्षिक अंदाजपत्रक </a:t>
            </a:r>
            <a:endParaRPr lang="en-US" sz="20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2209800"/>
          <a:ext cx="86868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3210"/>
                <a:gridCol w="1520190"/>
                <a:gridCol w="2635738"/>
                <a:gridCol w="1707662"/>
              </a:tblGrid>
              <a:tr h="716280"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अपेक्षित जमा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रक्कम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अपेक्षित खर्च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रक्कम </a:t>
                      </a:r>
                      <a:endParaRPr lang="en-US" sz="2800" dirty="0"/>
                    </a:p>
                  </a:txBody>
                  <a:tcPr/>
                </a:tc>
              </a:tr>
              <a:tr h="716280"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सभासदांकडून वर्गणी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५००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खेळाचे सामान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३५०</a:t>
                      </a:r>
                      <a:endParaRPr lang="en-US" sz="2800" dirty="0"/>
                    </a:p>
                  </a:txBody>
                  <a:tcPr/>
                </a:tc>
              </a:tr>
              <a:tr h="716280"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अपेक्षित देणग्या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१०००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दिवाळी कार्यक्रम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८०० </a:t>
                      </a:r>
                      <a:endParaRPr lang="en-US" sz="2800" dirty="0"/>
                    </a:p>
                  </a:txBody>
                  <a:tcPr/>
                </a:tc>
              </a:tr>
              <a:tr h="716280"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बँकेतील रकमेवर व्याज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२००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बचत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५५० </a:t>
                      </a:r>
                      <a:endParaRPr lang="en-US" sz="2800" dirty="0"/>
                    </a:p>
                  </a:txBody>
                  <a:tcPr/>
                </a:tc>
              </a:tr>
              <a:tr h="716280"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एकूण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१७००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एकूण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800" dirty="0" smtClean="0"/>
                        <a:t>१७०० 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147</TotalTime>
  <Words>325</Words>
  <Application>Microsoft Office PowerPoint</Application>
  <PresentationFormat>On-screen Show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OER Ppt</vt:lpstr>
      <vt:lpstr>अंदाजपत्रक </vt:lpstr>
      <vt:lpstr>अंदाजपत्रक म्हणजे काय ?</vt:lpstr>
      <vt:lpstr>अंदाजपत्रकाचे उपयोग </vt:lpstr>
      <vt:lpstr>अंदाजपत्रकाचे प्रकार </vt:lpstr>
      <vt:lpstr>१. बजेट </vt:lpstr>
      <vt:lpstr>२. एस्टीमेट </vt:lpstr>
      <vt:lpstr>३. कोटेशन</vt:lpstr>
      <vt:lpstr>४. रोख वेळापत्रक   </vt:lpstr>
      <vt:lpstr>अंदाजपत्रकाचे उदाहरण...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Vish</cp:lastModifiedBy>
  <cp:revision>33</cp:revision>
  <dcterms:created xsi:type="dcterms:W3CDTF">2014-01-14T17:55:13Z</dcterms:created>
  <dcterms:modified xsi:type="dcterms:W3CDTF">2015-11-03T06:07:39Z</dcterms:modified>
</cp:coreProperties>
</file>