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8" r:id="rId6"/>
    <p:sldId id="269" r:id="rId7"/>
    <p:sldId id="270" r:id="rId8"/>
    <p:sldId id="271" r:id="rId9"/>
    <p:sldId id="27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>
        <p:scale>
          <a:sx n="80" d="100"/>
          <a:sy n="80" d="100"/>
        </p:scale>
        <p:origin x="-73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04B9E-0639-4B76-93A6-F8F1F5D522C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4C6AA3-70D0-42BE-A8E6-2E60655F2471}">
      <dgm:prSet phldrT="[Text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2C5C14A-4A87-4277-9FBF-E0628D5326D9}" type="parTrans" cxnId="{3C0EECE7-F801-4000-B609-CEDC4C520986}">
      <dgm:prSet/>
      <dgm:spPr/>
      <dgm:t>
        <a:bodyPr/>
        <a:lstStyle/>
        <a:p>
          <a:endParaRPr lang="en-US"/>
        </a:p>
      </dgm:t>
    </dgm:pt>
    <dgm:pt modelId="{9B33E3DC-D850-4FB3-8473-18FE12F02948}" type="sibTrans" cxnId="{3C0EECE7-F801-4000-B609-CEDC4C520986}">
      <dgm:prSet/>
      <dgm:spPr/>
      <dgm:t>
        <a:bodyPr/>
        <a:lstStyle/>
        <a:p>
          <a:endParaRPr lang="en-US"/>
        </a:p>
      </dgm:t>
    </dgm:pt>
    <dgm:pt modelId="{E67EE58D-5600-4025-AAEB-21B1CC0E1265}" type="pres">
      <dgm:prSet presAssocID="{FF004B9E-0639-4B76-93A6-F8F1F5D522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E11251-BA26-4FA7-99A3-41A300C186B8}" type="pres">
      <dgm:prSet presAssocID="{954C6AA3-70D0-42BE-A8E6-2E60655F2471}" presName="node" presStyleLbl="node1" presStyleIdx="0" presStyleCnt="1" custAng="0" custLinFactNeighborX="10000" custLinFactNeighborY="1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0EECE7-F801-4000-B609-CEDC4C520986}" srcId="{FF004B9E-0639-4B76-93A6-F8F1F5D522C5}" destId="{954C6AA3-70D0-42BE-A8E6-2E60655F2471}" srcOrd="0" destOrd="0" parTransId="{62C5C14A-4A87-4277-9FBF-E0628D5326D9}" sibTransId="{9B33E3DC-D850-4FB3-8473-18FE12F02948}"/>
    <dgm:cxn modelId="{EDFBEDE4-8BB5-4CA5-ADBF-51163D43D1EC}" type="presOf" srcId="{954C6AA3-70D0-42BE-A8E6-2E60655F2471}" destId="{03E11251-BA26-4FA7-99A3-41A300C186B8}" srcOrd="0" destOrd="0" presId="urn:microsoft.com/office/officeart/2005/8/layout/hList6"/>
    <dgm:cxn modelId="{0DA0D0C0-A209-44EB-8109-F039CA085953}" type="presOf" srcId="{FF004B9E-0639-4B76-93A6-F8F1F5D522C5}" destId="{E67EE58D-5600-4025-AAEB-21B1CC0E1265}" srcOrd="0" destOrd="0" presId="urn:microsoft.com/office/officeart/2005/8/layout/hList6"/>
    <dgm:cxn modelId="{53410FFF-1EB8-4B6A-81C8-9FDCFA630BA5}" type="presParOf" srcId="{E67EE58D-5600-4025-AAEB-21B1CC0E1265}" destId="{03E11251-BA26-4FA7-99A3-41A300C186B8}" srcOrd="0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1192" y="228600"/>
            <a:ext cx="7272808" cy="1470025"/>
          </a:xfrm>
        </p:spPr>
        <p:txBody>
          <a:bodyPr/>
          <a:lstStyle/>
          <a:p>
            <a:r>
              <a:rPr lang="mr-IN" dirty="0" smtClean="0"/>
              <a:t>वजन काढणे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आश्रम,पाबळ.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10242" name="Picture 2" descr="http://www.calculatoredge.com/matweight/round.jpg"/>
          <p:cNvPicPr>
            <a:picLocks noChangeAspect="1" noChangeArrowheads="1"/>
          </p:cNvPicPr>
          <p:nvPr/>
        </p:nvPicPr>
        <p:blipFill>
          <a:blip r:embed="rId2"/>
          <a:srcRect b="5769"/>
          <a:stretch>
            <a:fillRect/>
          </a:stretch>
        </p:blipFill>
        <p:spPr bwMode="auto">
          <a:xfrm>
            <a:off x="228600" y="1600200"/>
            <a:ext cx="2514599" cy="1981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10244" name="Picture 4" descr="http://www.matweb.com/images/weight/shape0.gif"/>
          <p:cNvPicPr>
            <a:picLocks noChangeAspect="1" noChangeArrowheads="1"/>
          </p:cNvPicPr>
          <p:nvPr/>
        </p:nvPicPr>
        <p:blipFill>
          <a:blip r:embed="rId3"/>
          <a:srcRect b="6667"/>
          <a:stretch>
            <a:fillRect/>
          </a:stretch>
        </p:blipFill>
        <p:spPr bwMode="auto">
          <a:xfrm>
            <a:off x="7391400" y="1752600"/>
            <a:ext cx="1752600" cy="2057400"/>
          </a:xfrm>
          <a:prstGeom prst="rect">
            <a:avLst/>
          </a:prstGeom>
          <a:noFill/>
        </p:spPr>
      </p:pic>
      <p:pic>
        <p:nvPicPr>
          <p:cNvPr id="10248" name="Picture 8" descr="http://struttech.com/IMAGES/flat_strip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396428">
            <a:off x="716740" y="4129930"/>
            <a:ext cx="7543800" cy="1958946"/>
          </a:xfrm>
          <a:prstGeom prst="rect">
            <a:avLst/>
          </a:prstGeom>
          <a:noFill/>
        </p:spPr>
      </p:pic>
      <p:pic>
        <p:nvPicPr>
          <p:cNvPr id="10250" name="Picture 10" descr="http://www.mascotsteel.com.au/Controls/Thumbnail.aspx?h=225&amp;w=225&amp;image=../files/product/images/3057/Equal%20Angle%20Diagra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0" y="5029200"/>
            <a:ext cx="1524000" cy="1260231"/>
          </a:xfrm>
          <a:prstGeom prst="rect">
            <a:avLst/>
          </a:prstGeom>
          <a:noFill/>
        </p:spPr>
      </p:pic>
      <p:pic>
        <p:nvPicPr>
          <p:cNvPr id="10252" name="Picture 12" descr="http://rnnlive.com/wp-content/uploads/2014/02/tarazu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1752600"/>
            <a:ext cx="3952875" cy="25527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पूर्वतयारी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2819400" y="16002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0" y="2743200"/>
            <a:ext cx="5638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mr-IN" sz="2000" dirty="0" smtClean="0">
                <a:solidFill>
                  <a:schemeClr val="bg2"/>
                </a:solidFill>
              </a:rPr>
              <a:t>एखाद्या लोखंडी वस्तूचे वजन काढायचे असेल तर त्या वस्तूचा </a:t>
            </a:r>
            <a:r>
              <a:rPr lang="mr-IN" sz="2000" dirty="0" smtClean="0">
                <a:solidFill>
                  <a:schemeClr val="accent6">
                    <a:lumMod val="75000"/>
                  </a:schemeClr>
                </a:solidFill>
              </a:rPr>
              <a:t>आकार</a:t>
            </a:r>
            <a:r>
              <a:rPr lang="mr-IN" sz="2000" dirty="0" smtClean="0">
                <a:solidFill>
                  <a:schemeClr val="bg2"/>
                </a:solidFill>
              </a:rPr>
              <a:t> </a:t>
            </a:r>
            <a:r>
              <a:rPr lang="mr-IN" sz="2000" dirty="0" smtClean="0">
                <a:solidFill>
                  <a:schemeClr val="bg2"/>
                </a:solidFill>
              </a:rPr>
              <a:t>लक्षात घेतला पाहिजे.</a:t>
            </a:r>
          </a:p>
          <a:p>
            <a:pPr lvl="0"/>
            <a:endParaRPr lang="mr-IN" sz="2000" dirty="0" smtClean="0">
              <a:solidFill>
                <a:schemeClr val="bg2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mr-IN" sz="2000" dirty="0" smtClean="0">
                <a:solidFill>
                  <a:schemeClr val="bg2"/>
                </a:solidFill>
              </a:rPr>
              <a:t>क्षेत्रफळ </a:t>
            </a:r>
            <a:r>
              <a:rPr lang="mr-IN" sz="2000" dirty="0" smtClean="0">
                <a:solidFill>
                  <a:schemeClr val="bg2"/>
                </a:solidFill>
              </a:rPr>
              <a:t>,घनफळ काढण्याची </a:t>
            </a:r>
            <a:r>
              <a:rPr lang="mr-I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सूत्रे</a:t>
            </a:r>
            <a:r>
              <a:rPr lang="mr-IN" sz="2000" dirty="0" smtClean="0">
                <a:solidFill>
                  <a:schemeClr val="bg2"/>
                </a:solidFill>
              </a:rPr>
              <a:t> माहित पाहिजेत.</a:t>
            </a:r>
          </a:p>
          <a:p>
            <a:pPr lvl="0">
              <a:buFont typeface="Wingdings" pitchFamily="2" charset="2"/>
              <a:buChar char="Ø"/>
            </a:pPr>
            <a:endParaRPr lang="mr-IN" sz="2000" dirty="0" smtClean="0">
              <a:solidFill>
                <a:schemeClr val="bg2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mr-IN" sz="2000" dirty="0" smtClean="0">
                <a:solidFill>
                  <a:schemeClr val="bg2"/>
                </a:solidFill>
              </a:rPr>
              <a:t>उदा.चौकोनाचे </a:t>
            </a:r>
            <a:r>
              <a:rPr lang="mr-IN" sz="2000" dirty="0" smtClean="0">
                <a:solidFill>
                  <a:schemeClr val="bg2"/>
                </a:solidFill>
              </a:rPr>
              <a:t>घनफळ काढण्याचे सूत्र आहे </a:t>
            </a:r>
          </a:p>
          <a:p>
            <a:pPr lvl="0"/>
            <a:r>
              <a:rPr lang="mr-IN" dirty="0" smtClean="0"/>
              <a:t> </a:t>
            </a:r>
            <a:r>
              <a:rPr lang="mr-IN" dirty="0" smtClean="0">
                <a:solidFill>
                  <a:srgbClr val="92D050"/>
                </a:solidFill>
              </a:rPr>
              <a:t>पाया x रुंदी x उंची  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9218" name="Picture 2" descr="http://zankareducationalcds.com/wp-content/uploads/2015/03/9vi-Bhumiti-descriptio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600201"/>
            <a:ext cx="2133600" cy="3124200"/>
          </a:xfrm>
          <a:prstGeom prst="rect">
            <a:avLst/>
          </a:prstGeom>
          <a:noFill/>
        </p:spPr>
      </p:pic>
      <p:pic>
        <p:nvPicPr>
          <p:cNvPr id="9220" name="Picture 4" descr="http://www.clg-bernes.ac-versailles.fr/IMG/jpg/8-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343400"/>
            <a:ext cx="20574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3E11251-BA26-4FA7-99A3-41A300C18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>
                                            <p:graphicEl>
                                              <a:dgm id="{03E11251-BA26-4FA7-99A3-41A300C186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>
        <p:bldSub>
          <a:bldDgm bld="one"/>
        </p:bldSub>
      </p:bldGraphic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33400"/>
            <a:ext cx="6458272" cy="879376"/>
          </a:xfrm>
        </p:spPr>
        <p:txBody>
          <a:bodyPr/>
          <a:lstStyle/>
          <a:p>
            <a:r>
              <a:rPr lang="mr-IN" dirty="0" smtClean="0"/>
              <a:t>आपण खालील वस्तूंचे वजन काढू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8534400" cy="99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endParaRPr lang="mr-IN" sz="2000" b="1" dirty="0" smtClean="0"/>
          </a:p>
          <a:p>
            <a:pPr marL="514350" indent="-514350">
              <a:buNone/>
            </a:pPr>
            <a:r>
              <a:rPr lang="mr-IN" sz="2000" b="1" dirty="0" smtClean="0"/>
              <a:t>१. प्लेन बार / सळई </a:t>
            </a:r>
            <a:endParaRPr lang="en-US" sz="2000" b="1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200400"/>
            <a:ext cx="8915400" cy="106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endParaRPr lang="mr-IN" sz="2000" b="1" dirty="0" smtClean="0"/>
          </a:p>
          <a:p>
            <a:pPr marL="514350" indent="-514350">
              <a:buNone/>
            </a:pPr>
            <a:r>
              <a:rPr lang="mr-IN" sz="2000" b="1" dirty="0" smtClean="0"/>
              <a:t>२. अँगल </a:t>
            </a:r>
            <a:endParaRPr lang="en-US" sz="2000" b="1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228600" y="4800600"/>
            <a:ext cx="85344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endParaRPr lang="mr-IN" sz="2000" b="1" dirty="0" smtClean="0"/>
          </a:p>
          <a:p>
            <a:pPr marL="514350" indent="-514350">
              <a:buNone/>
            </a:pPr>
            <a:r>
              <a:rPr lang="mr-IN" sz="2000" b="1" dirty="0" smtClean="0"/>
              <a:t>३. फ्लॅट पट्टी </a:t>
            </a:r>
            <a:endParaRPr lang="en-US" sz="2000" b="1" dirty="0"/>
          </a:p>
        </p:txBody>
      </p:sp>
      <p:pic>
        <p:nvPicPr>
          <p:cNvPr id="8" name="Picture 7" descr="20150903_1537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1752600"/>
            <a:ext cx="4038600" cy="990600"/>
          </a:xfrm>
          <a:prstGeom prst="rect">
            <a:avLst/>
          </a:prstGeom>
        </p:spPr>
      </p:pic>
      <p:pic>
        <p:nvPicPr>
          <p:cNvPr id="9" name="Picture 8" descr="20150903_1227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4800600"/>
            <a:ext cx="4114800" cy="990600"/>
          </a:xfrm>
          <a:prstGeom prst="rect">
            <a:avLst/>
          </a:prstGeom>
        </p:spPr>
      </p:pic>
      <p:pic>
        <p:nvPicPr>
          <p:cNvPr id="10" name="Picture 9" descr="stainless-steel-angle-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3276600"/>
            <a:ext cx="4648200" cy="9144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11" grpId="0" build="p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प्लेन बार / सळई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685800" y="1524000"/>
            <a:ext cx="8229600" cy="4648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3600" dirty="0" smtClean="0">
                <a:solidFill>
                  <a:schemeClr val="tx1"/>
                </a:solidFill>
              </a:rPr>
              <a:t>प्रश्न: </a:t>
            </a:r>
            <a:r>
              <a:rPr lang="mr-IN" sz="3600" dirty="0" smtClean="0">
                <a:solidFill>
                  <a:srgbClr val="FF0000"/>
                </a:solidFill>
              </a:rPr>
              <a:t>३ मि.मी. त्रिज्या असणाऱ्या आणि १ मीटर उंची असणाऱ्या बारचे वजन काढा? 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www.elitemodelsonline.co.uk/images/products/Materials/Carbon/~RelatedImageGallery/~LightBox-Carbon%20R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28800"/>
            <a:ext cx="35052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प्लेन बार / सळई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0" y="1524000"/>
            <a:ext cx="9144000" cy="4648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2000" dirty="0" smtClean="0">
                <a:solidFill>
                  <a:schemeClr val="tx1"/>
                </a:solidFill>
              </a:rPr>
              <a:t>उत्तर :</a:t>
            </a:r>
          </a:p>
          <a:p>
            <a:pPr algn="ctr"/>
            <a:r>
              <a:rPr lang="mr-IN" sz="2000" dirty="0" smtClean="0">
                <a:solidFill>
                  <a:schemeClr val="accent5">
                    <a:lumMod val="75000"/>
                  </a:schemeClr>
                </a:solidFill>
              </a:rPr>
              <a:t>उपलब्ध माहिती-</a:t>
            </a:r>
          </a:p>
          <a:p>
            <a:pPr algn="ctr"/>
            <a:r>
              <a:rPr lang="mr-IN" sz="2000" dirty="0" smtClean="0">
                <a:solidFill>
                  <a:schemeClr val="accent5">
                    <a:lumMod val="75000"/>
                  </a:schemeClr>
                </a:solidFill>
              </a:rPr>
              <a:t>घनफळ =</a:t>
            </a:r>
            <a:r>
              <a:rPr lang="en-IN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IN" sz="2000" dirty="0" smtClean="0">
                <a:solidFill>
                  <a:srgbClr val="7030A0"/>
                </a:solidFill>
              </a:rPr>
              <a:t>∏</a:t>
            </a:r>
            <a:r>
              <a:rPr lang="en-IN" sz="2000" dirty="0" smtClean="0">
                <a:solidFill>
                  <a:schemeClr val="accent5">
                    <a:lumMod val="75000"/>
                  </a:schemeClr>
                </a:solidFill>
              </a:rPr>
              <a:t> x (</a:t>
            </a:r>
            <a:r>
              <a:rPr lang="mr-IN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त्रिज्या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IN" sz="20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en-US" sz="2000" baseline="30000" dirty="0" smtClean="0">
                <a:solidFill>
                  <a:schemeClr val="accent5">
                    <a:lumMod val="75000"/>
                  </a:schemeClr>
                </a:solidFill>
              </a:rPr>
              <a:t>२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x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उंची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mr-IN" sz="2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mr-IN" sz="2000" dirty="0" smtClean="0">
                <a:solidFill>
                  <a:srgbClr val="7030A0"/>
                </a:solidFill>
              </a:rPr>
              <a:t>आता </a:t>
            </a:r>
            <a:r>
              <a:rPr lang="en-IN" sz="2000" dirty="0" smtClean="0">
                <a:solidFill>
                  <a:srgbClr val="7030A0"/>
                </a:solidFill>
              </a:rPr>
              <a:t>∏</a:t>
            </a:r>
            <a:r>
              <a:rPr lang="mr-IN" sz="2000" dirty="0" smtClean="0">
                <a:solidFill>
                  <a:srgbClr val="7030A0"/>
                </a:solidFill>
              </a:rPr>
              <a:t> =३.१४ माहित आहे </a:t>
            </a:r>
          </a:p>
          <a:p>
            <a:pPr algn="ctr"/>
            <a:r>
              <a:rPr lang="mr-IN" sz="2000" dirty="0" smtClean="0">
                <a:solidFill>
                  <a:srgbClr val="7030A0"/>
                </a:solidFill>
              </a:rPr>
              <a:t>१ मिटर =१००० मि.मी</a:t>
            </a:r>
          </a:p>
          <a:p>
            <a:pPr algn="ctr"/>
            <a:endParaRPr lang="mr-IN" sz="2000" dirty="0" smtClean="0">
              <a:solidFill>
                <a:srgbClr val="FF0000"/>
              </a:solidFill>
            </a:endParaRPr>
          </a:p>
          <a:p>
            <a:pPr algn="ctr"/>
            <a:r>
              <a:rPr lang="mr-IN" sz="2000" dirty="0" smtClean="0">
                <a:solidFill>
                  <a:srgbClr val="FF0000"/>
                </a:solidFill>
              </a:rPr>
              <a:t>मग </a:t>
            </a:r>
            <a:r>
              <a:rPr lang="en-IN" sz="2000" dirty="0" smtClean="0">
                <a:solidFill>
                  <a:srgbClr val="7030A0"/>
                </a:solidFill>
              </a:rPr>
              <a:t>∏ </a:t>
            </a:r>
            <a:r>
              <a:rPr lang="en-IN" sz="2000" dirty="0" smtClean="0">
                <a:solidFill>
                  <a:srgbClr val="FF0000"/>
                </a:solidFill>
              </a:rPr>
              <a:t>r</a:t>
            </a:r>
            <a:r>
              <a:rPr lang="en-IN" sz="2000" baseline="30000" dirty="0" smtClean="0">
                <a:solidFill>
                  <a:srgbClr val="FF0000"/>
                </a:solidFill>
              </a:rPr>
              <a:t>2</a:t>
            </a:r>
            <a:r>
              <a:rPr lang="en-IN" sz="2000" dirty="0" smtClean="0">
                <a:solidFill>
                  <a:srgbClr val="FF0000"/>
                </a:solidFill>
              </a:rPr>
              <a:t>h</a:t>
            </a:r>
            <a:r>
              <a:rPr lang="mr-IN" sz="2000" dirty="0" smtClean="0">
                <a:solidFill>
                  <a:srgbClr val="FF0000"/>
                </a:solidFill>
              </a:rPr>
              <a:t> = ३.१४ x </a:t>
            </a:r>
            <a:r>
              <a:rPr lang="en-IN" sz="2000" dirty="0" smtClean="0">
                <a:solidFill>
                  <a:srgbClr val="FF0000"/>
                </a:solidFill>
              </a:rPr>
              <a:t>(3)</a:t>
            </a:r>
            <a:r>
              <a:rPr lang="en-US" sz="2000" baseline="30000" dirty="0" smtClean="0">
                <a:solidFill>
                  <a:srgbClr val="FF0000"/>
                </a:solidFill>
              </a:rPr>
              <a:t>२</a:t>
            </a:r>
            <a:r>
              <a:rPr lang="mr-IN" sz="2000" dirty="0" smtClean="0">
                <a:solidFill>
                  <a:srgbClr val="FF0000"/>
                </a:solidFill>
              </a:rPr>
              <a:t> x १०००</a:t>
            </a:r>
          </a:p>
          <a:p>
            <a:pPr algn="ctr"/>
            <a:r>
              <a:rPr lang="mr-IN" sz="2000" dirty="0" smtClean="0">
                <a:solidFill>
                  <a:srgbClr val="FF0000"/>
                </a:solidFill>
              </a:rPr>
              <a:t>=</a:t>
            </a:r>
            <a:r>
              <a:rPr lang="en-US" sz="2000" dirty="0" smtClean="0"/>
              <a:t> २८२६०</a:t>
            </a:r>
            <a:r>
              <a:rPr lang="mr-IN" sz="2000" dirty="0" smtClean="0"/>
              <a:t> </a:t>
            </a:r>
            <a:r>
              <a:rPr lang="en-US" sz="2000" dirty="0" smtClean="0"/>
              <a:t>मिमी</a:t>
            </a:r>
            <a:r>
              <a:rPr lang="en-US" sz="2000" baseline="30000" dirty="0" smtClean="0"/>
              <a:t>३</a:t>
            </a:r>
            <a:r>
              <a:rPr lang="mr-IN" sz="2000" baseline="30000" dirty="0" smtClean="0"/>
              <a:t> </a:t>
            </a:r>
            <a:r>
              <a:rPr lang="mr-IN" sz="2000" dirty="0" smtClean="0">
                <a:solidFill>
                  <a:schemeClr val="tx1"/>
                </a:solidFill>
              </a:rPr>
              <a:t>किंवा</a:t>
            </a:r>
            <a:r>
              <a:rPr lang="mr-IN" sz="2000" dirty="0" smtClean="0">
                <a:solidFill>
                  <a:srgbClr val="FF0000"/>
                </a:solidFill>
              </a:rPr>
              <a:t> </a:t>
            </a:r>
            <a:r>
              <a:rPr lang="mr-IN" sz="2000" dirty="0" smtClean="0">
                <a:solidFill>
                  <a:schemeClr val="tx1"/>
                </a:solidFill>
              </a:rPr>
              <a:t>घन मिली मीटर</a:t>
            </a:r>
          </a:p>
          <a:p>
            <a:pPr algn="ctr"/>
            <a:r>
              <a:rPr lang="mr-IN" sz="2000" dirty="0" smtClean="0">
                <a:solidFill>
                  <a:srgbClr val="00B050"/>
                </a:solidFill>
              </a:rPr>
              <a:t>=२८.२६ सेमी</a:t>
            </a:r>
            <a:r>
              <a:rPr lang="en-US" sz="2000" baseline="30000" dirty="0" smtClean="0">
                <a:solidFill>
                  <a:srgbClr val="00B050"/>
                </a:solidFill>
              </a:rPr>
              <a:t> </a:t>
            </a:r>
            <a:r>
              <a:rPr lang="mr-IN" sz="2000" baseline="30000" dirty="0" smtClean="0">
                <a:solidFill>
                  <a:srgbClr val="00B050"/>
                </a:solidFill>
              </a:rPr>
              <a:t>३ </a:t>
            </a:r>
            <a:r>
              <a:rPr lang="mr-IN" sz="2000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mr-IN" sz="2000" dirty="0" smtClean="0">
                <a:solidFill>
                  <a:schemeClr val="accent5">
                    <a:lumMod val="75000"/>
                  </a:schemeClr>
                </a:solidFill>
              </a:rPr>
              <a:t>वजन = घनफळ x घनता </a:t>
            </a:r>
          </a:p>
          <a:p>
            <a:pPr algn="ctr"/>
            <a:r>
              <a:rPr lang="mr-IN" sz="2000" dirty="0" smtClean="0">
                <a:solidFill>
                  <a:srgbClr val="7030A0"/>
                </a:solidFill>
              </a:rPr>
              <a:t>लोखंडाची घनता =७.८६ ग्राम /सेमी</a:t>
            </a:r>
            <a:r>
              <a:rPr lang="en-US" sz="2000" baseline="30000" dirty="0" smtClean="0">
                <a:solidFill>
                  <a:srgbClr val="7030A0"/>
                </a:solidFill>
              </a:rPr>
              <a:t> २</a:t>
            </a:r>
            <a:endParaRPr lang="mr-IN" sz="2000" baseline="30000" dirty="0" smtClean="0">
              <a:solidFill>
                <a:srgbClr val="7030A0"/>
              </a:solidFill>
            </a:endParaRPr>
          </a:p>
          <a:p>
            <a:pPr algn="ctr"/>
            <a:r>
              <a:rPr lang="mr-IN" sz="2000" dirty="0" smtClean="0">
                <a:solidFill>
                  <a:srgbClr val="FF0000"/>
                </a:solidFill>
              </a:rPr>
              <a:t>वजन =२८.२६० x ७.८६ </a:t>
            </a:r>
          </a:p>
          <a:p>
            <a:pPr algn="ctr"/>
            <a:r>
              <a:rPr lang="mr-IN" sz="2000" dirty="0" smtClean="0">
                <a:solidFill>
                  <a:schemeClr val="tx1"/>
                </a:solidFill>
              </a:rPr>
              <a:t>=२२२.१२३६</a:t>
            </a:r>
            <a:r>
              <a:rPr lang="mr-IN" sz="2000" dirty="0" smtClean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chemeClr val="tx1"/>
                </a:solidFill>
              </a:rPr>
              <a:t>ग्राम.  </a:t>
            </a:r>
          </a:p>
          <a:p>
            <a:pPr algn="ctr"/>
            <a:r>
              <a:rPr lang="mr-IN" sz="2000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486400" y="3962400"/>
            <a:ext cx="27432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086600" y="3581400"/>
            <a:ext cx="16764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मिमी</a:t>
            </a:r>
            <a:r>
              <a:rPr lang="en-US" baseline="30000" dirty="0" smtClean="0"/>
              <a:t>३</a:t>
            </a:r>
            <a:r>
              <a:rPr lang="mr-IN" dirty="0" smtClean="0">
                <a:solidFill>
                  <a:srgbClr val="7030A0"/>
                </a:solidFill>
              </a:rPr>
              <a:t> </a:t>
            </a:r>
            <a:r>
              <a:rPr lang="mr-IN" dirty="0" smtClean="0"/>
              <a:t>चे सेमी</a:t>
            </a:r>
            <a:r>
              <a:rPr lang="en-US" baseline="30000" dirty="0" smtClean="0"/>
              <a:t> </a:t>
            </a:r>
            <a:r>
              <a:rPr lang="mr-IN" baseline="30000" dirty="0" smtClean="0"/>
              <a:t>३ </a:t>
            </a:r>
          </a:p>
          <a:p>
            <a:r>
              <a:rPr lang="mr-IN" dirty="0" smtClean="0"/>
              <a:t>करताना १००० ने भागा</a:t>
            </a:r>
            <a:r>
              <a:rPr lang="en-US" baseline="30000" dirty="0" smtClean="0"/>
              <a:t> </a:t>
            </a:r>
            <a:r>
              <a:rPr lang="mr-IN" baseline="30000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build="p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zarifahsteel.com/products/angle/angle%20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"/>
            <a:ext cx="6781800" cy="571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3280" y="381000"/>
            <a:ext cx="6480720" cy="1143000"/>
          </a:xfrm>
        </p:spPr>
        <p:txBody>
          <a:bodyPr/>
          <a:lstStyle/>
          <a:p>
            <a:r>
              <a:rPr lang="mr-IN" dirty="0" smtClean="0"/>
              <a:t>२. अँगल चे वजन काढणे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685800" y="1524000"/>
            <a:ext cx="8229600" cy="4648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3600" dirty="0" smtClean="0">
                <a:solidFill>
                  <a:schemeClr val="tx1"/>
                </a:solidFill>
              </a:rPr>
              <a:t>प्रश्न:</a:t>
            </a:r>
            <a:r>
              <a:rPr lang="mr-IN" sz="3600" dirty="0" smtClean="0">
                <a:solidFill>
                  <a:srgbClr val="FF3300"/>
                </a:solidFill>
              </a:rPr>
              <a:t>१ मीटर लांब असणाऱ्या २५ mm x २५ mm x ३ mm  अँगल चे वजन किती </a:t>
            </a:r>
            <a:r>
              <a:rPr lang="mr-IN" sz="3600" dirty="0" smtClean="0">
                <a:solidFill>
                  <a:srgbClr val="FF0000"/>
                </a:solidFill>
              </a:rPr>
              <a:t>?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२. अँगल चे वजन काढणे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57912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b="1" dirty="0" smtClean="0"/>
              <a:t>उत्तर : </a:t>
            </a:r>
            <a:r>
              <a:rPr lang="mr-IN" dirty="0" smtClean="0">
                <a:solidFill>
                  <a:schemeClr val="accent5"/>
                </a:solidFill>
              </a:rPr>
              <a:t>दिलेली माहिती-  </a:t>
            </a:r>
            <a:r>
              <a:rPr lang="mr-IN" dirty="0" smtClean="0"/>
              <a:t>अँगल ची प्रत्येक पट्टी </a:t>
            </a:r>
          </a:p>
          <a:p>
            <a:r>
              <a:rPr lang="mr-IN" dirty="0" smtClean="0">
                <a:solidFill>
                  <a:schemeClr val="accent5"/>
                </a:solidFill>
              </a:rPr>
              <a:t>२५ mm  x २५ mm x ३mm </a:t>
            </a:r>
            <a:r>
              <a:rPr lang="mr-IN" dirty="0" smtClean="0"/>
              <a:t>म्हणजेच </a:t>
            </a:r>
            <a:r>
              <a:rPr lang="mr-IN" dirty="0" smtClean="0">
                <a:solidFill>
                  <a:schemeClr val="accent5"/>
                </a:solidFill>
              </a:rPr>
              <a:t>लांबी x रुंदी x जाडी </a:t>
            </a:r>
          </a:p>
          <a:p>
            <a:r>
              <a:rPr lang="mr-IN" dirty="0" smtClean="0"/>
              <a:t>वरील मापाची क्रमशः आहे.    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999706" y="3924300"/>
            <a:ext cx="4648994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53200" y="3429000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१m =१००० mm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4419600"/>
            <a:ext cx="21336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लोखंडाची घनता </a:t>
            </a:r>
          </a:p>
          <a:p>
            <a:r>
              <a:rPr lang="mr-IN" dirty="0" smtClean="0"/>
              <a:t>७.८६ gm /cm</a:t>
            </a:r>
            <a:r>
              <a:rPr lang="en-US" baseline="30000" dirty="0" smtClean="0">
                <a:solidFill>
                  <a:schemeClr val="tx1"/>
                </a:solidFill>
              </a:rPr>
              <a:t> </a:t>
            </a:r>
            <a:r>
              <a:rPr lang="mr-IN" baseline="30000" dirty="0" smtClean="0">
                <a:solidFill>
                  <a:schemeClr val="tx1"/>
                </a:solidFill>
              </a:rPr>
              <a:t>३ </a:t>
            </a:r>
            <a:r>
              <a:rPr lang="mr-IN" dirty="0" smtClean="0">
                <a:solidFill>
                  <a:schemeClr val="tx1"/>
                </a:solidFill>
              </a:rPr>
              <a:t> 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2514600"/>
            <a:ext cx="57912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अँगल म्हणजे दोन पट्ट्या जोडलेल्या असतात</a:t>
            </a:r>
          </a:p>
          <a:p>
            <a:r>
              <a:rPr lang="mr-IN" dirty="0" smtClean="0"/>
              <a:t>आपण एका पट्टीचा विचार करू.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200400"/>
            <a:ext cx="579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एका पट्टीचे घनफळ = लांबी x रुंदी x जाडी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3581400"/>
            <a:ext cx="579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            = १००० x २५ x ३ mm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53200" y="3962401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१ cm</a:t>
            </a:r>
            <a:r>
              <a:rPr lang="en-US" baseline="30000" dirty="0" smtClean="0">
                <a:solidFill>
                  <a:srgbClr val="7030A0"/>
                </a:solidFill>
              </a:rPr>
              <a:t> </a:t>
            </a:r>
            <a:r>
              <a:rPr lang="mr-IN" baseline="30000" dirty="0" smtClean="0"/>
              <a:t>३</a:t>
            </a:r>
            <a:r>
              <a:rPr lang="mr-IN" baseline="30000" dirty="0" smtClean="0">
                <a:solidFill>
                  <a:srgbClr val="7030A0"/>
                </a:solidFill>
              </a:rPr>
              <a:t> </a:t>
            </a:r>
            <a:r>
              <a:rPr lang="mr-IN" dirty="0" smtClean="0"/>
              <a:t>=१०००mm</a:t>
            </a:r>
            <a:r>
              <a:rPr lang="en-US" baseline="30000" dirty="0" smtClean="0"/>
              <a:t> </a:t>
            </a:r>
            <a:r>
              <a:rPr lang="mr-IN" baseline="30000" dirty="0" smtClean="0"/>
              <a:t>३ </a:t>
            </a:r>
            <a:r>
              <a:rPr lang="mr-IN" dirty="0" smtClean="0"/>
              <a:t> 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" y="3962400"/>
            <a:ext cx="579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            = ७५००० mm</a:t>
            </a:r>
            <a:r>
              <a:rPr lang="en-US" baseline="30000" dirty="0" smtClean="0"/>
              <a:t> </a:t>
            </a:r>
            <a:r>
              <a:rPr lang="mr-IN" baseline="30000" dirty="0" smtClean="0"/>
              <a:t>३</a:t>
            </a:r>
            <a:r>
              <a:rPr lang="mr-IN" dirty="0" smtClean="0"/>
              <a:t> = </a:t>
            </a:r>
            <a:r>
              <a:rPr lang="mr-IN" b="1" dirty="0" smtClean="0"/>
              <a:t>७५ cm</a:t>
            </a:r>
            <a:r>
              <a:rPr lang="en-US" b="1" baseline="30000" dirty="0" smtClean="0">
                <a:solidFill>
                  <a:srgbClr val="7030A0"/>
                </a:solidFill>
              </a:rPr>
              <a:t> </a:t>
            </a:r>
            <a:r>
              <a:rPr lang="mr-IN" b="1" baseline="30000" dirty="0" smtClean="0"/>
              <a:t>३</a:t>
            </a:r>
            <a:r>
              <a:rPr lang="mr-IN" b="1" dirty="0" smtClean="0"/>
              <a:t>  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43434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एका पट्टी चे वजन  = घनफळ x घनता  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" y="47244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एका पट्टी चे वजन  = ७५ cm</a:t>
            </a:r>
            <a:r>
              <a:rPr lang="en-US" baseline="30000" dirty="0" smtClean="0">
                <a:solidFill>
                  <a:srgbClr val="7030A0"/>
                </a:solidFill>
              </a:rPr>
              <a:t> </a:t>
            </a:r>
            <a:r>
              <a:rPr lang="mr-IN" baseline="30000" dirty="0" smtClean="0"/>
              <a:t>३</a:t>
            </a:r>
            <a:r>
              <a:rPr lang="mr-IN" dirty="0" smtClean="0"/>
              <a:t> x ७.८६ gm /cm</a:t>
            </a:r>
            <a:r>
              <a:rPr lang="en-US" baseline="30000" dirty="0" smtClean="0">
                <a:solidFill>
                  <a:schemeClr val="tx1"/>
                </a:solidFill>
              </a:rPr>
              <a:t> </a:t>
            </a:r>
            <a:r>
              <a:rPr lang="mr-IN" baseline="30000" dirty="0" smtClean="0">
                <a:solidFill>
                  <a:schemeClr val="tx1"/>
                </a:solidFill>
              </a:rPr>
              <a:t>३                     </a:t>
            </a:r>
            <a:r>
              <a:rPr lang="mr-IN" dirty="0" smtClean="0">
                <a:solidFill>
                  <a:schemeClr val="tx1"/>
                </a:solidFill>
              </a:rPr>
              <a:t>  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048000" y="50292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24400" y="50292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" y="51054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एका पट्टी चे वजन  = </a:t>
            </a:r>
            <a:r>
              <a:rPr lang="mr-IN" b="1" dirty="0" smtClean="0"/>
              <a:t>५८९.५ gm </a:t>
            </a:r>
            <a:r>
              <a:rPr lang="mr-IN" b="1" baseline="30000" dirty="0" smtClean="0">
                <a:solidFill>
                  <a:schemeClr val="tx1"/>
                </a:solidFill>
              </a:rPr>
              <a:t>                     </a:t>
            </a:r>
            <a:r>
              <a:rPr lang="mr-IN" b="1" dirty="0" smtClean="0">
                <a:solidFill>
                  <a:schemeClr val="tx1"/>
                </a:solidFill>
              </a:rPr>
              <a:t> 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4800" y="5486400"/>
            <a:ext cx="57912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दोन पट्ट्यांचे चे वजन = अँगल चे वजन  </a:t>
            </a:r>
            <a:r>
              <a:rPr lang="mr-IN" baseline="30000" dirty="0" smtClean="0">
                <a:solidFill>
                  <a:schemeClr val="tx1"/>
                </a:solidFill>
              </a:rPr>
              <a:t>                     </a:t>
            </a:r>
            <a:r>
              <a:rPr lang="mr-IN" dirty="0" smtClean="0">
                <a:solidFill>
                  <a:schemeClr val="tx1"/>
                </a:solidFill>
              </a:rPr>
              <a:t> 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" y="5867400"/>
            <a:ext cx="57912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अँगल चे वजन = ५८९.५ gm x २ =११७९ gm = </a:t>
            </a:r>
            <a:r>
              <a:rPr lang="mr-IN" b="1" dirty="0" smtClean="0">
                <a:solidFill>
                  <a:schemeClr val="tx1"/>
                </a:solidFill>
              </a:rPr>
              <a:t>१.१७९ kg  </a:t>
            </a:r>
            <a:r>
              <a:rPr lang="mr-IN" b="1" baseline="30000" dirty="0" smtClean="0">
                <a:solidFill>
                  <a:schemeClr val="tx1"/>
                </a:solidFill>
              </a:rPr>
              <a:t>                     </a:t>
            </a:r>
            <a:r>
              <a:rPr lang="mr-IN" b="1" dirty="0" smtClean="0">
                <a:solidFill>
                  <a:schemeClr val="tx1"/>
                </a:solidFill>
              </a:rPr>
              <a:t> 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53200" y="5715000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१ kg </a:t>
            </a:r>
            <a:r>
              <a:rPr lang="mr-IN" baseline="30000" dirty="0" smtClean="0">
                <a:solidFill>
                  <a:srgbClr val="7030A0"/>
                </a:solidFill>
              </a:rPr>
              <a:t> </a:t>
            </a:r>
            <a:r>
              <a:rPr lang="mr-IN" dirty="0" smtClean="0"/>
              <a:t> =१००० gm </a:t>
            </a:r>
            <a:r>
              <a:rPr lang="mr-IN" baseline="30000" dirty="0" smtClean="0"/>
              <a:t> </a:t>
            </a:r>
            <a:r>
              <a:rPr lang="mr-IN" dirty="0" smtClean="0"/>
              <a:t> 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553200" y="1600200"/>
            <a:ext cx="21336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लांबी =१००० mm </a:t>
            </a:r>
          </a:p>
          <a:p>
            <a:r>
              <a:rPr lang="mr-IN" dirty="0" smtClean="0"/>
              <a:t>रुंदी =२५ mm </a:t>
            </a:r>
          </a:p>
          <a:p>
            <a:r>
              <a:rPr lang="mr-IN" dirty="0" smtClean="0"/>
              <a:t>जाडी =३ mm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animBg="1"/>
      <p:bldP spid="11" grpId="0" build="p" animBg="1"/>
      <p:bldP spid="13" grpId="0" build="p" animBg="1"/>
      <p:bldP spid="14" grpId="0" build="p" animBg="1"/>
      <p:bldP spid="16" grpId="0" build="p" animBg="1"/>
      <p:bldP spid="18" grpId="0" build="p" animBg="1"/>
      <p:bldP spid="19" grpId="0" build="p" animBg="1"/>
      <p:bldP spid="20" grpId="0" build="p" animBg="1"/>
      <p:bldP spid="21" grpId="0" build="p" animBg="1"/>
      <p:bldP spid="22" grpId="0" build="p" animBg="1"/>
      <p:bldP spid="31" grpId="0" build="p" animBg="1"/>
      <p:bldP spid="32" grpId="0" build="p" animBg="1"/>
      <p:bldP spid="33" grpId="0" build="p" animBg="1"/>
      <p:bldP spid="34" grpId="0" build="p" animBg="1"/>
      <p:bldP spid="3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warrenpipe.com/hardware-store/ProdImages/55218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4114800"/>
            <a:ext cx="2857500" cy="2095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mr-IN" dirty="0" smtClean="0"/>
              <a:t>.</a:t>
            </a:r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dirty="0" smtClean="0"/>
              <a:t>फ्लॅट पट्टी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685800" y="1447800"/>
            <a:ext cx="8229600" cy="4648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3600" dirty="0" smtClean="0">
                <a:solidFill>
                  <a:schemeClr val="tx1"/>
                </a:solidFill>
              </a:rPr>
              <a:t>प्रश्न: </a:t>
            </a:r>
          </a:p>
          <a:p>
            <a:pPr algn="ctr"/>
            <a:r>
              <a:rPr lang="mr-IN" sz="4000" dirty="0" smtClean="0">
                <a:solidFill>
                  <a:srgbClr val="FF0000"/>
                </a:solidFill>
              </a:rPr>
              <a:t>५० mm x ५ mm x १००० mm फ्लॅट पट्टी चे वजन काढा ?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mr-IN" dirty="0" smtClean="0"/>
              <a:t>.</a:t>
            </a:r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dirty="0" smtClean="0"/>
              <a:t>फ्लॅट पट्टी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304800" y="1828800"/>
            <a:ext cx="57912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b="1" dirty="0" smtClean="0"/>
              <a:t>उत्तर : </a:t>
            </a:r>
            <a:r>
              <a:rPr lang="mr-IN" dirty="0" smtClean="0">
                <a:solidFill>
                  <a:schemeClr val="accent5"/>
                </a:solidFill>
              </a:rPr>
              <a:t>दिलेली माहिती- </a:t>
            </a:r>
            <a:r>
              <a:rPr lang="mr-IN" dirty="0" smtClean="0"/>
              <a:t>पट्टी </a:t>
            </a:r>
          </a:p>
          <a:p>
            <a:r>
              <a:rPr lang="mr-IN" dirty="0" smtClean="0">
                <a:solidFill>
                  <a:schemeClr val="accent5"/>
                </a:solidFill>
              </a:rPr>
              <a:t>५० mm  x ५ mm </a:t>
            </a:r>
            <a:r>
              <a:rPr lang="mr-IN" dirty="0" smtClean="0"/>
              <a:t>म्हणजेच </a:t>
            </a:r>
            <a:r>
              <a:rPr lang="mr-IN" dirty="0" smtClean="0">
                <a:solidFill>
                  <a:schemeClr val="accent5"/>
                </a:solidFill>
              </a:rPr>
              <a:t>रुंदी x जाडी </a:t>
            </a:r>
          </a:p>
          <a:p>
            <a:r>
              <a:rPr lang="mr-IN" dirty="0" smtClean="0"/>
              <a:t>वरील मापाची क्रमशः आहे.    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999706" y="3924300"/>
            <a:ext cx="4648994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53200" y="3429000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१m = १००० mm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4419600"/>
            <a:ext cx="21336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लोखंडाची घनता </a:t>
            </a:r>
          </a:p>
          <a:p>
            <a:r>
              <a:rPr lang="mr-IN" dirty="0" smtClean="0"/>
              <a:t>७.८६ gm /cm</a:t>
            </a:r>
            <a:r>
              <a:rPr lang="en-US" baseline="30000" dirty="0" smtClean="0">
                <a:solidFill>
                  <a:schemeClr val="tx1"/>
                </a:solidFill>
              </a:rPr>
              <a:t> </a:t>
            </a:r>
            <a:r>
              <a:rPr lang="mr-IN" baseline="30000" dirty="0" smtClean="0">
                <a:solidFill>
                  <a:schemeClr val="tx1"/>
                </a:solidFill>
              </a:rPr>
              <a:t>३ </a:t>
            </a:r>
            <a:r>
              <a:rPr lang="mr-IN" dirty="0" smtClean="0">
                <a:solidFill>
                  <a:schemeClr val="tx1"/>
                </a:solidFill>
              </a:rPr>
              <a:t> 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3200400"/>
            <a:ext cx="579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पट्टीचे घनफळ = लांबी x रुंदी x जाडी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3581400"/>
            <a:ext cx="579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            = १००० x ५० x ५ mm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53200" y="3962400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१ cm</a:t>
            </a:r>
            <a:r>
              <a:rPr lang="en-US" baseline="30000" dirty="0" smtClean="0">
                <a:solidFill>
                  <a:srgbClr val="7030A0"/>
                </a:solidFill>
              </a:rPr>
              <a:t> </a:t>
            </a:r>
            <a:r>
              <a:rPr lang="mr-IN" baseline="30000" dirty="0" smtClean="0"/>
              <a:t>३</a:t>
            </a:r>
            <a:r>
              <a:rPr lang="mr-IN" baseline="30000" dirty="0" smtClean="0">
                <a:solidFill>
                  <a:srgbClr val="7030A0"/>
                </a:solidFill>
              </a:rPr>
              <a:t> </a:t>
            </a:r>
            <a:r>
              <a:rPr lang="mr-IN" dirty="0" smtClean="0"/>
              <a:t>= १० mm</a:t>
            </a:r>
            <a:r>
              <a:rPr lang="en-US" baseline="30000" dirty="0" smtClean="0"/>
              <a:t> </a:t>
            </a:r>
            <a:r>
              <a:rPr lang="mr-IN" baseline="30000" dirty="0" smtClean="0"/>
              <a:t>३ </a:t>
            </a:r>
            <a:r>
              <a:rPr lang="mr-IN" dirty="0" smtClean="0"/>
              <a:t> 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" y="3962400"/>
            <a:ext cx="5791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            = २५०००० mm</a:t>
            </a:r>
            <a:r>
              <a:rPr lang="en-US" baseline="30000" dirty="0" smtClean="0"/>
              <a:t> </a:t>
            </a:r>
            <a:r>
              <a:rPr lang="mr-IN" baseline="30000" dirty="0" smtClean="0"/>
              <a:t>३</a:t>
            </a:r>
            <a:r>
              <a:rPr lang="mr-IN" dirty="0" smtClean="0"/>
              <a:t> = </a:t>
            </a:r>
            <a:r>
              <a:rPr lang="mr-IN" b="1" dirty="0" smtClean="0"/>
              <a:t>२५० cm</a:t>
            </a:r>
            <a:r>
              <a:rPr lang="en-US" b="1" baseline="30000" dirty="0" smtClean="0">
                <a:solidFill>
                  <a:srgbClr val="7030A0"/>
                </a:solidFill>
              </a:rPr>
              <a:t> </a:t>
            </a:r>
            <a:r>
              <a:rPr lang="mr-IN" b="1" baseline="30000" dirty="0" smtClean="0"/>
              <a:t>३</a:t>
            </a:r>
            <a:r>
              <a:rPr lang="mr-IN" b="1" dirty="0" smtClean="0"/>
              <a:t>  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43434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पट्टी चे वजन  = घनफळ x घनता  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" y="47244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पट्टी चे वजन  = २५०cm</a:t>
            </a:r>
            <a:r>
              <a:rPr lang="en-US" baseline="30000" dirty="0" smtClean="0">
                <a:solidFill>
                  <a:srgbClr val="7030A0"/>
                </a:solidFill>
              </a:rPr>
              <a:t> </a:t>
            </a:r>
            <a:r>
              <a:rPr lang="mr-IN" baseline="30000" dirty="0" smtClean="0"/>
              <a:t>३</a:t>
            </a:r>
            <a:r>
              <a:rPr lang="mr-IN" dirty="0" smtClean="0"/>
              <a:t> x ७.८६ gm /cm</a:t>
            </a:r>
            <a:r>
              <a:rPr lang="en-US" baseline="30000" dirty="0" smtClean="0">
                <a:solidFill>
                  <a:schemeClr val="tx1"/>
                </a:solidFill>
              </a:rPr>
              <a:t> </a:t>
            </a:r>
            <a:r>
              <a:rPr lang="mr-IN" baseline="30000" dirty="0" smtClean="0">
                <a:solidFill>
                  <a:schemeClr val="tx1"/>
                </a:solidFill>
              </a:rPr>
              <a:t>३                     </a:t>
            </a:r>
            <a:r>
              <a:rPr lang="mr-IN" dirty="0" smtClean="0">
                <a:solidFill>
                  <a:schemeClr val="tx1"/>
                </a:solidFill>
              </a:rPr>
              <a:t>  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048000" y="48768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48200" y="48768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" y="51054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पट्टी चे वजन  = </a:t>
            </a:r>
            <a:r>
              <a:rPr lang="mr-IN" b="1" dirty="0" smtClean="0"/>
              <a:t>१९६५ gm </a:t>
            </a:r>
            <a:r>
              <a:rPr lang="mr-IN" b="1" baseline="30000" dirty="0" smtClean="0">
                <a:solidFill>
                  <a:schemeClr val="tx1"/>
                </a:solidFill>
              </a:rPr>
              <a:t>                     </a:t>
            </a:r>
            <a:r>
              <a:rPr lang="mr-IN" b="1" dirty="0" smtClean="0">
                <a:solidFill>
                  <a:schemeClr val="tx1"/>
                </a:solidFill>
              </a:rPr>
              <a:t> 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" y="5638800"/>
            <a:ext cx="5791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      वजन = </a:t>
            </a:r>
            <a:r>
              <a:rPr lang="mr-IN" b="1" dirty="0" smtClean="0">
                <a:solidFill>
                  <a:schemeClr val="tx1"/>
                </a:solidFill>
              </a:rPr>
              <a:t>१.९६५ kg  </a:t>
            </a:r>
            <a:r>
              <a:rPr lang="mr-IN" b="1" baseline="30000" dirty="0" smtClean="0">
                <a:solidFill>
                  <a:schemeClr val="tx1"/>
                </a:solidFill>
              </a:rPr>
              <a:t>                     </a:t>
            </a:r>
            <a:r>
              <a:rPr lang="mr-IN" b="1" dirty="0" smtClean="0">
                <a:solidFill>
                  <a:schemeClr val="tx1"/>
                </a:solidFill>
              </a:rPr>
              <a:t> 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53200" y="5638800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१ kg </a:t>
            </a:r>
            <a:r>
              <a:rPr lang="mr-IN" baseline="30000" dirty="0" smtClean="0">
                <a:solidFill>
                  <a:srgbClr val="7030A0"/>
                </a:solidFill>
              </a:rPr>
              <a:t> </a:t>
            </a:r>
            <a:r>
              <a:rPr lang="mr-IN" dirty="0" smtClean="0"/>
              <a:t> =१००० gm </a:t>
            </a:r>
            <a:r>
              <a:rPr lang="mr-IN" baseline="30000" dirty="0" smtClean="0"/>
              <a:t> </a:t>
            </a:r>
            <a:r>
              <a:rPr lang="mr-IN" dirty="0" smtClean="0"/>
              <a:t> 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629400" y="1828800"/>
            <a:ext cx="21336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लांबी = १००० mm </a:t>
            </a:r>
          </a:p>
          <a:p>
            <a:r>
              <a:rPr lang="mr-IN" dirty="0" smtClean="0"/>
              <a:t>रुंदी = ५० mm </a:t>
            </a:r>
          </a:p>
          <a:p>
            <a:r>
              <a:rPr lang="mr-IN" dirty="0" smtClean="0"/>
              <a:t>जाडी = ५  mm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animBg="1"/>
      <p:bldP spid="11" grpId="0" build="p" animBg="1"/>
      <p:bldP spid="13" grpId="0" build="p" animBg="1"/>
      <p:bldP spid="16" grpId="0" build="p" animBg="1"/>
      <p:bldP spid="18" grpId="0" build="p" animBg="1"/>
      <p:bldP spid="19" grpId="0" build="p" animBg="1"/>
      <p:bldP spid="20" grpId="0" build="p" animBg="1"/>
      <p:bldP spid="21" grpId="0" build="p" animBg="1"/>
      <p:bldP spid="22" grpId="0" build="p" animBg="1"/>
      <p:bldP spid="31" grpId="0" build="p" animBg="1"/>
      <p:bldP spid="33" grpId="0" build="p" animBg="1"/>
      <p:bldP spid="34" grpId="0" build="p" animBg="1"/>
      <p:bldP spid="35" grpId="0" build="p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370</TotalTime>
  <Words>552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OER Ppt</vt:lpstr>
      <vt:lpstr>वजन काढणे  </vt:lpstr>
      <vt:lpstr>पूर्वतयारी </vt:lpstr>
      <vt:lpstr>आपण खालील वस्तूंचे वजन काढू </vt:lpstr>
      <vt:lpstr>१. प्लेन बार / सळई </vt:lpstr>
      <vt:lpstr>१. प्लेन बार / सळई </vt:lpstr>
      <vt:lpstr>२. अँगल चे वजन काढणे </vt:lpstr>
      <vt:lpstr>२. अँगल चे वजन काढणे </vt:lpstr>
      <vt:lpstr>3. फ्लॅट पट्टी </vt:lpstr>
      <vt:lpstr>3. फ्लॅट पट्टी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102</cp:revision>
  <dcterms:created xsi:type="dcterms:W3CDTF">2014-01-14T17:55:13Z</dcterms:created>
  <dcterms:modified xsi:type="dcterms:W3CDTF">2015-11-22T11:33:56Z</dcterms:modified>
</cp:coreProperties>
</file>