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73" r:id="rId5"/>
    <p:sldId id="274" r:id="rId6"/>
    <p:sldId id="275" r:id="rId7"/>
    <p:sldId id="276" r:id="rId8"/>
    <p:sldId id="270" r:id="rId9"/>
    <p:sldId id="277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F1F"/>
    <a:srgbClr val="CC0000"/>
    <a:srgbClr val="FF3300"/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03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F5745-2659-4C04-A1CD-99F1EAEDEC81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F608FED4-7931-476C-8413-62186913CBB0}">
      <dgm:prSet phldrT="[Text]"/>
      <dgm:spPr/>
      <dgm:t>
        <a:bodyPr/>
        <a:lstStyle/>
        <a:p>
          <a:r>
            <a:rPr lang="mr-IN" dirty="0" smtClean="0"/>
            <a:t>वेल्डिंग करताना दोन किंवा दोन पेक्षा जास्त रॉड एकत्र जोडले जातात.</a:t>
          </a:r>
          <a:endParaRPr lang="en-US" dirty="0"/>
        </a:p>
      </dgm:t>
    </dgm:pt>
    <dgm:pt modelId="{8DF373B3-6055-4AE9-A427-1AE35EC2FCCE}" type="parTrans" cxnId="{C532BF25-5E07-4CF2-A2E3-EF2DDFC9CF74}">
      <dgm:prSet/>
      <dgm:spPr/>
      <dgm:t>
        <a:bodyPr/>
        <a:lstStyle/>
        <a:p>
          <a:endParaRPr lang="en-US"/>
        </a:p>
      </dgm:t>
    </dgm:pt>
    <dgm:pt modelId="{775BBB74-E12E-41E5-B71E-AF467EF09368}" type="sibTrans" cxnId="{C532BF25-5E07-4CF2-A2E3-EF2DDFC9CF74}">
      <dgm:prSet/>
      <dgm:spPr/>
      <dgm:t>
        <a:bodyPr/>
        <a:lstStyle/>
        <a:p>
          <a:endParaRPr lang="en-US"/>
        </a:p>
      </dgm:t>
    </dgm:pt>
    <dgm:pt modelId="{1E01AC93-E093-4879-9FCD-F0ABFA85C32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r-IN" sz="3600" dirty="0" smtClean="0"/>
            <a:t>सांधा म्हणजे ‘जोड’.</a:t>
          </a:r>
          <a:endParaRPr lang="en-US" sz="3600" dirty="0"/>
        </a:p>
      </dgm:t>
    </dgm:pt>
    <dgm:pt modelId="{27A2AA6F-872C-432F-B987-ED3162F05E84}" type="parTrans" cxnId="{4219BC22-82E5-4A80-B300-2AED5C91D484}">
      <dgm:prSet/>
      <dgm:spPr/>
      <dgm:t>
        <a:bodyPr/>
        <a:lstStyle/>
        <a:p>
          <a:endParaRPr lang="en-US"/>
        </a:p>
      </dgm:t>
    </dgm:pt>
    <dgm:pt modelId="{F2A1A3DD-FCBC-42C7-8C09-E2AB798F1EE9}" type="sibTrans" cxnId="{4219BC22-82E5-4A80-B300-2AED5C91D484}">
      <dgm:prSet/>
      <dgm:spPr/>
      <dgm:t>
        <a:bodyPr/>
        <a:lstStyle/>
        <a:p>
          <a:endParaRPr lang="en-US"/>
        </a:p>
      </dgm:t>
    </dgm:pt>
    <dgm:pt modelId="{4EDB183B-1736-4553-A807-6170E04BBB64}" type="pres">
      <dgm:prSet presAssocID="{205F5745-2659-4C04-A1CD-99F1EAEDEC81}" presName="diagram" presStyleCnt="0">
        <dgm:presLayoutVars>
          <dgm:dir/>
          <dgm:animLvl val="lvl"/>
          <dgm:resizeHandles val="exact"/>
        </dgm:presLayoutVars>
      </dgm:prSet>
      <dgm:spPr/>
    </dgm:pt>
    <dgm:pt modelId="{EBD73E2E-48D2-4B68-A87C-4E04DE667C99}" type="pres">
      <dgm:prSet presAssocID="{F608FED4-7931-476C-8413-62186913CBB0}" presName="compNode" presStyleCnt="0"/>
      <dgm:spPr/>
    </dgm:pt>
    <dgm:pt modelId="{713884E0-92FA-43DE-A3A7-92D6A70024D8}" type="pres">
      <dgm:prSet presAssocID="{F608FED4-7931-476C-8413-62186913CBB0}" presName="childRect" presStyleLbl="bgAcc1" presStyleIdx="0" presStyleCnt="1" custScaleX="313542" custScaleY="137332" custLinFactNeighborX="19523" custLinFactNeighborY="28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2216B-7D68-4A4E-8A2D-A21F66CDCC71}" type="pres">
      <dgm:prSet presAssocID="{F608FED4-7931-476C-8413-62186913CB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F93BD-F5F2-4C75-AC3F-21025E5D43E9}" type="pres">
      <dgm:prSet presAssocID="{F608FED4-7931-476C-8413-62186913CBB0}" presName="parentRect" presStyleLbl="alignNode1" presStyleIdx="0" presStyleCnt="1" custScaleX="276300" custScaleY="283962" custLinFactNeighborX="21510" custLinFactNeighborY="30273"/>
      <dgm:spPr/>
      <dgm:t>
        <a:bodyPr/>
        <a:lstStyle/>
        <a:p>
          <a:endParaRPr lang="en-US"/>
        </a:p>
      </dgm:t>
    </dgm:pt>
    <dgm:pt modelId="{0FA53257-B6C7-4484-9F74-7E765E564E79}" type="pres">
      <dgm:prSet presAssocID="{F608FED4-7931-476C-8413-62186913CBB0}" presName="adorn" presStyleLbl="fgAccFollowNode1" presStyleIdx="0" presStyleCnt="1" custScaleX="349785" custScaleY="287502" custLinFactX="100000" custLinFactNeighborX="121700" custLinFactNeighborY="-193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2FD2476-9D08-4077-AA78-319C3FDC5A6C}" type="presOf" srcId="{F608FED4-7931-476C-8413-62186913CBB0}" destId="{270F93BD-F5F2-4C75-AC3F-21025E5D43E9}" srcOrd="1" destOrd="0" presId="urn:microsoft.com/office/officeart/2005/8/layout/bList2"/>
    <dgm:cxn modelId="{4219BC22-82E5-4A80-B300-2AED5C91D484}" srcId="{F608FED4-7931-476C-8413-62186913CBB0}" destId="{1E01AC93-E093-4879-9FCD-F0ABFA85C321}" srcOrd="0" destOrd="0" parTransId="{27A2AA6F-872C-432F-B987-ED3162F05E84}" sibTransId="{F2A1A3DD-FCBC-42C7-8C09-E2AB798F1EE9}"/>
    <dgm:cxn modelId="{C532BF25-5E07-4CF2-A2E3-EF2DDFC9CF74}" srcId="{205F5745-2659-4C04-A1CD-99F1EAEDEC81}" destId="{F608FED4-7931-476C-8413-62186913CBB0}" srcOrd="0" destOrd="0" parTransId="{8DF373B3-6055-4AE9-A427-1AE35EC2FCCE}" sibTransId="{775BBB74-E12E-41E5-B71E-AF467EF09368}"/>
    <dgm:cxn modelId="{F7EA0E34-4418-411B-8F78-7B0D997091AC}" type="presOf" srcId="{205F5745-2659-4C04-A1CD-99F1EAEDEC81}" destId="{4EDB183B-1736-4553-A807-6170E04BBB64}" srcOrd="0" destOrd="0" presId="urn:microsoft.com/office/officeart/2005/8/layout/bList2"/>
    <dgm:cxn modelId="{DE296123-BFED-481D-A76E-1B8629533412}" type="presOf" srcId="{F608FED4-7931-476C-8413-62186913CBB0}" destId="{68F2216B-7D68-4A4E-8A2D-A21F66CDCC71}" srcOrd="0" destOrd="0" presId="urn:microsoft.com/office/officeart/2005/8/layout/bList2"/>
    <dgm:cxn modelId="{34F9A544-B718-4DA6-80D9-7FC6816FF758}" type="presOf" srcId="{1E01AC93-E093-4879-9FCD-F0ABFA85C321}" destId="{713884E0-92FA-43DE-A3A7-92D6A70024D8}" srcOrd="0" destOrd="0" presId="urn:microsoft.com/office/officeart/2005/8/layout/bList2"/>
    <dgm:cxn modelId="{AB07D638-39B3-479C-A773-4710D56D6881}" type="presParOf" srcId="{4EDB183B-1736-4553-A807-6170E04BBB64}" destId="{EBD73E2E-48D2-4B68-A87C-4E04DE667C99}" srcOrd="0" destOrd="0" presId="urn:microsoft.com/office/officeart/2005/8/layout/bList2"/>
    <dgm:cxn modelId="{66B32F16-8EB0-44EF-BEC8-F60268F3E571}" type="presParOf" srcId="{EBD73E2E-48D2-4B68-A87C-4E04DE667C99}" destId="{713884E0-92FA-43DE-A3A7-92D6A70024D8}" srcOrd="0" destOrd="0" presId="urn:microsoft.com/office/officeart/2005/8/layout/bList2"/>
    <dgm:cxn modelId="{D64C672B-553E-4EA9-88F6-AB3476CE5B6B}" type="presParOf" srcId="{EBD73E2E-48D2-4B68-A87C-4E04DE667C99}" destId="{68F2216B-7D68-4A4E-8A2D-A21F66CDCC71}" srcOrd="1" destOrd="0" presId="urn:microsoft.com/office/officeart/2005/8/layout/bList2"/>
    <dgm:cxn modelId="{BC0F5D8B-EB65-470C-923C-988A1E9B23BD}" type="presParOf" srcId="{EBD73E2E-48D2-4B68-A87C-4E04DE667C99}" destId="{270F93BD-F5F2-4C75-AC3F-21025E5D43E9}" srcOrd="2" destOrd="0" presId="urn:microsoft.com/office/officeart/2005/8/layout/bList2"/>
    <dgm:cxn modelId="{C5133038-A947-4B93-A4F8-AE4B89F4B983}" type="presParOf" srcId="{EBD73E2E-48D2-4B68-A87C-4E04DE667C99}" destId="{0FA53257-B6C7-4484-9F74-7E765E564E79}" srcOrd="3" destOrd="0" presId="urn:microsoft.com/office/officeart/2005/8/layout/b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E39803-4C7C-4E90-948F-F498138C191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F34EEA-1E42-41B3-AAD1-36B18B1A6B5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r-IN" sz="3200" dirty="0" smtClean="0">
              <a:solidFill>
                <a:srgbClr val="FFFF00"/>
              </a:solidFill>
            </a:rPr>
            <a:t>ब्लो – होल्स : </a:t>
          </a:r>
          <a:r>
            <a:rPr lang="mr-IN" sz="2400" dirty="0" smtClean="0"/>
            <a:t>सांध्यावरील बीडच्या पृष्ठभागावर छोट्या पोकळ्या दिसतात, त्यांना ब्लो- होल्स असे म्हणतात.</a:t>
          </a:r>
          <a:endParaRPr lang="en-US" sz="2400" dirty="0">
            <a:solidFill>
              <a:srgbClr val="FFFF00"/>
            </a:solidFill>
          </a:endParaRPr>
        </a:p>
      </dgm:t>
    </dgm:pt>
    <dgm:pt modelId="{378BE4EE-8BA6-4799-B357-C60E7D413474}" type="parTrans" cxnId="{D96432BF-1633-4D3A-BB55-A000EC6E9A8D}">
      <dgm:prSet/>
      <dgm:spPr/>
      <dgm:t>
        <a:bodyPr/>
        <a:lstStyle/>
        <a:p>
          <a:endParaRPr lang="en-US"/>
        </a:p>
      </dgm:t>
    </dgm:pt>
    <dgm:pt modelId="{FF28D4B7-DF52-4262-B62D-A7A454625EBC}" type="sibTrans" cxnId="{D96432BF-1633-4D3A-BB55-A000EC6E9A8D}">
      <dgm:prSet/>
      <dgm:spPr/>
      <dgm:t>
        <a:bodyPr/>
        <a:lstStyle/>
        <a:p>
          <a:endParaRPr lang="en-US"/>
        </a:p>
      </dgm:t>
    </dgm:pt>
    <dgm:pt modelId="{625FD48A-B6BB-4E67-A1E1-3F66437BC832}" type="pres">
      <dgm:prSet presAssocID="{DAE39803-4C7C-4E90-948F-F498138C19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05229A-B916-4E30-B220-3A0C97A05315}" type="pres">
      <dgm:prSet presAssocID="{8DF34EEA-1E42-41B3-AAD1-36B18B1A6B53}" presName="comp" presStyleCnt="0"/>
      <dgm:spPr/>
    </dgm:pt>
    <dgm:pt modelId="{11E5E044-C65A-4358-9005-CE7D813AA8C7}" type="pres">
      <dgm:prSet presAssocID="{8DF34EEA-1E42-41B3-AAD1-36B18B1A6B53}" presName="box" presStyleLbl="node1" presStyleIdx="0" presStyleCnt="1" custScaleY="30420" custLinFactNeighborY="-13856"/>
      <dgm:spPr/>
      <dgm:t>
        <a:bodyPr/>
        <a:lstStyle/>
        <a:p>
          <a:endParaRPr lang="en-US"/>
        </a:p>
      </dgm:t>
    </dgm:pt>
    <dgm:pt modelId="{860F30B0-51DD-4F6D-97CF-AA72D210364D}" type="pres">
      <dgm:prSet presAssocID="{8DF34EEA-1E42-41B3-AAD1-36B18B1A6B53}" presName="img" presStyleLbl="fgImgPlace1" presStyleIdx="0" presStyleCnt="1" custScaleX="124117" custScaleY="34437" custLinFactNeighborX="-12501" custLinFactNeighborY="3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5CFA74A-DB19-4BBC-AD45-FD5246D16FE1}" type="pres">
      <dgm:prSet presAssocID="{8DF34EEA-1E42-41B3-AAD1-36B18B1A6B5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9F03A8-4D8B-4D4B-8585-7BD85E3FB6B7}" type="presOf" srcId="{8DF34EEA-1E42-41B3-AAD1-36B18B1A6B53}" destId="{35CFA74A-DB19-4BBC-AD45-FD5246D16FE1}" srcOrd="1" destOrd="0" presId="urn:microsoft.com/office/officeart/2005/8/layout/vList4"/>
    <dgm:cxn modelId="{97BF307C-B797-4AD3-9DCB-31C724581E2E}" type="presOf" srcId="{DAE39803-4C7C-4E90-948F-F498138C191C}" destId="{625FD48A-B6BB-4E67-A1E1-3F66437BC832}" srcOrd="0" destOrd="0" presId="urn:microsoft.com/office/officeart/2005/8/layout/vList4"/>
    <dgm:cxn modelId="{CDAA1979-C16C-4819-807F-E4C1B2B250BE}" type="presOf" srcId="{8DF34EEA-1E42-41B3-AAD1-36B18B1A6B53}" destId="{11E5E044-C65A-4358-9005-CE7D813AA8C7}" srcOrd="0" destOrd="0" presId="urn:microsoft.com/office/officeart/2005/8/layout/vList4"/>
    <dgm:cxn modelId="{D96432BF-1633-4D3A-BB55-A000EC6E9A8D}" srcId="{DAE39803-4C7C-4E90-948F-F498138C191C}" destId="{8DF34EEA-1E42-41B3-AAD1-36B18B1A6B53}" srcOrd="0" destOrd="0" parTransId="{378BE4EE-8BA6-4799-B357-C60E7D413474}" sibTransId="{FF28D4B7-DF52-4262-B62D-A7A454625EBC}"/>
    <dgm:cxn modelId="{7B24FA6F-6283-41B1-825A-116C3CE96487}" type="presParOf" srcId="{625FD48A-B6BB-4E67-A1E1-3F66437BC832}" destId="{4E05229A-B916-4E30-B220-3A0C97A05315}" srcOrd="0" destOrd="0" presId="urn:microsoft.com/office/officeart/2005/8/layout/vList4"/>
    <dgm:cxn modelId="{792DF9DA-57B8-445E-9A32-D846AD0FC857}" type="presParOf" srcId="{4E05229A-B916-4E30-B220-3A0C97A05315}" destId="{11E5E044-C65A-4358-9005-CE7D813AA8C7}" srcOrd="0" destOrd="0" presId="urn:microsoft.com/office/officeart/2005/8/layout/vList4"/>
    <dgm:cxn modelId="{5043EB1D-BD5B-462F-B29F-81EABF675DF3}" type="presParOf" srcId="{4E05229A-B916-4E30-B220-3A0C97A05315}" destId="{860F30B0-51DD-4F6D-97CF-AA72D210364D}" srcOrd="1" destOrd="0" presId="urn:microsoft.com/office/officeart/2005/8/layout/vList4"/>
    <dgm:cxn modelId="{73692759-CCB6-4A06-BB89-5373FBFF992F}" type="presParOf" srcId="{4E05229A-B916-4E30-B220-3A0C97A05315}" destId="{35CFA74A-DB19-4BBC-AD45-FD5246D16FE1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E39803-4C7C-4E90-948F-F498138C191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F34EEA-1E42-41B3-AAD1-36B18B1A6B5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r-IN" sz="3200" dirty="0" smtClean="0">
              <a:solidFill>
                <a:srgbClr val="FFFF00"/>
              </a:solidFill>
            </a:rPr>
            <a:t>क्रॅटर्स : </a:t>
          </a:r>
          <a:r>
            <a:rPr lang="mr-IN" sz="2400" dirty="0" smtClean="0"/>
            <a:t>आर्क सांधकामात ज्या ठिकाणी काम थांबते तेथे इलेक्ट्रोडमुळे निर्माण होणाऱ्या खड्ड्याला </a:t>
          </a:r>
          <a:r>
            <a:rPr lang="mr-IN" sz="2400" dirty="0" smtClean="0">
              <a:solidFill>
                <a:schemeClr val="bg1"/>
              </a:solidFill>
            </a:rPr>
            <a:t>क्रॅटर </a:t>
          </a:r>
          <a:r>
            <a:rPr lang="mr-IN" sz="2400" dirty="0" smtClean="0"/>
            <a:t>असे म्हणतात.</a:t>
          </a:r>
          <a:endParaRPr lang="en-US" sz="2400" dirty="0">
            <a:solidFill>
              <a:srgbClr val="FFFF00"/>
            </a:solidFill>
          </a:endParaRPr>
        </a:p>
      </dgm:t>
    </dgm:pt>
    <dgm:pt modelId="{378BE4EE-8BA6-4799-B357-C60E7D413474}" type="parTrans" cxnId="{D96432BF-1633-4D3A-BB55-A000EC6E9A8D}">
      <dgm:prSet/>
      <dgm:spPr/>
      <dgm:t>
        <a:bodyPr/>
        <a:lstStyle/>
        <a:p>
          <a:endParaRPr lang="en-US"/>
        </a:p>
      </dgm:t>
    </dgm:pt>
    <dgm:pt modelId="{FF28D4B7-DF52-4262-B62D-A7A454625EBC}" type="sibTrans" cxnId="{D96432BF-1633-4D3A-BB55-A000EC6E9A8D}">
      <dgm:prSet/>
      <dgm:spPr/>
      <dgm:t>
        <a:bodyPr/>
        <a:lstStyle/>
        <a:p>
          <a:endParaRPr lang="en-US"/>
        </a:p>
      </dgm:t>
    </dgm:pt>
    <dgm:pt modelId="{625FD48A-B6BB-4E67-A1E1-3F66437BC832}" type="pres">
      <dgm:prSet presAssocID="{DAE39803-4C7C-4E90-948F-F498138C19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05229A-B916-4E30-B220-3A0C97A05315}" type="pres">
      <dgm:prSet presAssocID="{8DF34EEA-1E42-41B3-AAD1-36B18B1A6B53}" presName="comp" presStyleCnt="0"/>
      <dgm:spPr/>
    </dgm:pt>
    <dgm:pt modelId="{11E5E044-C65A-4358-9005-CE7D813AA8C7}" type="pres">
      <dgm:prSet presAssocID="{8DF34EEA-1E42-41B3-AAD1-36B18B1A6B53}" presName="box" presStyleLbl="node1" presStyleIdx="0" presStyleCnt="1" custScaleY="30420" custLinFactNeighborY="-13856"/>
      <dgm:spPr/>
      <dgm:t>
        <a:bodyPr/>
        <a:lstStyle/>
        <a:p>
          <a:endParaRPr lang="en-US"/>
        </a:p>
      </dgm:t>
    </dgm:pt>
    <dgm:pt modelId="{860F30B0-51DD-4F6D-97CF-AA72D210364D}" type="pres">
      <dgm:prSet presAssocID="{8DF34EEA-1E42-41B3-AAD1-36B18B1A6B53}" presName="img" presStyleLbl="fgImgPlace1" presStyleIdx="0" presStyleCnt="1" custScaleX="107452" custScaleY="34437" custLinFactNeighborX="-8333" custLinFactNeighborY="3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5CFA74A-DB19-4BBC-AD45-FD5246D16FE1}" type="pres">
      <dgm:prSet presAssocID="{8DF34EEA-1E42-41B3-AAD1-36B18B1A6B5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6432BF-1633-4D3A-BB55-A000EC6E9A8D}" srcId="{DAE39803-4C7C-4E90-948F-F498138C191C}" destId="{8DF34EEA-1E42-41B3-AAD1-36B18B1A6B53}" srcOrd="0" destOrd="0" parTransId="{378BE4EE-8BA6-4799-B357-C60E7D413474}" sibTransId="{FF28D4B7-DF52-4262-B62D-A7A454625EBC}"/>
    <dgm:cxn modelId="{90EE8AA1-8964-4BD9-82B2-CA8892586618}" type="presOf" srcId="{8DF34EEA-1E42-41B3-AAD1-36B18B1A6B53}" destId="{11E5E044-C65A-4358-9005-CE7D813AA8C7}" srcOrd="0" destOrd="0" presId="urn:microsoft.com/office/officeart/2005/8/layout/vList4"/>
    <dgm:cxn modelId="{1AF48635-8C5E-48D5-8982-67FC05588E20}" type="presOf" srcId="{DAE39803-4C7C-4E90-948F-F498138C191C}" destId="{625FD48A-B6BB-4E67-A1E1-3F66437BC832}" srcOrd="0" destOrd="0" presId="urn:microsoft.com/office/officeart/2005/8/layout/vList4"/>
    <dgm:cxn modelId="{09B3E676-5A4B-408E-8859-D2568BC31AB9}" type="presOf" srcId="{8DF34EEA-1E42-41B3-AAD1-36B18B1A6B53}" destId="{35CFA74A-DB19-4BBC-AD45-FD5246D16FE1}" srcOrd="1" destOrd="0" presId="urn:microsoft.com/office/officeart/2005/8/layout/vList4"/>
    <dgm:cxn modelId="{E68AFBE9-EE85-48CB-9162-2A18BD0BE7FA}" type="presParOf" srcId="{625FD48A-B6BB-4E67-A1E1-3F66437BC832}" destId="{4E05229A-B916-4E30-B220-3A0C97A05315}" srcOrd="0" destOrd="0" presId="urn:microsoft.com/office/officeart/2005/8/layout/vList4"/>
    <dgm:cxn modelId="{EE45FFB9-1707-447D-8BC6-4528203B82FE}" type="presParOf" srcId="{4E05229A-B916-4E30-B220-3A0C97A05315}" destId="{11E5E044-C65A-4358-9005-CE7D813AA8C7}" srcOrd="0" destOrd="0" presId="urn:microsoft.com/office/officeart/2005/8/layout/vList4"/>
    <dgm:cxn modelId="{E99DB27A-FE4B-4021-9CC4-C2521665D21C}" type="presParOf" srcId="{4E05229A-B916-4E30-B220-3A0C97A05315}" destId="{860F30B0-51DD-4F6D-97CF-AA72D210364D}" srcOrd="1" destOrd="0" presId="urn:microsoft.com/office/officeart/2005/8/layout/vList4"/>
    <dgm:cxn modelId="{35236C16-8326-44F1-BDCB-DF3A8E73D8F7}" type="presParOf" srcId="{4E05229A-B916-4E30-B220-3A0C97A05315}" destId="{35CFA74A-DB19-4BBC-AD45-FD5246D16FE1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E39803-4C7C-4E90-948F-F498138C191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F34EEA-1E42-41B3-AAD1-36B18B1A6B5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r-IN" sz="3200" dirty="0" smtClean="0">
              <a:solidFill>
                <a:srgbClr val="FFFF00"/>
              </a:solidFill>
            </a:rPr>
            <a:t>तडे (क्रॅक्स) : </a:t>
          </a:r>
          <a:r>
            <a:rPr lang="mr-IN" sz="2400" dirty="0" smtClean="0"/>
            <a:t>सांधकामात वेल्डमेटलमध्ये केसाप्रमाणे दिसणाऱ्या फटींना तडे असे म्हणतात.हे तडे समांतरित व आडवे असतात.</a:t>
          </a:r>
        </a:p>
      </dgm:t>
    </dgm:pt>
    <dgm:pt modelId="{378BE4EE-8BA6-4799-B357-C60E7D413474}" type="parTrans" cxnId="{D96432BF-1633-4D3A-BB55-A000EC6E9A8D}">
      <dgm:prSet/>
      <dgm:spPr/>
      <dgm:t>
        <a:bodyPr/>
        <a:lstStyle/>
        <a:p>
          <a:endParaRPr lang="en-US"/>
        </a:p>
      </dgm:t>
    </dgm:pt>
    <dgm:pt modelId="{FF28D4B7-DF52-4262-B62D-A7A454625EBC}" type="sibTrans" cxnId="{D96432BF-1633-4D3A-BB55-A000EC6E9A8D}">
      <dgm:prSet/>
      <dgm:spPr/>
      <dgm:t>
        <a:bodyPr/>
        <a:lstStyle/>
        <a:p>
          <a:endParaRPr lang="en-US"/>
        </a:p>
      </dgm:t>
    </dgm:pt>
    <dgm:pt modelId="{625FD48A-B6BB-4E67-A1E1-3F66437BC832}" type="pres">
      <dgm:prSet presAssocID="{DAE39803-4C7C-4E90-948F-F498138C19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05229A-B916-4E30-B220-3A0C97A05315}" type="pres">
      <dgm:prSet presAssocID="{8DF34EEA-1E42-41B3-AAD1-36B18B1A6B53}" presName="comp" presStyleCnt="0"/>
      <dgm:spPr/>
    </dgm:pt>
    <dgm:pt modelId="{11E5E044-C65A-4358-9005-CE7D813AA8C7}" type="pres">
      <dgm:prSet presAssocID="{8DF34EEA-1E42-41B3-AAD1-36B18B1A6B53}" presName="box" presStyleLbl="node1" presStyleIdx="0" presStyleCnt="1" custScaleY="30420" custLinFactNeighborY="-13856"/>
      <dgm:spPr/>
      <dgm:t>
        <a:bodyPr/>
        <a:lstStyle/>
        <a:p>
          <a:endParaRPr lang="en-US"/>
        </a:p>
      </dgm:t>
    </dgm:pt>
    <dgm:pt modelId="{860F30B0-51DD-4F6D-97CF-AA72D210364D}" type="pres">
      <dgm:prSet presAssocID="{8DF34EEA-1E42-41B3-AAD1-36B18B1A6B53}" presName="img" presStyleLbl="fgImgPlace1" presStyleIdx="0" presStyleCnt="1" custScaleX="115785" custScaleY="34437" custLinFactNeighborX="-8333" custLinFactNeighborY="3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5CFA74A-DB19-4BBC-AD45-FD5246D16FE1}" type="pres">
      <dgm:prSet presAssocID="{8DF34EEA-1E42-41B3-AAD1-36B18B1A6B5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C2B99F-1CAB-48AF-9540-93AFCDBCB07D}" type="presOf" srcId="{8DF34EEA-1E42-41B3-AAD1-36B18B1A6B53}" destId="{35CFA74A-DB19-4BBC-AD45-FD5246D16FE1}" srcOrd="1" destOrd="0" presId="urn:microsoft.com/office/officeart/2005/8/layout/vList4"/>
    <dgm:cxn modelId="{8F1F232B-8F93-4F58-8CD8-F31519B4A9DD}" type="presOf" srcId="{DAE39803-4C7C-4E90-948F-F498138C191C}" destId="{625FD48A-B6BB-4E67-A1E1-3F66437BC832}" srcOrd="0" destOrd="0" presId="urn:microsoft.com/office/officeart/2005/8/layout/vList4"/>
    <dgm:cxn modelId="{4FDAA923-A920-47F2-A357-C76A8A374010}" type="presOf" srcId="{8DF34EEA-1E42-41B3-AAD1-36B18B1A6B53}" destId="{11E5E044-C65A-4358-9005-CE7D813AA8C7}" srcOrd="0" destOrd="0" presId="urn:microsoft.com/office/officeart/2005/8/layout/vList4"/>
    <dgm:cxn modelId="{D96432BF-1633-4D3A-BB55-A000EC6E9A8D}" srcId="{DAE39803-4C7C-4E90-948F-F498138C191C}" destId="{8DF34EEA-1E42-41B3-AAD1-36B18B1A6B53}" srcOrd="0" destOrd="0" parTransId="{378BE4EE-8BA6-4799-B357-C60E7D413474}" sibTransId="{FF28D4B7-DF52-4262-B62D-A7A454625EBC}"/>
    <dgm:cxn modelId="{050A416D-7EEE-42F5-B419-8FA2B88D20D6}" type="presParOf" srcId="{625FD48A-B6BB-4E67-A1E1-3F66437BC832}" destId="{4E05229A-B916-4E30-B220-3A0C97A05315}" srcOrd="0" destOrd="0" presId="urn:microsoft.com/office/officeart/2005/8/layout/vList4"/>
    <dgm:cxn modelId="{DDA5A938-6815-4BD9-B24E-05FB98EC9564}" type="presParOf" srcId="{4E05229A-B916-4E30-B220-3A0C97A05315}" destId="{11E5E044-C65A-4358-9005-CE7D813AA8C7}" srcOrd="0" destOrd="0" presId="urn:microsoft.com/office/officeart/2005/8/layout/vList4"/>
    <dgm:cxn modelId="{87858347-9BD4-4C17-BC88-4DC4842AAE07}" type="presParOf" srcId="{4E05229A-B916-4E30-B220-3A0C97A05315}" destId="{860F30B0-51DD-4F6D-97CF-AA72D210364D}" srcOrd="1" destOrd="0" presId="urn:microsoft.com/office/officeart/2005/8/layout/vList4"/>
    <dgm:cxn modelId="{E0452DD4-6070-432F-8B26-13733F5C84F4}" type="presParOf" srcId="{4E05229A-B916-4E30-B220-3A0C97A05315}" destId="{35CFA74A-DB19-4BBC-AD45-FD5246D16FE1}" srcOrd="2" destOrd="0" presId="urn:microsoft.com/office/officeart/2005/8/layout/vList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E39803-4C7C-4E90-948F-F498138C191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F34EEA-1E42-41B3-AAD1-36B18B1A6B5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r-IN" sz="3200" dirty="0" smtClean="0">
              <a:solidFill>
                <a:srgbClr val="FFFF00"/>
              </a:solidFill>
            </a:rPr>
            <a:t>प्लेटची कडा जळणे :</a:t>
          </a:r>
          <a:r>
            <a:rPr lang="mr-IN" sz="2400" dirty="0" smtClean="0"/>
            <a:t> वायूसांधकामात धातूंच्या पट्ट्यांची कडा जळून वेल्डिंगमध्ये दोष निर्माण होतात. </a:t>
          </a:r>
        </a:p>
      </dgm:t>
    </dgm:pt>
    <dgm:pt modelId="{378BE4EE-8BA6-4799-B357-C60E7D413474}" type="parTrans" cxnId="{D96432BF-1633-4D3A-BB55-A000EC6E9A8D}">
      <dgm:prSet/>
      <dgm:spPr/>
      <dgm:t>
        <a:bodyPr/>
        <a:lstStyle/>
        <a:p>
          <a:endParaRPr lang="en-US"/>
        </a:p>
      </dgm:t>
    </dgm:pt>
    <dgm:pt modelId="{FF28D4B7-DF52-4262-B62D-A7A454625EBC}" type="sibTrans" cxnId="{D96432BF-1633-4D3A-BB55-A000EC6E9A8D}">
      <dgm:prSet/>
      <dgm:spPr/>
      <dgm:t>
        <a:bodyPr/>
        <a:lstStyle/>
        <a:p>
          <a:endParaRPr lang="en-US"/>
        </a:p>
      </dgm:t>
    </dgm:pt>
    <dgm:pt modelId="{625FD48A-B6BB-4E67-A1E1-3F66437BC832}" type="pres">
      <dgm:prSet presAssocID="{DAE39803-4C7C-4E90-948F-F498138C19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05229A-B916-4E30-B220-3A0C97A05315}" type="pres">
      <dgm:prSet presAssocID="{8DF34EEA-1E42-41B3-AAD1-36B18B1A6B53}" presName="comp" presStyleCnt="0"/>
      <dgm:spPr/>
    </dgm:pt>
    <dgm:pt modelId="{11E5E044-C65A-4358-9005-CE7D813AA8C7}" type="pres">
      <dgm:prSet presAssocID="{8DF34EEA-1E42-41B3-AAD1-36B18B1A6B53}" presName="box" presStyleLbl="node1" presStyleIdx="0" presStyleCnt="1" custScaleY="30420" custLinFactNeighborY="-13856"/>
      <dgm:spPr/>
      <dgm:t>
        <a:bodyPr/>
        <a:lstStyle/>
        <a:p>
          <a:endParaRPr lang="en-US"/>
        </a:p>
      </dgm:t>
    </dgm:pt>
    <dgm:pt modelId="{860F30B0-51DD-4F6D-97CF-AA72D210364D}" type="pres">
      <dgm:prSet presAssocID="{8DF34EEA-1E42-41B3-AAD1-36B18B1A6B53}" presName="img" presStyleLbl="fgImgPlace1" presStyleIdx="0" presStyleCnt="1" custScaleX="115833" custScaleY="34437" custLinFactNeighborX="-16667" custLinFactNeighborY="3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5CFA74A-DB19-4BBC-AD45-FD5246D16FE1}" type="pres">
      <dgm:prSet presAssocID="{8DF34EEA-1E42-41B3-AAD1-36B18B1A6B5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A3AF0E-2521-4023-89AF-03201A4DD9D7}" type="presOf" srcId="{8DF34EEA-1E42-41B3-AAD1-36B18B1A6B53}" destId="{11E5E044-C65A-4358-9005-CE7D813AA8C7}" srcOrd="0" destOrd="0" presId="urn:microsoft.com/office/officeart/2005/8/layout/vList4"/>
    <dgm:cxn modelId="{4741E9AB-092E-44F2-A56A-81DA1432E2DE}" type="presOf" srcId="{8DF34EEA-1E42-41B3-AAD1-36B18B1A6B53}" destId="{35CFA74A-DB19-4BBC-AD45-FD5246D16FE1}" srcOrd="1" destOrd="0" presId="urn:microsoft.com/office/officeart/2005/8/layout/vList4"/>
    <dgm:cxn modelId="{D96432BF-1633-4D3A-BB55-A000EC6E9A8D}" srcId="{DAE39803-4C7C-4E90-948F-F498138C191C}" destId="{8DF34EEA-1E42-41B3-AAD1-36B18B1A6B53}" srcOrd="0" destOrd="0" parTransId="{378BE4EE-8BA6-4799-B357-C60E7D413474}" sibTransId="{FF28D4B7-DF52-4262-B62D-A7A454625EBC}"/>
    <dgm:cxn modelId="{370A5142-808C-426D-BCAF-5185E0C4D7B0}" type="presOf" srcId="{DAE39803-4C7C-4E90-948F-F498138C191C}" destId="{625FD48A-B6BB-4E67-A1E1-3F66437BC832}" srcOrd="0" destOrd="0" presId="urn:microsoft.com/office/officeart/2005/8/layout/vList4"/>
    <dgm:cxn modelId="{ADFD6145-A9D7-4AA8-9241-93750553819B}" type="presParOf" srcId="{625FD48A-B6BB-4E67-A1E1-3F66437BC832}" destId="{4E05229A-B916-4E30-B220-3A0C97A05315}" srcOrd="0" destOrd="0" presId="urn:microsoft.com/office/officeart/2005/8/layout/vList4"/>
    <dgm:cxn modelId="{A7D1A8C2-E4D1-4AC0-9C83-B3A7E97459CF}" type="presParOf" srcId="{4E05229A-B916-4E30-B220-3A0C97A05315}" destId="{11E5E044-C65A-4358-9005-CE7D813AA8C7}" srcOrd="0" destOrd="0" presId="urn:microsoft.com/office/officeart/2005/8/layout/vList4"/>
    <dgm:cxn modelId="{0325ECC1-9FF0-4D0E-9CB5-D92A876A4265}" type="presParOf" srcId="{4E05229A-B916-4E30-B220-3A0C97A05315}" destId="{860F30B0-51DD-4F6D-97CF-AA72D210364D}" srcOrd="1" destOrd="0" presId="urn:microsoft.com/office/officeart/2005/8/layout/vList4"/>
    <dgm:cxn modelId="{785CA868-3258-450A-8E65-6640251EA3F1}" type="presParOf" srcId="{4E05229A-B916-4E30-B220-3A0C97A05315}" destId="{35CFA74A-DB19-4BBC-AD45-FD5246D16FE1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087AE-7597-4D42-BC44-46E61B2B8E38}" type="datetimeFigureOut">
              <a:rPr lang="en-IN" smtClean="0"/>
              <a:pPr/>
              <a:t>25-11-2015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2715B-4539-4408-A8AA-853B9DBFD7C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996952"/>
            <a:ext cx="7272808" cy="1470025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509120"/>
            <a:ext cx="5328592" cy="72008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3BB2-3D3F-4B72-9D6B-9C08FB7B14E0}" type="datetime1">
              <a:rPr lang="en-IN" smtClean="0"/>
              <a:t>25-11-2015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2D93-5401-460D-98D8-4771C12C8AA9}" type="datetime1">
              <a:rPr lang="en-IN" smtClean="0"/>
              <a:t>25-11-2015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471C-86FA-4FD5-9692-CC98F7281C6F}" type="datetime1">
              <a:rPr lang="en-IN" smtClean="0"/>
              <a:t>25-11-2015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74D8-46EC-40FB-8418-361BCEFADF83}" type="datetime1">
              <a:rPr lang="en-IN" smtClean="0"/>
              <a:t>25-11-2015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C173-8841-490B-A048-DD7114A77AF4}" type="datetime1">
              <a:rPr lang="en-IN" smtClean="0"/>
              <a:t>25-11-2015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4566-4D78-4DDB-9480-BC7F6507162E}" type="datetime1">
              <a:rPr lang="en-IN" smtClean="0"/>
              <a:t>25-11-2015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D07A-F652-4A7C-8547-3C4AE2E9192E}" type="datetime1">
              <a:rPr lang="en-IN" smtClean="0"/>
              <a:t>25-11-2015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6BAC-D66A-4259-8CD7-ACD353F042FB}" type="datetime1">
              <a:rPr lang="en-IN" smtClean="0"/>
              <a:t>25-11-2015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0CA7-08F6-46E3-95E8-E703CA2D838B}" type="datetime1">
              <a:rPr lang="en-IN" smtClean="0"/>
              <a:t>25-11-2015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3050"/>
            <a:ext cx="65527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1202"/>
            <a:ext cx="5111750" cy="466811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EC77-C308-4551-86C9-F630226EC07C}" type="datetime1">
              <a:rPr lang="en-IN" smtClean="0"/>
              <a:t>25-11-2015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57B2-C8E5-4435-894A-6FEEEC738D9E}" type="datetime1">
              <a:rPr lang="en-IN" smtClean="0"/>
              <a:t>25-11-2015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40" y="1772816"/>
            <a:ext cx="8064896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E83FF-42DE-4BDE-A701-9860F17507CE}" type="datetime1">
              <a:rPr lang="en-IN" smtClean="0"/>
              <a:t>25-11-2015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</a:t>
            </a:r>
            <a:r>
              <a:rPr lang="en-US" dirty="0" err="1" smtClean="0"/>
              <a:t>Vigyan</a:t>
            </a:r>
            <a:r>
              <a:rPr lang="en-US" dirty="0" smtClean="0"/>
              <a:t> Ashram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INDUSA PTI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DBA2D849-F80E-4A61-B632-3B1F48906DD7}" type="slidenum">
              <a:rPr lang="en-IN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‹#›</a:t>
            </a:fld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1484784"/>
            <a:ext cx="64807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2" descr="C:\Users\SONY\Desktop\LWD IMG\LWD_Logo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51520" y="197217"/>
            <a:ext cx="1944216" cy="13581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905"/>
          <a:solidFill>
            <a:schemeClr val="tx2"/>
          </a:solidFill>
          <a:effectLst>
            <a:innerShdw blurRad="69850" dist="43180" dir="5400000">
              <a:srgbClr val="000000">
                <a:alpha val="65000"/>
              </a:srgbClr>
            </a:inn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33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r-IN" dirty="0" smtClean="0"/>
              <a:t>सांधा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r-IN" dirty="0" smtClean="0"/>
              <a:t>विज्ञान आश्रम, पाबळ</a:t>
            </a:r>
            <a:endParaRPr lang="en-US" dirty="0"/>
          </a:p>
        </p:txBody>
      </p:sp>
      <p:pic>
        <p:nvPicPr>
          <p:cNvPr id="10242" name="Picture 2" descr="https://www.teachervision.com/images/dk/exp_human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78" y="2286000"/>
            <a:ext cx="2704322" cy="3581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38400" y="2590800"/>
            <a:ext cx="4648200" cy="1752600"/>
          </a:xfrm>
          <a:ln>
            <a:solidFill>
              <a:srgbClr val="BB0F1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mr-IN" sz="9400" dirty="0" smtClean="0"/>
              <a:t>धन्यवाद</a:t>
            </a:r>
            <a:endParaRPr lang="en-US" sz="6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सांधा म्हणजे काय 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7886700" cy="325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4" grpId="1">
        <p:bldAsOne/>
      </p:bldGraphic>
      <p:bldGraphic spid="4" grpId="2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सांधकामातील दोष 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0" y="1676400"/>
          <a:ext cx="9144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200400"/>
            <a:ext cx="9144000" cy="1631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mr-IN" sz="2000" dirty="0" smtClean="0">
                <a:solidFill>
                  <a:schemeClr val="tx1"/>
                </a:solidFill>
              </a:rPr>
              <a:t>कारणे :</a:t>
            </a:r>
          </a:p>
          <a:p>
            <a:pPr lvl="0">
              <a:buFont typeface="Wingdings" pitchFamily="2" charset="2"/>
              <a:buChar char="Ø"/>
            </a:pPr>
            <a:r>
              <a:rPr lang="mr-IN" sz="2000" dirty="0" smtClean="0"/>
              <a:t> आर्कची लांबी वाढणे</a:t>
            </a:r>
            <a:r>
              <a:rPr lang="en-US" sz="2000" dirty="0" smtClean="0"/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mr-IN" sz="2000" dirty="0" smtClean="0"/>
              <a:t> करंट जास्त होणे.</a:t>
            </a:r>
            <a:endParaRPr lang="en-US" sz="2000" dirty="0" smtClean="0"/>
          </a:p>
          <a:p>
            <a:pPr lvl="0">
              <a:buFont typeface="Wingdings" pitchFamily="2" charset="2"/>
              <a:buChar char="Ø"/>
            </a:pPr>
            <a:r>
              <a:rPr lang="mr-IN" sz="2000" dirty="0" smtClean="0"/>
              <a:t> इलेक्ट्रोडची चुकीची निवड करणे.</a:t>
            </a:r>
            <a:endParaRPr lang="en-US" sz="2000" dirty="0" smtClean="0"/>
          </a:p>
          <a:p>
            <a:pPr lvl="0"/>
            <a:endParaRPr lang="mr-IN" sz="20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00600"/>
            <a:ext cx="9144000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mr-IN" sz="2000" dirty="0" smtClean="0">
                <a:solidFill>
                  <a:schemeClr val="tx1"/>
                </a:solidFill>
              </a:rPr>
              <a:t>उपाय :</a:t>
            </a:r>
          </a:p>
          <a:p>
            <a:pPr>
              <a:buFont typeface="Wingdings" pitchFamily="2" charset="2"/>
              <a:buChar char="Ø"/>
            </a:pPr>
            <a:r>
              <a:rPr lang="mr-IN" sz="2000" dirty="0" smtClean="0"/>
              <a:t> आर्कची लांबी नॉर्मल ठेवावी.</a:t>
            </a:r>
          </a:p>
          <a:p>
            <a:pPr>
              <a:buFont typeface="Wingdings" pitchFamily="2" charset="2"/>
              <a:buChar char="Ø"/>
            </a:pPr>
            <a:r>
              <a:rPr lang="mr-IN" sz="2000" dirty="0" smtClean="0"/>
              <a:t> कंपनीने नमूद केलेला करंट ठेवावा.</a:t>
            </a:r>
          </a:p>
          <a:p>
            <a:pPr>
              <a:buFont typeface="Wingdings" pitchFamily="2" charset="2"/>
              <a:buChar char="Ø"/>
            </a:pPr>
            <a:r>
              <a:rPr lang="mr-IN" sz="2000" dirty="0" smtClean="0"/>
              <a:t> बेस मेटलच्या गुणधर्मांचा इलेक्ट्रोड वापरावा.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0F30B0-51DD-4F6D-97CF-AA72D2103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860F30B0-51DD-4F6D-97CF-AA72D2103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E5E044-C65A-4358-9005-CE7D813AA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11E5E044-C65A-4358-9005-CE7D813AA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/>
        </p:bldSub>
      </p:bldGraphic>
      <p:bldP spid="4" grpId="0" build="p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सांधकामातील दोष 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0" y="1676400"/>
          <a:ext cx="9144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200400"/>
            <a:ext cx="9144000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mr-IN" sz="2000" dirty="0" smtClean="0">
                <a:solidFill>
                  <a:schemeClr val="tx1"/>
                </a:solidFill>
              </a:rPr>
              <a:t>कारणे :</a:t>
            </a:r>
          </a:p>
          <a:p>
            <a:pPr lvl="0">
              <a:buFont typeface="Wingdings" pitchFamily="2" charset="2"/>
              <a:buChar char="Ø"/>
            </a:pPr>
            <a:r>
              <a:rPr lang="mr-IN" sz="2000" dirty="0" smtClean="0"/>
              <a:t> </a:t>
            </a:r>
            <a:r>
              <a:rPr lang="en-US" sz="2000" dirty="0" smtClean="0"/>
              <a:t> </a:t>
            </a:r>
            <a:r>
              <a:rPr lang="mr-IN" sz="2000" dirty="0" smtClean="0"/>
              <a:t>इलेक्ट्रोड मेटल भरण्यापूर्वीच आर्क थांबवणे.</a:t>
            </a:r>
            <a:endParaRPr lang="en-US" sz="2000" dirty="0" smtClean="0"/>
          </a:p>
          <a:p>
            <a:pPr lvl="0">
              <a:buFont typeface="Wingdings" pitchFamily="2" charset="2"/>
              <a:buChar char="Ø"/>
            </a:pPr>
            <a:r>
              <a:rPr lang="mr-IN" sz="2000" dirty="0" smtClean="0"/>
              <a:t> जरुरीपेक्षा जास्त करंटची निवड करणे.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4724400"/>
            <a:ext cx="9144000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mr-IN" sz="2000" dirty="0" smtClean="0">
                <a:solidFill>
                  <a:schemeClr val="tx1"/>
                </a:solidFill>
              </a:rPr>
              <a:t>उपाय :</a:t>
            </a:r>
          </a:p>
          <a:p>
            <a:pPr>
              <a:buFont typeface="Wingdings" pitchFamily="2" charset="2"/>
              <a:buChar char="Ø"/>
            </a:pPr>
            <a:r>
              <a:rPr lang="mr-IN" sz="2000" dirty="0" smtClean="0"/>
              <a:t> इलेक्ट्रोड जोडकाम पूर्ण झाल्यानंतर थांबवावा.</a:t>
            </a:r>
          </a:p>
          <a:p>
            <a:pPr>
              <a:buFont typeface="Wingdings" pitchFamily="2" charset="2"/>
              <a:buChar char="Ø"/>
            </a:pPr>
            <a:r>
              <a:rPr lang="mr-IN" sz="2000" dirty="0" smtClean="0"/>
              <a:t> करंट कामाच्या गरजेनुसार ठेवा.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0F30B0-51DD-4F6D-97CF-AA72D2103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860F30B0-51DD-4F6D-97CF-AA72D2103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E5E044-C65A-4358-9005-CE7D813AA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11E5E044-C65A-4358-9005-CE7D813AA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/>
        </p:bldSub>
      </p:bldGraphic>
      <p:bldP spid="4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सांधकामातील दोष 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0" y="1676400"/>
          <a:ext cx="9144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200400"/>
            <a:ext cx="9144000" cy="1631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mr-IN" sz="2000" dirty="0" smtClean="0">
                <a:solidFill>
                  <a:schemeClr val="tx1"/>
                </a:solidFill>
              </a:rPr>
              <a:t>कारणे :</a:t>
            </a:r>
          </a:p>
          <a:p>
            <a:pPr lvl="0">
              <a:buFont typeface="Wingdings" pitchFamily="2" charset="2"/>
              <a:buChar char="Ø"/>
            </a:pPr>
            <a:r>
              <a:rPr lang="mr-IN" sz="2000" dirty="0" smtClean="0"/>
              <a:t> </a:t>
            </a:r>
            <a:r>
              <a:rPr lang="en-US" sz="2000" dirty="0" smtClean="0"/>
              <a:t> </a:t>
            </a:r>
            <a:r>
              <a:rPr lang="mr-IN" sz="2000" dirty="0" smtClean="0"/>
              <a:t>चुकीची जोडणी करणे.</a:t>
            </a:r>
            <a:endParaRPr lang="en-US" sz="2000" dirty="0" smtClean="0"/>
          </a:p>
          <a:p>
            <a:pPr lvl="0">
              <a:buFont typeface="Wingdings" pitchFamily="2" charset="2"/>
              <a:buChar char="Ø"/>
            </a:pPr>
            <a:r>
              <a:rPr lang="mr-IN" sz="2000" dirty="0" smtClean="0"/>
              <a:t> अतिउच्च करंट वापरणे.</a:t>
            </a:r>
          </a:p>
          <a:p>
            <a:pPr lvl="0">
              <a:buFont typeface="Wingdings" pitchFamily="2" charset="2"/>
              <a:buChar char="Ø"/>
            </a:pPr>
            <a:r>
              <a:rPr lang="mr-IN" sz="2000" dirty="0" smtClean="0"/>
              <a:t> इलेक्ट्रिक रोडला अति रुंद हालचाल देणे.</a:t>
            </a:r>
          </a:p>
          <a:p>
            <a:pPr lvl="0">
              <a:buFont typeface="Wingdings" pitchFamily="2" charset="2"/>
              <a:buChar char="Ø"/>
            </a:pP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4724400"/>
            <a:ext cx="9144000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mr-IN" sz="2000" dirty="0" smtClean="0">
                <a:solidFill>
                  <a:schemeClr val="tx1"/>
                </a:solidFill>
              </a:rPr>
              <a:t>उपाय :</a:t>
            </a:r>
          </a:p>
          <a:p>
            <a:pPr>
              <a:buFont typeface="Wingdings" pitchFamily="2" charset="2"/>
              <a:buChar char="Ø"/>
            </a:pPr>
            <a:r>
              <a:rPr lang="mr-IN" sz="2000" dirty="0" smtClean="0"/>
              <a:t> तंतोतंत जोडणी केलेली असावी.</a:t>
            </a:r>
          </a:p>
          <a:p>
            <a:pPr>
              <a:buFont typeface="Wingdings" pitchFamily="2" charset="2"/>
              <a:buChar char="Ø"/>
            </a:pPr>
            <a:r>
              <a:rPr lang="mr-IN" sz="2000" dirty="0" smtClean="0"/>
              <a:t> इलेक्ट्रोडनुसार कमाल करंट वापरणे.</a:t>
            </a:r>
          </a:p>
          <a:p>
            <a:pPr lvl="0">
              <a:buFont typeface="Wingdings" pitchFamily="2" charset="2"/>
              <a:buChar char="Ø"/>
            </a:pPr>
            <a:r>
              <a:rPr lang="mr-IN" sz="2000" dirty="0" smtClean="0"/>
              <a:t> इलेक्ट्रिक रोडला अति रुंद हालचाल देऊ नये.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0F30B0-51DD-4F6D-97CF-AA72D2103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860F30B0-51DD-4F6D-97CF-AA72D2103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E5E044-C65A-4358-9005-CE7D813AA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11E5E044-C65A-4358-9005-CE7D813AA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  <p:bldP spid="4" grpId="0" build="p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सांधकामातील दोष 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0" y="1676400"/>
          <a:ext cx="9144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200400"/>
            <a:ext cx="914400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mr-IN" sz="2000" dirty="0" smtClean="0">
                <a:solidFill>
                  <a:schemeClr val="tx1"/>
                </a:solidFill>
              </a:rPr>
              <a:t>कारणे :</a:t>
            </a:r>
          </a:p>
          <a:p>
            <a:pPr lvl="0">
              <a:buFont typeface="Wingdings" pitchFamily="2" charset="2"/>
              <a:buChar char="Ø"/>
            </a:pPr>
            <a:r>
              <a:rPr lang="mr-IN" sz="2000" dirty="0" smtClean="0"/>
              <a:t> </a:t>
            </a:r>
            <a:r>
              <a:rPr lang="en-US" sz="2000" dirty="0" smtClean="0"/>
              <a:t> </a:t>
            </a:r>
            <a:r>
              <a:rPr lang="mr-IN" sz="2000" dirty="0" smtClean="0"/>
              <a:t>ब्लो-पाईपचा चुकीचा कोन वापरणे.</a:t>
            </a:r>
            <a:endParaRPr lang="en-US" sz="2000" dirty="0" smtClean="0"/>
          </a:p>
          <a:p>
            <a:pPr lvl="0">
              <a:buFont typeface="Wingdings" pitchFamily="2" charset="2"/>
              <a:buChar char="Ø"/>
            </a:pPr>
            <a:r>
              <a:rPr lang="mr-IN" sz="2000" dirty="0" smtClean="0"/>
              <a:t> चुकीची ज्योत वापरणे.</a:t>
            </a:r>
          </a:p>
          <a:p>
            <a:pPr lvl="0">
              <a:buFont typeface="Wingdings" pitchFamily="2" charset="2"/>
              <a:buChar char="Ø"/>
            </a:pPr>
            <a:r>
              <a:rPr lang="mr-IN" sz="2000" dirty="0" smtClean="0"/>
              <a:t> ब्लो-पाईपला रुंद मोशन देणे.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4724400"/>
            <a:ext cx="9144000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mr-IN" sz="2000" dirty="0" smtClean="0">
                <a:solidFill>
                  <a:schemeClr val="tx1"/>
                </a:solidFill>
              </a:rPr>
              <a:t>उपाय :</a:t>
            </a:r>
          </a:p>
          <a:p>
            <a:pPr>
              <a:buFont typeface="Wingdings" pitchFamily="2" charset="2"/>
              <a:buChar char="Ø"/>
            </a:pPr>
            <a:r>
              <a:rPr lang="mr-IN" sz="2000" dirty="0" smtClean="0"/>
              <a:t> सांध्यानुसार </a:t>
            </a:r>
            <a:r>
              <a:rPr lang="en-US" sz="2000" dirty="0" smtClean="0"/>
              <a:t> </a:t>
            </a:r>
            <a:r>
              <a:rPr lang="mr-IN" sz="2000" dirty="0" smtClean="0"/>
              <a:t>ब्लो-पाईपचा कोन ठेवावा.</a:t>
            </a:r>
          </a:p>
          <a:p>
            <a:pPr>
              <a:buFont typeface="Wingdings" pitchFamily="2" charset="2"/>
              <a:buChar char="Ø"/>
            </a:pPr>
            <a:r>
              <a:rPr lang="mr-IN" sz="2000" dirty="0" smtClean="0"/>
              <a:t> धातुनुसार ज्योत तयार करावी.</a:t>
            </a:r>
          </a:p>
          <a:p>
            <a:pPr>
              <a:buFont typeface="Wingdings" pitchFamily="2" charset="2"/>
              <a:buChar char="Ø"/>
            </a:pPr>
            <a:r>
              <a:rPr lang="mr-IN" sz="2000" dirty="0" smtClean="0"/>
              <a:t> ब्लो-पाईपला रुंद मोशन देवू नये.</a:t>
            </a:r>
            <a:endParaRPr lang="en-US" sz="2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4" grpId="0" build="p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0" y="1600200"/>
            <a:ext cx="91440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mr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इंग्रजी मध्ये याला ‘ वेल्डिंग सिम्बॉल ’ असे म्हणतात.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2514600"/>
          <a:ext cx="9144000" cy="356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455"/>
                <a:gridCol w="6234545"/>
              </a:tblGrid>
              <a:tr h="895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r-IN" dirty="0" smtClean="0"/>
                    </a:p>
                    <a:p>
                      <a:r>
                        <a:rPr lang="mr-IN" dirty="0" smtClean="0"/>
                        <a:t>     </a:t>
                      </a:r>
                      <a:r>
                        <a:rPr lang="mr-IN" sz="2400" dirty="0" smtClean="0"/>
                        <a:t>फिलेट जोड दर्शवते.</a:t>
                      </a:r>
                      <a:endParaRPr lang="en-US" sz="2400" dirty="0"/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mr-IN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प्लग किंवा स्लॉट वेल्डिंग </a:t>
                      </a:r>
                      <a:endParaRPr 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r-IN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mr-IN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चौरस बट सांधा </a:t>
                      </a:r>
                      <a:endParaRPr lang="en-US" sz="2400" dirty="0"/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r>
                        <a:rPr lang="mr-IN" sz="4400" dirty="0" smtClean="0"/>
                        <a:t>    </a:t>
                      </a:r>
                      <a:r>
                        <a:rPr lang="mr-IN" sz="4400" baseline="0" dirty="0" smtClean="0"/>
                        <a:t> </a:t>
                      </a:r>
                      <a:r>
                        <a:rPr lang="mr-IN" sz="4400" dirty="0" smtClean="0"/>
                        <a:t>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</a:t>
                      </a:r>
                    </a:p>
                    <a:p>
                      <a:r>
                        <a:rPr lang="mr-IN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</a:t>
                      </a:r>
                      <a:r>
                        <a:rPr lang="mr-IN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सिंगल व्ही बट सांधा </a:t>
                      </a:r>
                      <a:endParaRPr 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200400" y="457200"/>
            <a:ext cx="4648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4000" b="1" dirty="0" smtClean="0">
                <a:solidFill>
                  <a:schemeClr val="tx2">
                    <a:lumMod val="75000"/>
                  </a:schemeClr>
                </a:solidFill>
              </a:rPr>
              <a:t>सांधकामाची चिन्हे 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1336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   </a:t>
            </a:r>
            <a:r>
              <a:rPr lang="mr-IN" sz="2400" b="1" dirty="0" smtClean="0"/>
              <a:t> चिन्हे                          उपयोग </a:t>
            </a:r>
            <a:r>
              <a:rPr lang="mr-IN" sz="2400" dirty="0" smtClean="0"/>
              <a:t> 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66800" y="2590800"/>
            <a:ext cx="951376" cy="3357880"/>
            <a:chOff x="1066800" y="2590800"/>
            <a:chExt cx="951376" cy="3357880"/>
          </a:xfrm>
        </p:grpSpPr>
        <p:sp>
          <p:nvSpPr>
            <p:cNvPr id="9" name="Right Triangle 8"/>
            <p:cNvSpPr/>
            <p:nvPr/>
          </p:nvSpPr>
          <p:spPr>
            <a:xfrm>
              <a:off x="1219200" y="2590800"/>
              <a:ext cx="762000" cy="685800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Diagonal Stripe 12"/>
            <p:cNvSpPr/>
            <p:nvPr/>
          </p:nvSpPr>
          <p:spPr>
            <a:xfrm rot="13509432">
              <a:off x="1103776" y="3313576"/>
              <a:ext cx="914400" cy="914400"/>
            </a:xfrm>
            <a:prstGeom prst="diagStrip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Equal 13"/>
            <p:cNvSpPr/>
            <p:nvPr/>
          </p:nvSpPr>
          <p:spPr>
            <a:xfrm rot="5400000">
              <a:off x="1066800" y="4343400"/>
              <a:ext cx="914400" cy="914400"/>
            </a:xfrm>
            <a:prstGeom prst="mathEqual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295400" y="5334000"/>
              <a:ext cx="426720" cy="614680"/>
            </a:xfrm>
            <a:custGeom>
              <a:avLst/>
              <a:gdLst>
                <a:gd name="connsiteX0" fmla="*/ 0 w 426720"/>
                <a:gd name="connsiteY0" fmla="*/ 0 h 614680"/>
                <a:gd name="connsiteX1" fmla="*/ 76200 w 426720"/>
                <a:gd name="connsiteY1" fmla="*/ 609600 h 614680"/>
                <a:gd name="connsiteX2" fmla="*/ 426720 w 426720"/>
                <a:gd name="connsiteY2" fmla="*/ 30480 h 61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20" h="614680">
                  <a:moveTo>
                    <a:pt x="0" y="0"/>
                  </a:moveTo>
                  <a:cubicBezTo>
                    <a:pt x="2540" y="302260"/>
                    <a:pt x="5080" y="604520"/>
                    <a:pt x="76200" y="609600"/>
                  </a:cubicBezTo>
                  <a:cubicBezTo>
                    <a:pt x="147320" y="614680"/>
                    <a:pt x="332740" y="127000"/>
                    <a:pt x="426720" y="3048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सांधकामाची चिन्हे 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0" y="2286000"/>
          <a:ext cx="9144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455"/>
                <a:gridCol w="6234545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r-IN" dirty="0" smtClean="0"/>
                    </a:p>
                    <a:p>
                      <a:r>
                        <a:rPr lang="mr-IN" sz="2400" dirty="0" smtClean="0"/>
                        <a:t>     सिंगल यु बट सांधा </a:t>
                      </a:r>
                      <a:endParaRPr lang="en-US" sz="24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r-IN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mr-IN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सिंगल यु बट सांधा. </a:t>
                      </a:r>
                      <a:endParaRPr 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</a:t>
                      </a:r>
                      <a:endParaRPr lang="mr-IN" sz="24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mr-IN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बीडचा आकार दर्शवते. </a:t>
                      </a:r>
                      <a:endParaRPr lang="en-US" sz="24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</a:t>
                      </a:r>
                    </a:p>
                    <a:p>
                      <a:r>
                        <a:rPr lang="mr-IN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एज बट सांधा दर्शवते.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743200" y="6477000"/>
            <a:ext cx="335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>
                <a:solidFill>
                  <a:schemeClr val="bg1"/>
                </a:solidFill>
              </a:rPr>
              <a:t>|| </a:t>
            </a:r>
            <a:r>
              <a:rPr lang="en-IN" sz="1200" dirty="0" err="1" smtClean="0">
                <a:solidFill>
                  <a:schemeClr val="bg1"/>
                </a:solidFill>
              </a:rPr>
              <a:t>Vigyan</a:t>
            </a:r>
            <a:r>
              <a:rPr lang="en-IN" sz="1200" dirty="0" smtClean="0">
                <a:solidFill>
                  <a:schemeClr val="bg1"/>
                </a:solidFill>
              </a:rPr>
              <a:t> Ashram | INDUSA PTI </a:t>
            </a:r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90407" y="2413821"/>
            <a:ext cx="961036" cy="3682179"/>
            <a:chOff x="990407" y="2413821"/>
            <a:chExt cx="961036" cy="3682179"/>
          </a:xfrm>
        </p:grpSpPr>
        <p:sp>
          <p:nvSpPr>
            <p:cNvPr id="19" name="Freeform 18"/>
            <p:cNvSpPr/>
            <p:nvPr/>
          </p:nvSpPr>
          <p:spPr>
            <a:xfrm rot="371948">
              <a:off x="1005840" y="4480560"/>
              <a:ext cx="914400" cy="396240"/>
            </a:xfrm>
            <a:custGeom>
              <a:avLst/>
              <a:gdLst>
                <a:gd name="connsiteX0" fmla="*/ 0 w 914400"/>
                <a:gd name="connsiteY0" fmla="*/ 396240 h 396240"/>
                <a:gd name="connsiteX1" fmla="*/ 243840 w 914400"/>
                <a:gd name="connsiteY1" fmla="*/ 76200 h 396240"/>
                <a:gd name="connsiteX2" fmla="*/ 624840 w 914400"/>
                <a:gd name="connsiteY2" fmla="*/ 45720 h 396240"/>
                <a:gd name="connsiteX3" fmla="*/ 914400 w 914400"/>
                <a:gd name="connsiteY3" fmla="*/ 350520 h 39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396240">
                  <a:moveTo>
                    <a:pt x="0" y="396240"/>
                  </a:moveTo>
                  <a:cubicBezTo>
                    <a:pt x="69850" y="265430"/>
                    <a:pt x="139700" y="134620"/>
                    <a:pt x="243840" y="76200"/>
                  </a:cubicBezTo>
                  <a:cubicBezTo>
                    <a:pt x="347980" y="17780"/>
                    <a:pt x="513080" y="0"/>
                    <a:pt x="624840" y="45720"/>
                  </a:cubicBezTo>
                  <a:cubicBezTo>
                    <a:pt x="736600" y="91440"/>
                    <a:pt x="911860" y="266700"/>
                    <a:pt x="914400" y="35052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74016">
              <a:off x="990407" y="4836483"/>
              <a:ext cx="914926" cy="3359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1257300" y="5676900"/>
              <a:ext cx="3810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410494" y="5676106"/>
              <a:ext cx="3810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1257300" y="5905500"/>
              <a:ext cx="228600" cy="152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600200" y="5867400"/>
              <a:ext cx="228600" cy="228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Freeform 51"/>
            <p:cNvSpPr/>
            <p:nvPr/>
          </p:nvSpPr>
          <p:spPr>
            <a:xfrm rot="21166864">
              <a:off x="1096558" y="2413821"/>
              <a:ext cx="854885" cy="527550"/>
            </a:xfrm>
            <a:custGeom>
              <a:avLst/>
              <a:gdLst>
                <a:gd name="connsiteX0" fmla="*/ 35560 w 396240"/>
                <a:gd name="connsiteY0" fmla="*/ 0 h 482600"/>
                <a:gd name="connsiteX1" fmla="*/ 50800 w 396240"/>
                <a:gd name="connsiteY1" fmla="*/ 396240 h 482600"/>
                <a:gd name="connsiteX2" fmla="*/ 340360 w 396240"/>
                <a:gd name="connsiteY2" fmla="*/ 426720 h 482600"/>
                <a:gd name="connsiteX3" fmla="*/ 386080 w 396240"/>
                <a:gd name="connsiteY3" fmla="*/ 6096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240" h="482600">
                  <a:moveTo>
                    <a:pt x="35560" y="0"/>
                  </a:moveTo>
                  <a:cubicBezTo>
                    <a:pt x="17780" y="162560"/>
                    <a:pt x="0" y="325120"/>
                    <a:pt x="50800" y="396240"/>
                  </a:cubicBezTo>
                  <a:cubicBezTo>
                    <a:pt x="101600" y="467360"/>
                    <a:pt x="284480" y="482600"/>
                    <a:pt x="340360" y="426720"/>
                  </a:cubicBezTo>
                  <a:cubicBezTo>
                    <a:pt x="396240" y="370840"/>
                    <a:pt x="391160" y="215900"/>
                    <a:pt x="386080" y="6096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554481" y="2916047"/>
              <a:ext cx="30480" cy="274320"/>
            </a:xfrm>
            <a:custGeom>
              <a:avLst/>
              <a:gdLst>
                <a:gd name="connsiteX0" fmla="*/ 0 w 30480"/>
                <a:gd name="connsiteY0" fmla="*/ 0 h 274320"/>
                <a:gd name="connsiteX1" fmla="*/ 30480 w 30480"/>
                <a:gd name="connsiteY1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" h="274320">
                  <a:moveTo>
                    <a:pt x="0" y="0"/>
                  </a:moveTo>
                  <a:lnTo>
                    <a:pt x="30480" y="274320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371600" y="3505200"/>
              <a:ext cx="292100" cy="721360"/>
            </a:xfrm>
            <a:custGeom>
              <a:avLst/>
              <a:gdLst>
                <a:gd name="connsiteX0" fmla="*/ 281940 w 292100"/>
                <a:gd name="connsiteY0" fmla="*/ 5080 h 721360"/>
                <a:gd name="connsiteX1" fmla="*/ 251460 w 292100"/>
                <a:gd name="connsiteY1" fmla="*/ 447040 h 721360"/>
                <a:gd name="connsiteX2" fmla="*/ 38100 w 292100"/>
                <a:gd name="connsiteY2" fmla="*/ 508000 h 721360"/>
                <a:gd name="connsiteX3" fmla="*/ 22860 w 292100"/>
                <a:gd name="connsiteY3" fmla="*/ 35560 h 721360"/>
                <a:gd name="connsiteX4" fmla="*/ 38100 w 292100"/>
                <a:gd name="connsiteY4" fmla="*/ 721360 h 72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100" h="721360">
                  <a:moveTo>
                    <a:pt x="281940" y="5080"/>
                  </a:moveTo>
                  <a:cubicBezTo>
                    <a:pt x="287020" y="184150"/>
                    <a:pt x="292100" y="363220"/>
                    <a:pt x="251460" y="447040"/>
                  </a:cubicBezTo>
                  <a:cubicBezTo>
                    <a:pt x="210820" y="530860"/>
                    <a:pt x="76200" y="576580"/>
                    <a:pt x="38100" y="508000"/>
                  </a:cubicBezTo>
                  <a:cubicBezTo>
                    <a:pt x="0" y="439420"/>
                    <a:pt x="22860" y="0"/>
                    <a:pt x="22860" y="35560"/>
                  </a:cubicBezTo>
                  <a:cubicBezTo>
                    <a:pt x="22860" y="71120"/>
                    <a:pt x="22860" y="607060"/>
                    <a:pt x="38100" y="72136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41073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b="1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1752600"/>
            <a:ext cx="9144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mr-IN" b="1" dirty="0" smtClean="0"/>
              <a:t>       </a:t>
            </a:r>
            <a:r>
              <a:rPr lang="mr-IN" sz="2800" b="1" dirty="0" smtClean="0"/>
              <a:t>चिन्हे                       उपयोग 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सांधकामाची चिन्हे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mr-IN" sz="2800" b="1" dirty="0" smtClean="0"/>
              <a:t>     चिन्हे                     उपयोग </a:t>
            </a:r>
            <a:r>
              <a:rPr lang="mr-IN" sz="2800" dirty="0" smtClean="0"/>
              <a:t>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0" y="2286000"/>
          <a:ext cx="9144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455"/>
                <a:gridCol w="6234545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dirty="0" smtClean="0"/>
                        <a:t> </a:t>
                      </a:r>
                      <a:r>
                        <a:rPr lang="mr-IN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mr-IN" sz="2400" b="1" dirty="0" smtClean="0"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mr-IN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mr-IN" sz="2400" b="1" dirty="0" smtClean="0">
                          <a:solidFill>
                            <a:schemeClr val="bg1"/>
                          </a:solidFill>
                        </a:rPr>
                        <a:t>सांधकाम गोलाकार करणे. </a:t>
                      </a:r>
                      <a:endParaRPr lang="mr-IN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r-IN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mr-IN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वर्कशॉप बाहेर सांधकाम. </a:t>
                      </a:r>
                      <a:endParaRPr 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</a:t>
                      </a:r>
                      <a:endParaRPr lang="mr-IN" sz="24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mr-IN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सपाट वेल्डिंग करणे</a:t>
                      </a:r>
                      <a:r>
                        <a:rPr lang="mr-IN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mr-IN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दर्शवते. </a:t>
                      </a:r>
                      <a:endParaRPr lang="en-US" sz="24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</a:t>
                      </a:r>
                    </a:p>
                    <a:p>
                      <a:r>
                        <a:rPr lang="mr-IN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बीडचा आकार बहिर्गोल असावा हे दर्शवते.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743200" y="6477000"/>
            <a:ext cx="335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>
                <a:solidFill>
                  <a:schemeClr val="bg1"/>
                </a:solidFill>
              </a:rPr>
              <a:t>|| </a:t>
            </a:r>
            <a:r>
              <a:rPr lang="en-IN" sz="1200" dirty="0" err="1" smtClean="0">
                <a:solidFill>
                  <a:schemeClr val="bg1"/>
                </a:solidFill>
              </a:rPr>
              <a:t>Vigyan</a:t>
            </a:r>
            <a:r>
              <a:rPr lang="en-IN" sz="1200" dirty="0" smtClean="0">
                <a:solidFill>
                  <a:schemeClr val="bg1"/>
                </a:solidFill>
              </a:rPr>
              <a:t> Ashram | INDUSA PTI 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90600" y="2438400"/>
            <a:ext cx="1127760" cy="3520440"/>
            <a:chOff x="990600" y="2438400"/>
            <a:chExt cx="1127760" cy="3520440"/>
          </a:xfrm>
        </p:grpSpPr>
        <p:sp>
          <p:nvSpPr>
            <p:cNvPr id="16" name="Oval 15"/>
            <p:cNvSpPr/>
            <p:nvPr/>
          </p:nvSpPr>
          <p:spPr>
            <a:xfrm>
              <a:off x="1143000" y="2438400"/>
              <a:ext cx="685800" cy="685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143000" y="3429000"/>
              <a:ext cx="685800" cy="685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990600" y="4800600"/>
              <a:ext cx="1066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1066800" y="5638800"/>
              <a:ext cx="1051560" cy="320040"/>
            </a:xfrm>
            <a:custGeom>
              <a:avLst/>
              <a:gdLst>
                <a:gd name="connsiteX0" fmla="*/ 0 w 716280"/>
                <a:gd name="connsiteY0" fmla="*/ 185420 h 185420"/>
                <a:gd name="connsiteX1" fmla="*/ 137160 w 716280"/>
                <a:gd name="connsiteY1" fmla="*/ 63500 h 185420"/>
                <a:gd name="connsiteX2" fmla="*/ 320040 w 716280"/>
                <a:gd name="connsiteY2" fmla="*/ 2540 h 185420"/>
                <a:gd name="connsiteX3" fmla="*/ 548640 w 716280"/>
                <a:gd name="connsiteY3" fmla="*/ 48260 h 185420"/>
                <a:gd name="connsiteX4" fmla="*/ 716280 w 716280"/>
                <a:gd name="connsiteY4" fmla="*/ 185420 h 18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" h="185420">
                  <a:moveTo>
                    <a:pt x="0" y="185420"/>
                  </a:moveTo>
                  <a:cubicBezTo>
                    <a:pt x="41910" y="139700"/>
                    <a:pt x="83820" y="93980"/>
                    <a:pt x="137160" y="63500"/>
                  </a:cubicBezTo>
                  <a:cubicBezTo>
                    <a:pt x="190500" y="33020"/>
                    <a:pt x="251460" y="5080"/>
                    <a:pt x="320040" y="2540"/>
                  </a:cubicBezTo>
                  <a:cubicBezTo>
                    <a:pt x="388620" y="0"/>
                    <a:pt x="482600" y="17780"/>
                    <a:pt x="548640" y="48260"/>
                  </a:cubicBezTo>
                  <a:cubicBezTo>
                    <a:pt x="614680" y="78740"/>
                    <a:pt x="665480" y="132080"/>
                    <a:pt x="716280" y="18542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theme/theme1.xml><?xml version="1.0" encoding="utf-8"?>
<a:theme xmlns:a="http://schemas.openxmlformats.org/drawingml/2006/main" name="OER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OER Ppt</Template>
  <TotalTime>602</TotalTime>
  <Words>447</Words>
  <Application>Microsoft Office PowerPoint</Application>
  <PresentationFormat>On-screen Show (4:3)</PresentationFormat>
  <Paragraphs>99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OER Ppt</vt:lpstr>
      <vt:lpstr>सांधा </vt:lpstr>
      <vt:lpstr>सांधा म्हणजे काय ?</vt:lpstr>
      <vt:lpstr>सांधकामातील दोष </vt:lpstr>
      <vt:lpstr>सांधकामातील दोष </vt:lpstr>
      <vt:lpstr>सांधकामातील दोष </vt:lpstr>
      <vt:lpstr>सांधकामातील दोष </vt:lpstr>
      <vt:lpstr>Slide 7</vt:lpstr>
      <vt:lpstr>सांधकामाची चिन्हे </vt:lpstr>
      <vt:lpstr>सांधकामाची चिन्हे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O H I T</dc:creator>
  <cp:lastModifiedBy>acer</cp:lastModifiedBy>
  <cp:revision>109</cp:revision>
  <dcterms:created xsi:type="dcterms:W3CDTF">2014-01-14T17:55:13Z</dcterms:created>
  <dcterms:modified xsi:type="dcterms:W3CDTF">2015-11-25T08:40:57Z</dcterms:modified>
</cp:coreProperties>
</file>