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</p:sldMasterIdLst>
  <p:notesMasterIdLst>
    <p:notesMasterId r:id="rId13"/>
  </p:notesMasterIdLst>
  <p:sldIdLst>
    <p:sldId id="284" r:id="rId6"/>
    <p:sldId id="286" r:id="rId7"/>
    <p:sldId id="374" r:id="rId8"/>
    <p:sldId id="376" r:id="rId9"/>
    <p:sldId id="375" r:id="rId10"/>
    <p:sldId id="372" r:id="rId11"/>
    <p:sldId id="37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3300"/>
    <a:srgbClr val="BB0F1F"/>
    <a:srgbClr val="CC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137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087AE-7597-4D42-BC44-46E61B2B8E38}" type="datetimeFigureOut">
              <a:rPr lang="en-IN" smtClean="0"/>
              <a:pPr/>
              <a:t>05-07-2014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2715B-4539-4408-A8AA-853B9DBFD7C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53A4FA-2C95-4BD0-9935-471052EE0A4C}" type="datetime1">
              <a:rPr lang="en-IN" smtClean="0"/>
              <a:pPr/>
              <a:t>05-07-2014</a:t>
            </a:fld>
            <a:endParaRPr lang="en-IN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426B24-4907-4837-8F39-3C6833CA2E53}" type="datetime1">
              <a:rPr lang="en-IN" smtClean="0"/>
              <a:pPr/>
              <a:t>05-07-2014</a:t>
            </a:fld>
            <a:endParaRPr lang="en-IN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1C928C-1441-4C75-9485-B8ABB09FB0F8}" type="datetime1">
              <a:rPr lang="en-IN" smtClean="0"/>
              <a:pPr/>
              <a:t>05-07-2014</a:t>
            </a:fld>
            <a:endParaRPr lang="en-IN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D402E-95D2-4B5B-80F8-187BA89A33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A1590-FBCF-44C3-8F7C-E825533488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69105-BDB9-4629-8990-4C72F623E8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7012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41F74A-30C5-43FF-A4D4-D012EC26DF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82AA1-D1C2-4EFB-8D6A-93F934306B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39C63-856E-4A40-8559-64A1CCB110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9DC8C-294F-42A4-96A7-675FFF80BD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CAC9B3-B668-4F05-B6AC-2C0389F7BC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F5991ED-B9E9-4D79-B6C1-99AA94E13F7A}" type="datetime1">
              <a:rPr lang="en-IN" smtClean="0"/>
              <a:pPr/>
              <a:t>05-07-2014</a:t>
            </a:fld>
            <a:endParaRPr lang="en-IN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302FB-3748-45AF-B919-F145F017DB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F2F4E-D6DC-4165-ADB2-4D1E2D535A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7813" y="414338"/>
            <a:ext cx="2055812" cy="5708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4338"/>
            <a:ext cx="6018213" cy="5708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F0A25-B6E6-4E65-AC3D-118E877501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3B2CB-DC0E-4225-8000-8381A26855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13CCA-E490-4DCB-B439-04F1EBAE78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C99D1-4004-4646-B9E7-0FAB8EF08B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7012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7A5540-B289-4BC0-B33F-EF5ABDCE7D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5F0CA-15B3-485F-9F43-B2E04020B2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A7DB17-B5F0-4F47-A03E-8DA87B369C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BF804-2D90-4317-B092-2FCE5B85D4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97162C-3F91-4986-908C-D196F9B3DFDF}" type="datetime1">
              <a:rPr lang="en-IN" smtClean="0"/>
              <a:pPr/>
              <a:t>05-07-2014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2D6D0-74F0-49DA-8F14-A91E065456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6F43AE-5478-4838-B280-D872CA5175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3514E-798D-44A0-9C31-72C5B46F94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7813" y="274638"/>
            <a:ext cx="2055812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8213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90D43C-E1C3-4031-9125-01EC2B4021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8396F-1216-4489-A9CC-6219A8CCD0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5D485-769E-425F-96B2-A922BF880C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FEA448-DB88-4449-8EFF-3F9DB50125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7012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EB01-2687-41E2-A4C3-3D3FB62DC9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E0CB9-71F4-4BE6-936F-9BDC8FD629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8381C-D62E-4EA7-8C4C-130C7BC3DF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9325A21-7405-455D-B1BF-7DE3653E7800}" type="datetime1">
              <a:rPr lang="en-IN" smtClean="0"/>
              <a:pPr/>
              <a:t>05-07-2014</a:t>
            </a:fld>
            <a:endParaRPr lang="en-IN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6EDDB-7818-47E9-A742-760F7605F6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1F645-2022-472F-9D19-A8A71673E4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D9CBD-6B1A-432B-8452-74AA1D150F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D8C961-B768-4599-9F0A-AD7077D8D8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7813" y="274638"/>
            <a:ext cx="2055812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8213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1FB50-C649-4BDA-8CCD-51D64D66DB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503B5-0731-410C-AB1C-D050DEEF76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9EE023-6A52-40FE-90EB-5FFA4015CD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C8B64-9638-4206-99D0-779CFFAF98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7012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7E99F-71EF-4427-A8E0-B8FC3EE76E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40993-0D87-4419-93C5-653DCDC3B3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3B5F18-CBF2-47EB-A018-9893B700B268}" type="datetime1">
              <a:rPr lang="en-IN" smtClean="0"/>
              <a:pPr/>
              <a:t>05-07-2014</a:t>
            </a:fld>
            <a:endParaRPr lang="en-IN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2B3AE-418C-4BF3-BE08-1D9B23E632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74631-DE05-48B6-A8D8-1F00EAF5CC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49CB1-CA21-4B30-96B3-7733967822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2590A-F3CA-4CD9-872A-03F2880A8D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51A7B-4587-4558-AB41-4D0DB8C326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7813" y="274638"/>
            <a:ext cx="2055812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8213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B5134E-D18B-4531-B0B3-5ACC2D5A26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63246C-F85C-4B95-95DA-656918325929}" type="datetime1">
              <a:rPr lang="en-IN" smtClean="0"/>
              <a:pPr/>
              <a:t>05-07-2014</a:t>
            </a:fld>
            <a:endParaRPr lang="en-IN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3DD09C-F65F-4F60-881C-47F2890A93C4}" type="datetime1">
              <a:rPr lang="en-IN" smtClean="0"/>
              <a:pPr/>
              <a:t>05-07-2014</a:t>
            </a:fld>
            <a:endParaRPr lang="en-IN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E65D80-C95C-4A3C-B4DA-B4A95F76907A}" type="datetime1">
              <a:rPr lang="en-IN" smtClean="0"/>
              <a:pPr/>
              <a:t>05-07-2014</a:t>
            </a:fld>
            <a:endParaRPr lang="en-IN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334C84-813E-434A-8A6E-06D75621854A}" type="datetime1">
              <a:rPr lang="en-IN" smtClean="0"/>
              <a:pPr/>
              <a:t>05-07-2014</a:t>
            </a:fld>
            <a:endParaRPr lang="en-IN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5124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5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buFont typeface="Times New Roman" pitchFamily="16" charset="0"/>
              <a:buNone/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D18EF8F-EADE-4ABC-B664-A4C2F07AE3F7}" type="datetime1">
              <a:rPr lang="en-IN" smtClean="0"/>
              <a:pPr/>
              <a:t>05-07-2014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buFont typeface="Times New Roman" pitchFamily="16" charset="0"/>
              <a:buNone/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smtClean="0"/>
              <a:t> Vigyan Ashram </a:t>
            </a:r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smtClean="0"/>
              <a:t> INDUSA PTI </a:t>
            </a:r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buFont typeface="Times New Roman" pitchFamily="16" charset="0"/>
              <a:buNone/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BA2D849-F80E-4A61-B632-3B1F48906DD7}" type="slidenum">
              <a:rPr lang="en-IN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pPr/>
              <a:t>‹#›</a:t>
            </a:fld>
            <a:endParaRPr lang="en-IN" dirty="0"/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Font typeface="Times New Roman" pitchFamily="16" charset="0"/>
                <a:buNone/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Font typeface="Times New Roman" pitchFamily="16" charset="0"/>
                <a:buNone/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/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1" fontAlgn="base" hangingPunct="1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1" fontAlgn="base" hangingPunct="1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4338"/>
            <a:ext cx="8226425" cy="1139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6425" cy="4522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0425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SzPct val="45000"/>
              <a:buFontTx/>
              <a:buNone/>
              <a:tabLst>
                <a:tab pos="723900" algn="l"/>
                <a:tab pos="1447800" algn="l"/>
              </a:tabLst>
              <a:defRPr sz="1400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71B8AA5B-E12D-4637-9BFF-B69EF8523D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9pPr>
    </p:titleStyle>
    <p:bodyStyle>
      <a:lvl1pPr marL="342900" indent="-342900" algn="l" defTabSz="449263" rtl="0" eaLnBrk="1" fontAlgn="base" hangingPunct="1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 b="1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 b="1">
          <a:solidFill>
            <a:srgbClr val="FFFF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 b="1">
          <a:solidFill>
            <a:srgbClr val="FFFF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 b="1">
          <a:solidFill>
            <a:srgbClr val="FFFF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 b="1">
          <a:solidFill>
            <a:srgbClr val="FFFF00"/>
          </a:solidFill>
          <a:latin typeface="+mn-lt"/>
          <a:ea typeface="+mn-ea"/>
          <a:cs typeface="+mn-cs"/>
        </a:defRPr>
      </a:lvl5pPr>
      <a:lvl6pPr marL="25146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6425" cy="1139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6425" cy="4522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0425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SzPct val="45000"/>
              <a:buFontTx/>
              <a:buNone/>
              <a:tabLst>
                <a:tab pos="723900" algn="l"/>
                <a:tab pos="1447800" algn="l"/>
              </a:tabLst>
              <a:defRPr sz="1400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B5B09B46-C8FB-4011-AC8D-51DD2E05A6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900113" y="2852738"/>
            <a:ext cx="763270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124075" y="5300663"/>
            <a:ext cx="4248150" cy="936625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spcBef>
                <a:spcPts val="20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3200" b="1" dirty="0">
                <a:solidFill>
                  <a:srgbClr val="000000"/>
                </a:solidFill>
              </a:rPr>
              <a:t>                                                                                                            +                      =</a:t>
            </a:r>
          </a:p>
        </p:txBody>
      </p:sp>
      <p:sp>
        <p:nvSpPr>
          <p:cNvPr id="3080" name="Oval 8"/>
          <p:cNvSpPr>
            <a:spLocks noChangeArrowheads="1"/>
          </p:cNvSpPr>
          <p:nvPr/>
        </p:nvSpPr>
        <p:spPr bwMode="auto">
          <a:xfrm>
            <a:off x="2627313" y="5445125"/>
            <a:ext cx="576262" cy="576263"/>
          </a:xfrm>
          <a:prstGeom prst="ellipse">
            <a:avLst/>
          </a:prstGeom>
          <a:solidFill>
            <a:srgbClr val="FFFF00"/>
          </a:solidFill>
          <a:ln w="936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/>
          </a:p>
        </p:txBody>
      </p:sp>
      <p:sp>
        <p:nvSpPr>
          <p:cNvPr id="3081" name="Oval 9"/>
          <p:cNvSpPr>
            <a:spLocks noChangeArrowheads="1"/>
          </p:cNvSpPr>
          <p:nvPr/>
        </p:nvSpPr>
        <p:spPr bwMode="auto">
          <a:xfrm>
            <a:off x="3708400" y="5516563"/>
            <a:ext cx="576263" cy="576262"/>
          </a:xfrm>
          <a:prstGeom prst="ellipse">
            <a:avLst/>
          </a:prstGeom>
          <a:solidFill>
            <a:srgbClr val="0000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/>
          </a:p>
        </p:txBody>
      </p:sp>
      <p:sp>
        <p:nvSpPr>
          <p:cNvPr id="3082" name="Oval 10"/>
          <p:cNvSpPr>
            <a:spLocks noChangeArrowheads="1"/>
          </p:cNvSpPr>
          <p:nvPr/>
        </p:nvSpPr>
        <p:spPr bwMode="auto">
          <a:xfrm>
            <a:off x="5148263" y="5445125"/>
            <a:ext cx="576262" cy="576263"/>
          </a:xfrm>
          <a:prstGeom prst="ellipse">
            <a:avLst/>
          </a:prstGeom>
          <a:solidFill>
            <a:srgbClr val="008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9pPr>
    </p:titleStyle>
    <p:bodyStyle>
      <a:lvl1pPr marL="342900" indent="-342900" algn="l" defTabSz="449263" rtl="0" eaLnBrk="1" fontAlgn="base" hangingPunct="1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 b="1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 b="1">
          <a:solidFill>
            <a:srgbClr val="FFFF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 b="1">
          <a:solidFill>
            <a:srgbClr val="FFFF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 b="1">
          <a:solidFill>
            <a:srgbClr val="FFFF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 b="1">
          <a:solidFill>
            <a:srgbClr val="FFFF00"/>
          </a:solidFill>
          <a:latin typeface="+mn-lt"/>
          <a:ea typeface="+mn-ea"/>
          <a:cs typeface="+mn-cs"/>
        </a:defRPr>
      </a:lvl5pPr>
      <a:lvl6pPr marL="25146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6425" cy="1139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6425" cy="4522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0425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SzPct val="45000"/>
              <a:buFontTx/>
              <a:buNone/>
              <a:tabLst>
                <a:tab pos="723900" algn="l"/>
                <a:tab pos="1447800" algn="l"/>
              </a:tabLst>
              <a:defRPr sz="1400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E5F0AF94-2E50-4A69-BAD9-251732A453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9pPr>
    </p:titleStyle>
    <p:bodyStyle>
      <a:lvl1pPr marL="342900" indent="-34290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800" b="1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 b="1">
          <a:solidFill>
            <a:srgbClr val="FFFF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800" b="1">
          <a:solidFill>
            <a:srgbClr val="FFFF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 b="1">
          <a:solidFill>
            <a:srgbClr val="FFFF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 b="1">
          <a:solidFill>
            <a:srgbClr val="FFFF00"/>
          </a:solidFill>
          <a:latin typeface="+mn-lt"/>
          <a:ea typeface="+mn-ea"/>
          <a:cs typeface="+mn-cs"/>
        </a:defRPr>
      </a:lvl5pPr>
      <a:lvl6pPr marL="25146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6425" cy="1139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6425" cy="4522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0425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SzPct val="45000"/>
              <a:buFontTx/>
              <a:buNone/>
              <a:tabLst>
                <a:tab pos="723900" algn="l"/>
                <a:tab pos="1447800" algn="l"/>
              </a:tabLst>
              <a:defRPr sz="1400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F622BB95-4DDD-46E0-A1CB-16C8403310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9pPr>
    </p:titleStyle>
    <p:bodyStyle>
      <a:lvl1pPr marL="342900" indent="-34290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800" b="1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 b="1">
          <a:solidFill>
            <a:srgbClr val="FFFF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800" b="1">
          <a:solidFill>
            <a:srgbClr val="FFFF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 b="1">
          <a:solidFill>
            <a:srgbClr val="FFFF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 b="1">
          <a:solidFill>
            <a:srgbClr val="FFFF00"/>
          </a:solidFill>
          <a:latin typeface="+mn-lt"/>
          <a:ea typeface="+mn-ea"/>
          <a:cs typeface="+mn-cs"/>
        </a:defRPr>
      </a:lvl5pPr>
      <a:lvl6pPr marL="25146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		</a:t>
            </a:r>
            <a:endParaRPr lang="en-IN" sz="7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smtClean="0"/>
              <a:t>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</a:t>
            </a:fld>
            <a:endParaRPr lang="en-IN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28600" y="5029200"/>
            <a:ext cx="82296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Vigyan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Ashram</a:t>
            </a:r>
            <a:endParaRPr kumimoji="0" lang="mr-IN" sz="2800" b="0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(A center of Indian Institute Of Education)</a:t>
            </a: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At.</a:t>
            </a:r>
            <a:r>
              <a:rPr kumimoji="0" lang="mr-IN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Post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Pabal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Dist.</a:t>
            </a:r>
            <a:r>
              <a:rPr kumimoji="0" lang="mr-IN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Pune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412403</a:t>
            </a:r>
            <a:endParaRPr kumimoji="0" lang="mr-IN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mr-IN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www.vigyanashram.com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www.techshala.com</a:t>
            </a: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www.renindia.in </a:t>
            </a:r>
            <a:endParaRPr kumimoji="0" lang="en-IN" sz="1800" b="0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2057400"/>
            <a:ext cx="7772400" cy="304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5400" dirty="0" smtClean="0">
                <a:solidFill>
                  <a:schemeClr val="tx2"/>
                </a:solidFill>
              </a:rPr>
              <a:t>Introduction To Manufacturing Process Tools </a:t>
            </a:r>
            <a:r>
              <a:rPr lang="en-IN" sz="5400" dirty="0" smtClean="0">
                <a:solidFill>
                  <a:schemeClr val="tx2"/>
                </a:solidFill>
              </a:rPr>
              <a:t>–Aesthetics</a:t>
            </a:r>
            <a:endParaRPr lang="en-IN" sz="5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153400" cy="762000"/>
          </a:xfrm>
        </p:spPr>
        <p:txBody>
          <a:bodyPr/>
          <a:lstStyle/>
          <a:p>
            <a:r>
              <a:rPr lang="en-IN" sz="4800" dirty="0" smtClean="0"/>
              <a:t>Manufacturing Process Tools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2</a:t>
            </a:fld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990600"/>
            <a:ext cx="8839200" cy="5638800"/>
          </a:xfrm>
        </p:spPr>
        <p:txBody>
          <a:bodyPr/>
          <a:lstStyle/>
          <a:p>
            <a:r>
              <a:rPr lang="en-IN" sz="2800" dirty="0" smtClean="0"/>
              <a:t>Manufacturing processes are basic processes for converting raw material into products</a:t>
            </a:r>
          </a:p>
          <a:p>
            <a:r>
              <a:rPr lang="en-IN" sz="2800" dirty="0" smtClean="0"/>
              <a:t>Below is list of common  tools/processes used to  convert the raw material into the product : </a:t>
            </a:r>
          </a:p>
          <a:p>
            <a:pPr lvl="1"/>
            <a:r>
              <a:rPr lang="en-IN" dirty="0" smtClean="0"/>
              <a:t>Cutting </a:t>
            </a:r>
          </a:p>
          <a:p>
            <a:pPr lvl="1"/>
            <a:r>
              <a:rPr lang="en-IN" dirty="0" smtClean="0"/>
              <a:t>Welding </a:t>
            </a:r>
          </a:p>
          <a:p>
            <a:pPr lvl="1"/>
            <a:r>
              <a:rPr lang="en-IN" b="1" dirty="0" smtClean="0"/>
              <a:t> </a:t>
            </a:r>
            <a:r>
              <a:rPr lang="en-IN" dirty="0" smtClean="0"/>
              <a:t>Drilling and  threading</a:t>
            </a:r>
          </a:p>
          <a:p>
            <a:pPr lvl="1"/>
            <a:r>
              <a:rPr lang="en-IN" dirty="0" smtClean="0"/>
              <a:t> Grinding </a:t>
            </a:r>
            <a:endParaRPr lang="en-IN" dirty="0" smtClean="0"/>
          </a:p>
          <a:p>
            <a:pPr lvl="1"/>
            <a:r>
              <a:rPr lang="en-IN" b="1" dirty="0" smtClean="0"/>
              <a:t>A</a:t>
            </a:r>
            <a:r>
              <a:rPr lang="en-IN" b="1" dirty="0" smtClean="0"/>
              <a:t>esthetics</a:t>
            </a:r>
            <a:endParaRPr lang="en-IN" b="1" dirty="0" smtClean="0"/>
          </a:p>
          <a:p>
            <a:pPr lvl="1">
              <a:buNone/>
            </a:pPr>
            <a:endParaRPr lang="en-IN" dirty="0" smtClean="0"/>
          </a:p>
          <a:p>
            <a:pPr lvl="1"/>
            <a:endParaRPr lang="en-IN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en-IN" sz="4800" dirty="0" smtClean="0"/>
              <a:t>What is Aesthetics?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1"/>
            <a:ext cx="8458200" cy="5029200"/>
          </a:xfrm>
        </p:spPr>
        <p:txBody>
          <a:bodyPr/>
          <a:lstStyle/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There </a:t>
            </a:r>
            <a:r>
              <a:rPr lang="en-IN" dirty="0" smtClean="0"/>
              <a:t>are many different things that contribute to your overall perception of a </a:t>
            </a:r>
            <a:r>
              <a:rPr lang="en-IN" b="1" dirty="0" smtClean="0"/>
              <a:t>product</a:t>
            </a:r>
            <a:r>
              <a:rPr lang="en-IN" dirty="0" smtClean="0"/>
              <a:t>, and to your opinion as to whether it is </a:t>
            </a:r>
            <a:r>
              <a:rPr lang="en-IN" b="1" dirty="0" smtClean="0"/>
              <a:t>aesthetically</a:t>
            </a:r>
            <a:r>
              <a:rPr lang="en-IN" dirty="0" smtClean="0"/>
              <a:t> pleasing to you.</a:t>
            </a:r>
            <a:endParaRPr lang="en-IN" dirty="0" smtClean="0"/>
          </a:p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3</a:t>
            </a:fld>
            <a:endParaRPr lang="en-IN" dirty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en-IN" dirty="0" smtClean="0"/>
              <a:t>Importance of </a:t>
            </a:r>
            <a:r>
              <a:rPr lang="en-IN" sz="5400" dirty="0" smtClean="0"/>
              <a:t>Aesthetics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An important function of  marketing and design is to identify what might be the likely attitudes and responses from audiences or users for  whom the product, system or environment is </a:t>
            </a:r>
            <a:r>
              <a:rPr lang="en-IN" dirty="0" smtClean="0"/>
              <a:t>intended</a:t>
            </a:r>
          </a:p>
          <a:p>
            <a:r>
              <a:rPr lang="en-IN" dirty="0" smtClean="0"/>
              <a:t>Thus </a:t>
            </a:r>
            <a:r>
              <a:rPr lang="en-IN" sz="2800" dirty="0" smtClean="0"/>
              <a:t>Aesthetics plays a key role for any type of product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4</a:t>
            </a:fld>
            <a:endParaRPr lang="en-IN" dirty="0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en-IN" sz="5400" dirty="0" smtClean="0"/>
              <a:t>Aesthetics factors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The aesthetic qualities which are appropriate will vary considerably, depending upon what the design is to be used </a:t>
            </a:r>
            <a:r>
              <a:rPr lang="en-IN" dirty="0" smtClean="0"/>
              <a:t>for</a:t>
            </a:r>
            <a:r>
              <a:rPr lang="en-IN" dirty="0" smtClean="0"/>
              <a:t>, and who will use it</a:t>
            </a:r>
            <a:r>
              <a:rPr lang="en-IN" dirty="0" smtClean="0"/>
              <a:t>.</a:t>
            </a:r>
          </a:p>
          <a:p>
            <a:endParaRPr lang="en-IN" dirty="0" smtClean="0"/>
          </a:p>
          <a:p>
            <a:r>
              <a:rPr lang="en-IN" dirty="0" smtClean="0"/>
              <a:t>Some factors which contribute to the aesthetic qualities include </a:t>
            </a:r>
            <a:r>
              <a:rPr lang="en-IN" b="1" dirty="0" smtClean="0"/>
              <a:t>colour, shape, line, texture and user friendliness.</a:t>
            </a:r>
            <a:endParaRPr lang="en-IN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5</a:t>
            </a:fld>
            <a:endParaRPr lang="en-IN" dirty="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04800" y="0"/>
            <a:ext cx="9448800" cy="1143000"/>
          </a:xfrm>
        </p:spPr>
        <p:txBody>
          <a:bodyPr/>
          <a:lstStyle/>
          <a:p>
            <a:r>
              <a:rPr lang="en-IN" sz="5400" dirty="0" smtClean="0"/>
              <a:t>Aesthetics :Metal fabrication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Custom </a:t>
            </a:r>
            <a:r>
              <a:rPr lang="en-IN" dirty="0" smtClean="0"/>
              <a:t>metal products require secondary finishing treatments to achieve their intended specifications. </a:t>
            </a:r>
            <a:endParaRPr lang="en-IN" dirty="0" smtClean="0"/>
          </a:p>
          <a:p>
            <a:r>
              <a:rPr lang="en-IN" dirty="0" smtClean="0"/>
              <a:t>A</a:t>
            </a:r>
            <a:r>
              <a:rPr lang="en-IN" dirty="0" smtClean="0"/>
              <a:t>ssembly </a:t>
            </a:r>
            <a:r>
              <a:rPr lang="en-IN" dirty="0" smtClean="0"/>
              <a:t>services may also be necessary for combining two or more components into a single functional unit. </a:t>
            </a:r>
            <a:endParaRPr lang="en-IN" dirty="0" smtClean="0"/>
          </a:p>
          <a:p>
            <a:r>
              <a:rPr lang="en-IN" dirty="0" smtClean="0"/>
              <a:t>Common </a:t>
            </a:r>
            <a:r>
              <a:rPr lang="en-IN" dirty="0" smtClean="0"/>
              <a:t>secondary custom metal fabrication services include </a:t>
            </a:r>
            <a:r>
              <a:rPr lang="en-IN" b="1" dirty="0" smtClean="0"/>
              <a:t>adhesive bonding, bolting </a:t>
            </a:r>
            <a:r>
              <a:rPr lang="en-IN" b="1" dirty="0" err="1" smtClean="0"/>
              <a:t>deburring</a:t>
            </a:r>
            <a:r>
              <a:rPr lang="en-IN" b="1" dirty="0" smtClean="0"/>
              <a:t>, grinding, riveting, screwing, sawing, and painting</a:t>
            </a:r>
            <a:r>
              <a:rPr lang="en-IN" dirty="0" smtClean="0"/>
              <a:t>.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6</a:t>
            </a:fld>
            <a:endParaRPr lang="en-IN" dirty="0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en-IN" dirty="0" smtClean="0"/>
              <a:t>How 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Aluminium can be painted, powder coated or anodised. Anodising converts the aluminium surface to Aluminium Oxide which is very durable. </a:t>
            </a:r>
            <a:endParaRPr lang="en-IN" dirty="0" smtClean="0"/>
          </a:p>
          <a:p>
            <a:r>
              <a:rPr lang="en-IN" dirty="0" smtClean="0"/>
              <a:t>It </a:t>
            </a:r>
            <a:r>
              <a:rPr lang="en-IN" dirty="0" smtClean="0"/>
              <a:t>is better and less expensive to paint front panels. </a:t>
            </a:r>
          </a:p>
          <a:p>
            <a:r>
              <a:rPr lang="en-IN" dirty="0" smtClean="0"/>
              <a:t>Steel rusts and must be protected. Several types of plating are available with the most common being zinc and nickel. </a:t>
            </a:r>
          </a:p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7</a:t>
            </a:fld>
            <a:endParaRPr lang="en-IN" dirty="0"/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Droid Sans"/>
        <a:cs typeface="Droid Sans"/>
      </a:majorFont>
      <a:minorFont>
        <a:latin typeface="Arial"/>
        <a:ea typeface="Droid Sans"/>
        <a:cs typeface="Droid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Droid Sans"/>
        <a:cs typeface="Droid Sans"/>
      </a:majorFont>
      <a:minorFont>
        <a:latin typeface="Arial"/>
        <a:ea typeface="Droid Sans"/>
        <a:cs typeface="Droid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Droid Sans"/>
        <a:cs typeface="Droid Sans"/>
      </a:majorFont>
      <a:minorFont>
        <a:latin typeface="Arial"/>
        <a:ea typeface="Droid Sans"/>
        <a:cs typeface="Droid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Droid Sans"/>
        <a:cs typeface="Droid Sans"/>
      </a:majorFont>
      <a:minorFont>
        <a:latin typeface="Arial"/>
        <a:ea typeface="Droid Sans"/>
        <a:cs typeface="Droid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Soil preparation-garden terrace</Template>
  <TotalTime>1585</TotalTime>
  <Words>353</Words>
  <Application>Microsoft Office PowerPoint</Application>
  <PresentationFormat>On-screen Show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Flow</vt:lpstr>
      <vt:lpstr>1_Office Theme</vt:lpstr>
      <vt:lpstr>2_Office Theme</vt:lpstr>
      <vt:lpstr>3_Office Theme</vt:lpstr>
      <vt:lpstr>4_Office Theme</vt:lpstr>
      <vt:lpstr>Slide 1</vt:lpstr>
      <vt:lpstr>Manufacturing Process Tools</vt:lpstr>
      <vt:lpstr>What is Aesthetics?</vt:lpstr>
      <vt:lpstr>Importance of Aesthetics</vt:lpstr>
      <vt:lpstr>Aesthetics factors</vt:lpstr>
      <vt:lpstr>Aesthetics :Metal fabrication</vt:lpstr>
      <vt:lpstr>How 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 O H I T</dc:creator>
  <cp:lastModifiedBy>Mandar</cp:lastModifiedBy>
  <cp:revision>267</cp:revision>
  <dcterms:created xsi:type="dcterms:W3CDTF">2014-01-14T17:55:13Z</dcterms:created>
  <dcterms:modified xsi:type="dcterms:W3CDTF">2014-07-05T09:15:47Z</dcterms:modified>
</cp:coreProperties>
</file>