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7"/>
  </p:notesMasterIdLst>
  <p:sldIdLst>
    <p:sldId id="284" r:id="rId6"/>
    <p:sldId id="286" r:id="rId7"/>
    <p:sldId id="331" r:id="rId8"/>
    <p:sldId id="322" r:id="rId9"/>
    <p:sldId id="332" r:id="rId10"/>
    <p:sldId id="340" r:id="rId11"/>
    <p:sldId id="327" r:id="rId12"/>
    <p:sldId id="305" r:id="rId13"/>
    <p:sldId id="328" r:id="rId14"/>
    <p:sldId id="306" r:id="rId15"/>
    <p:sldId id="333" r:id="rId16"/>
    <p:sldId id="334" r:id="rId17"/>
    <p:sldId id="335" r:id="rId18"/>
    <p:sldId id="307" r:id="rId19"/>
    <p:sldId id="336" r:id="rId20"/>
    <p:sldId id="337" r:id="rId21"/>
    <p:sldId id="341" r:id="rId22"/>
    <p:sldId id="338" r:id="rId23"/>
    <p:sldId id="342" r:id="rId24"/>
    <p:sldId id="343" r:id="rId25"/>
    <p:sldId id="34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3300"/>
    <a:srgbClr val="BB0F1F"/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087AE-7597-4D42-BC44-46E61B2B8E38}" type="datetimeFigureOut">
              <a:rPr lang="en-IN" smtClean="0"/>
              <a:pPr/>
              <a:t>05-07-2014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2715B-4539-4408-A8AA-853B9DBFD7C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2715B-4539-4408-A8AA-853B9DBFD7C3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53A4FA-2C95-4BD0-9935-471052EE0A4C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426B24-4907-4837-8F39-3C6833CA2E53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1C928C-1441-4C75-9485-B8ABB09FB0F8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D402E-95D2-4B5B-80F8-187BA89A3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A1590-FBCF-44C3-8F7C-E82553348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9105-BDB9-4629-8990-4C72F623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1F74A-30C5-43FF-A4D4-D012EC26DF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82AA1-D1C2-4EFB-8D6A-93F934306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39C63-856E-4A40-8559-64A1CCB110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9DC8C-294F-42A4-96A7-675FFF80B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AC9B3-B668-4F05-B6AC-2C0389F7BC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5991ED-B9E9-4D79-B6C1-99AA94E13F7A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302FB-3748-45AF-B919-F145F017DB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F2F4E-D6DC-4165-ADB2-4D1E2D535A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414338"/>
            <a:ext cx="2055812" cy="5708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4338"/>
            <a:ext cx="6018213" cy="5708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0A25-B6E6-4E65-AC3D-118E87750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3B2CB-DC0E-4225-8000-8381A26855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13CCA-E490-4DCB-B439-04F1EBAE7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C99D1-4004-4646-B9E7-0FAB8EF08B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A5540-B289-4BC0-B33F-EF5ABDCE7D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5F0CA-15B3-485F-9F43-B2E04020B2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7DB17-B5F0-4F47-A03E-8DA87B369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BF804-2D90-4317-B092-2FCE5B85D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7162C-3F91-4986-908C-D196F9B3DFDF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2D6D0-74F0-49DA-8F14-A91E065456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F43AE-5478-4838-B280-D872CA5175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3514E-798D-44A0-9C31-72C5B46F94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0D43C-E1C3-4031-9125-01EC2B4021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8396F-1216-4489-A9CC-6219A8CCD0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5D485-769E-425F-96B2-A922BF880C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EA448-DB88-4449-8EFF-3F9DB5012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DEB01-2687-41E2-A4C3-3D3FB62DC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E0CB9-71F4-4BE6-936F-9BDC8FD629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8381C-D62E-4EA7-8C4C-130C7BC3DF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25A21-7405-455D-B1BF-7DE3653E7800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6EDDB-7818-47E9-A742-760F7605F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1F645-2022-472F-9D19-A8A71673E4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D9CBD-6B1A-432B-8452-74AA1D150F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8C961-B768-4599-9F0A-AD7077D8D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1FB50-C649-4BDA-8CCD-51D64D66DB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503B5-0731-410C-AB1C-D050DEEF7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EE023-6A52-40FE-90EB-5FFA4015C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C8B64-9638-4206-99D0-779CFFAF98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7E99F-71EF-4427-A8E0-B8FC3EE76E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40993-0D87-4419-93C5-653DCDC3B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3B5F18-CBF2-47EB-A018-9893B700B268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2B3AE-418C-4BF3-BE08-1D9B23E632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74631-DE05-48B6-A8D8-1F00EAF5C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49CB1-CA21-4B30-96B3-7733967822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2590A-F3CA-4CD9-872A-03F2880A8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51A7B-4587-4558-AB41-4D0DB8C326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5134E-D18B-4531-B0B3-5ACC2D5A26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63246C-F85C-4B95-95DA-656918325929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3DD09C-F65F-4F60-881C-47F2890A93C4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E65D80-C95C-4A3C-B4DA-B4A95F76907A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34C84-813E-434A-8A6E-06D75621854A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18EF8F-EADE-4ABC-B664-A4C2F07AE3F7}" type="datetime1">
              <a:rPr lang="en-IN" smtClean="0"/>
              <a:pPr/>
              <a:t>05-07-2014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en-US" smtClean="0"/>
              <a:t> Vigyan Ashram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en-US" smtClean="0"/>
              <a:t> INDUSA PTI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A2D849-F80E-4A61-B632-3B1F48906DD7}" type="slidenum">
              <a:rPr lang="en-IN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pPr/>
              <a:t>‹#›</a:t>
            </a:fld>
            <a:endParaRPr lang="en-IN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43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71B8AA5B-E12D-4637-9BFF-B69EF8523D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B5B09B46-C8FB-4011-AC8D-51DD2E05A6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00113" y="2852738"/>
            <a:ext cx="763270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124075" y="5300663"/>
            <a:ext cx="4248150" cy="936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200" b="1" dirty="0">
                <a:solidFill>
                  <a:srgbClr val="000000"/>
                </a:solidFill>
              </a:rPr>
              <a:t>                                                                                                            +                      =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2627313" y="5445125"/>
            <a:ext cx="576262" cy="576263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3708400" y="5516563"/>
            <a:ext cx="576263" cy="576262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5148263" y="5445125"/>
            <a:ext cx="576262" cy="576263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E5F0AF94-2E50-4A69-BAD9-251732A453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F622BB95-4DDD-46E0-A1CB-16C8403310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		</a:t>
            </a:r>
            <a:endParaRPr lang="en-IN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| </a:t>
            </a:r>
            <a:r>
              <a:rPr lang="en-IN" dirty="0" err="1" smtClean="0"/>
              <a:t>Vigyan</a:t>
            </a:r>
            <a:r>
              <a:rPr lang="en-IN" smtClean="0"/>
              <a:t>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</a:t>
            </a:fld>
            <a:endParaRPr lang="en-IN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502920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Vigyan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Ashram</a:t>
            </a:r>
            <a:endParaRPr kumimoji="0" lang="mr-IN" sz="2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center of Indian Institute Of Education)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At.</a:t>
            </a:r>
            <a:r>
              <a:rPr kumimoji="0" lang="mr-I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Pabal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Dist.</a:t>
            </a:r>
            <a:r>
              <a:rPr kumimoji="0" lang="mr-I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412403</a:t>
            </a:r>
            <a:endParaRPr kumimoji="0" lang="mr-I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mr-I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www.vigyanashram.com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www.techshala.com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www.renindia.in </a:t>
            </a:r>
            <a:endParaRPr kumimoji="0" lang="en-IN" sz="1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057400"/>
            <a:ext cx="7162800" cy="2819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5400" dirty="0" smtClean="0">
                <a:solidFill>
                  <a:schemeClr val="tx2"/>
                </a:solidFill>
              </a:rPr>
              <a:t>Introduction To Manufacturing Process Tools -Cutting</a:t>
            </a:r>
            <a:endParaRPr lang="en-IN" sz="5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915400" cy="1143000"/>
          </a:xfrm>
        </p:spPr>
        <p:txBody>
          <a:bodyPr/>
          <a:lstStyle/>
          <a:p>
            <a:r>
              <a:rPr lang="en-IN" sz="5400" dirty="0" smtClean="0"/>
              <a:t>Cutting tool : File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10</a:t>
            </a:fld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676400"/>
            <a:ext cx="5486400" cy="4389437"/>
          </a:xfrm>
        </p:spPr>
        <p:txBody>
          <a:bodyPr/>
          <a:lstStyle/>
          <a:p>
            <a:r>
              <a:rPr lang="en-IN" dirty="0" smtClean="0"/>
              <a:t>Filing is one of the methods of removing small amounts of material from the surface of a metal part.</a:t>
            </a:r>
          </a:p>
          <a:p>
            <a:r>
              <a:rPr lang="en-IN" dirty="0" smtClean="0"/>
              <a:t> A file is hardened  steel too, having small parallel rows of  cutting edges or teeth on its surfaces.  </a:t>
            </a:r>
          </a:p>
          <a:p>
            <a:r>
              <a:rPr lang="en-IN" dirty="0" smtClean="0"/>
              <a:t>On the faces, the teeth are usually </a:t>
            </a:r>
          </a:p>
          <a:p>
            <a:pPr>
              <a:buNone/>
            </a:pPr>
            <a:r>
              <a:rPr lang="en-IN" dirty="0" smtClean="0"/>
              <a:t>diagonal to the edge. </a:t>
            </a:r>
          </a:p>
          <a:p>
            <a:r>
              <a:rPr lang="en-IN" dirty="0" smtClean="0"/>
              <a:t>One end of the  file is shaped to fit into a wooden handle. </a:t>
            </a:r>
            <a:endParaRPr lang="en-IN" dirty="0"/>
          </a:p>
        </p:txBody>
      </p:sp>
      <p:pic>
        <p:nvPicPr>
          <p:cNvPr id="7" name="Picture 6" descr="E:\Vigyan-Ashram\Original\march2014\20march 2014\OER\workshop machines\fil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590800"/>
            <a:ext cx="2971800" cy="2688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172200" y="2057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Different file types</a:t>
            </a:r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sz="4800" dirty="0" smtClean="0"/>
              <a:t>Cutting tool : File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file with sharp pointed teeth is known as a rasp.</a:t>
            </a:r>
          </a:p>
          <a:p>
            <a:r>
              <a:rPr lang="en-US" dirty="0" smtClean="0"/>
              <a:t>Both single cut and double cut files are made in different degrees of coarseness.</a:t>
            </a:r>
          </a:p>
          <a:p>
            <a:pPr marL="273050" lvl="1" indent="-273050">
              <a:buClr>
                <a:srgbClr val="0BD0D9"/>
              </a:buClr>
              <a:buSzPct val="95000"/>
            </a:pPr>
            <a:r>
              <a:rPr lang="en-US" sz="2600" dirty="0" smtClean="0"/>
              <a:t>Rough, middle, bastard, second cut, and smooth are examples of coarseness.</a:t>
            </a:r>
          </a:p>
          <a:p>
            <a:pPr marL="273050" lvl="1" indent="-273050">
              <a:buClr>
                <a:srgbClr val="0BD0D9"/>
              </a:buClr>
              <a:buSzPct val="95000"/>
            </a:pPr>
            <a:r>
              <a:rPr lang="en-US" sz="2600" dirty="0" smtClean="0"/>
              <a:t>The coarseness also varies with the length of the file.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11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dirty="0" smtClean="0"/>
              <a:t>File Cut</a:t>
            </a:r>
            <a:endParaRPr lang="en-IN" dirty="0"/>
          </a:p>
        </p:txBody>
      </p:sp>
      <p:pic>
        <p:nvPicPr>
          <p:cNvPr id="6" name="Content Placeholder 5" descr="file cu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176994"/>
            <a:ext cx="6477000" cy="542721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12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sz="5400" dirty="0" smtClean="0"/>
              <a:t>Cutting tool </a:t>
            </a:r>
            <a:r>
              <a:rPr lang="en-IN" dirty="0" smtClean="0"/>
              <a:t>Files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r>
              <a:rPr lang="en-US" dirty="0" smtClean="0"/>
              <a:t>Common files are flat, rasp, half round, round bastard, and taper triangular.</a:t>
            </a:r>
          </a:p>
          <a:p>
            <a:pPr lvl="1"/>
            <a:r>
              <a:rPr lang="en-US" sz="2600" dirty="0" smtClean="0"/>
              <a:t>Flat files are used for smoothing both wood and metal.</a:t>
            </a:r>
          </a:p>
          <a:p>
            <a:pPr lvl="1"/>
            <a:r>
              <a:rPr lang="en-US" sz="2600" dirty="0" smtClean="0"/>
              <a:t>Rasp cut files are used for smoothing coarse wood work.</a:t>
            </a:r>
          </a:p>
          <a:p>
            <a:pPr lvl="1"/>
            <a:r>
              <a:rPr lang="en-US" sz="2600" dirty="0" smtClean="0"/>
              <a:t>Half round files are used for both metal and wood. </a:t>
            </a:r>
          </a:p>
          <a:p>
            <a:pPr lvl="1"/>
            <a:r>
              <a:rPr lang="en-US" dirty="0" smtClean="0"/>
              <a:t>Round bastard files are used for enlarging and smoothing holes. </a:t>
            </a:r>
          </a:p>
          <a:p>
            <a:pPr lvl="1"/>
            <a:r>
              <a:rPr lang="en-US" dirty="0" smtClean="0"/>
              <a:t>Taper triangular files are used for filing saws or cleaning threads.</a:t>
            </a:r>
          </a:p>
          <a:p>
            <a:endParaRPr lang="en-US" dirty="0" smtClean="0"/>
          </a:p>
          <a:p>
            <a:pPr lvl="1"/>
            <a:endParaRPr lang="en-US" sz="2600" dirty="0" smtClean="0"/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13</a:t>
            </a:fld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/>
          <a:lstStyle/>
          <a:p>
            <a:r>
              <a:rPr lang="en-IN" sz="4800" dirty="0" smtClean="0"/>
              <a:t>File types and applications</a:t>
            </a:r>
            <a:endParaRPr lang="en-IN" sz="4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14</a:t>
            </a:fld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143000"/>
            <a:ext cx="82296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2400" dirty="0" smtClean="0"/>
              <a:t>Files come in a wide variety of materials, sizes, shapes, cuts, and tooth configurations. Most common are listed below :</a:t>
            </a:r>
          </a:p>
          <a:p>
            <a:r>
              <a:rPr lang="en-IN" sz="2000" dirty="0" smtClean="0"/>
              <a:t>	</a:t>
            </a:r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 </a:t>
            </a:r>
          </a:p>
          <a:p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228600" y="2286000"/>
            <a:ext cx="8534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/>
              <a:t>Mill files :</a:t>
            </a:r>
            <a:r>
              <a:rPr lang="en-IN" sz="2000" dirty="0" smtClean="0"/>
              <a:t>These are the most common shape; they are rectangular in cross section and taper slightly in both width and thickness from tang to end. They are all single-cut.</a:t>
            </a:r>
          </a:p>
          <a:p>
            <a:r>
              <a:rPr lang="en-IN" sz="2000" b="1" dirty="0" smtClean="0"/>
              <a:t>Hand files </a:t>
            </a:r>
            <a:r>
              <a:rPr lang="en-IN" sz="2000" dirty="0" smtClean="0"/>
              <a:t>: These are parallel in width and tapered in thickness; they are used for general work.</a:t>
            </a:r>
          </a:p>
          <a:p>
            <a:r>
              <a:rPr lang="en-IN" sz="2000" b="1" dirty="0" smtClean="0"/>
              <a:t>Joint round edge files :</a:t>
            </a:r>
            <a:r>
              <a:rPr lang="en-IN" sz="2000" dirty="0" smtClean="0"/>
              <a:t> These are parallel in width and thickness, with rounded edges. The flats are safe (no teeth) and cut on the rounded edges only. Used for making joints and hinges.</a:t>
            </a:r>
          </a:p>
          <a:p>
            <a:r>
              <a:rPr lang="en-IN" sz="2000" b="1" dirty="0" smtClean="0"/>
              <a:t>Half round ring files</a:t>
            </a:r>
            <a:r>
              <a:rPr lang="en-IN" sz="2000" dirty="0" smtClean="0"/>
              <a:t>: These are taper in width and thickness, coming to a point, and are narrower than a standard half round. Used for filing inside of rings.</a:t>
            </a:r>
            <a:endParaRPr lang="en-IN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en-IN" dirty="0" smtClean="0"/>
              <a:t>Shearing machine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</a:pPr>
            <a:r>
              <a:rPr lang="en-IN" sz="2400" dirty="0" smtClean="0"/>
              <a:t>A shearing machine is a machine that cuts metal. </a:t>
            </a:r>
          </a:p>
          <a:p>
            <a:pPr>
              <a:buClr>
                <a:schemeClr val="tx1"/>
              </a:buClr>
              <a:buSzPct val="100000"/>
            </a:pPr>
            <a:r>
              <a:rPr lang="en-IN" sz="2400" dirty="0" smtClean="0"/>
              <a:t>An industrial shearing machine generally presses blades down into metal sheets to punch out shapes. These shapes may be the desired end product or they may be the waste product. </a:t>
            </a:r>
          </a:p>
          <a:p>
            <a:pPr>
              <a:buClr>
                <a:schemeClr val="tx1"/>
              </a:buClr>
              <a:buSzPct val="100000"/>
            </a:pPr>
            <a:r>
              <a:rPr lang="en-IN" sz="2400" dirty="0" smtClean="0"/>
              <a:t>While shearing metal sheets is most common, other metallic objects may be processed in one of these machines. </a:t>
            </a:r>
          </a:p>
          <a:p>
            <a:pPr>
              <a:buClr>
                <a:schemeClr val="tx1"/>
              </a:buClr>
              <a:buSzPct val="100000"/>
              <a:buNone/>
            </a:pPr>
            <a:endParaRPr lang="en-I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15</a:t>
            </a:fld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838200"/>
          </a:xfrm>
        </p:spPr>
        <p:txBody>
          <a:bodyPr/>
          <a:lstStyle/>
          <a:p>
            <a:r>
              <a:rPr lang="en-IN" dirty="0" smtClean="0"/>
              <a:t>Shearing machine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16</a:t>
            </a:fld>
            <a:endParaRPr lang="en-IN" dirty="0"/>
          </a:p>
        </p:txBody>
      </p:sp>
      <p:pic>
        <p:nvPicPr>
          <p:cNvPr id="75" name="Picture 74" descr="E:\Vigyan-Ashram\Original\march2014\20march 2014\OER\workshop machines\shearing machine 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12420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TextBox 75"/>
          <p:cNvSpPr txBox="1"/>
          <p:nvPr/>
        </p:nvSpPr>
        <p:spPr>
          <a:xfrm>
            <a:off x="5029200" y="2362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Bench shearing machine (hand operated</a:t>
            </a:r>
            <a:endParaRPr lang="en-IN" dirty="0"/>
          </a:p>
        </p:txBody>
      </p:sp>
      <p:sp>
        <p:nvSpPr>
          <p:cNvPr id="79" name="TextBox 78"/>
          <p:cNvSpPr txBox="1"/>
          <p:nvPr/>
        </p:nvSpPr>
        <p:spPr>
          <a:xfrm>
            <a:off x="228600" y="1905000"/>
            <a:ext cx="464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dirty="0" smtClean="0"/>
              <a:t> </a:t>
            </a:r>
            <a:r>
              <a:rPr lang="en-IN" sz="2400" dirty="0" smtClean="0"/>
              <a:t>A metal shearing machine uses sharp blades and a lot of pressure to quickly cut shapes 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 The blades on a shearing </a:t>
            </a:r>
          </a:p>
          <a:p>
            <a:r>
              <a:rPr lang="en-IN" sz="2400" dirty="0" smtClean="0"/>
              <a:t>machine are typically directly perpendicular  to the surface getting punched. 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 Commonly shearing machine is used to cut metal bars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Shearing machine  cut is so fast and the pressure is so high, steel can often cut steel </a:t>
            </a:r>
            <a:endParaRPr lang="en-IN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dirty="0" smtClean="0"/>
              <a:t>Power Shearing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2743200" cy="4389437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power shear can cut flat, angle, and other structural steel faster and cleaner than by hand or by power saw.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17</a:t>
            </a:fld>
            <a:endParaRPr lang="en-IN" dirty="0"/>
          </a:p>
        </p:txBody>
      </p:sp>
      <p:pic>
        <p:nvPicPr>
          <p:cNvPr id="7" name="Picture 6" descr="power shear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95700" y="1066800"/>
            <a:ext cx="5105400" cy="51054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IN" dirty="0" smtClean="0"/>
              <a:t>Shearing machine applications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18</a:t>
            </a:fld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981200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Applications of shearing machine :</a:t>
            </a:r>
            <a:endParaRPr lang="en-IN" sz="2400" dirty="0" smtClean="0"/>
          </a:p>
          <a:p>
            <a:r>
              <a:rPr lang="en-IN" sz="2400" dirty="0" smtClean="0"/>
              <a:t>- Bench shearing machine</a:t>
            </a:r>
            <a:r>
              <a:rPr lang="en-IN" sz="2400" b="1" u="sng" dirty="0" smtClean="0"/>
              <a:t> </a:t>
            </a:r>
            <a:r>
              <a:rPr lang="en-IN" sz="2400" dirty="0" smtClean="0"/>
              <a:t>can cut sheet bar and flat bar up to 10mm.</a:t>
            </a:r>
          </a:p>
          <a:p>
            <a:r>
              <a:rPr lang="en-IN" sz="2400" dirty="0" smtClean="0"/>
              <a:t>-Mechanical workshops, industry</a:t>
            </a:r>
          </a:p>
          <a:p>
            <a:r>
              <a:rPr lang="en-IN" sz="2400" dirty="0" smtClean="0"/>
              <a:t>-Construction sites </a:t>
            </a:r>
          </a:p>
          <a:p>
            <a:r>
              <a:rPr lang="en-IN" sz="2400" dirty="0" smtClean="0"/>
              <a:t>- Specific Industrial Applications-  based on the cutting capacity shearing equipment is applied particularly in metal and engineering industry. </a:t>
            </a:r>
          </a:p>
          <a:p>
            <a:r>
              <a:rPr lang="en-IN" sz="2400" dirty="0" smtClean="0"/>
              <a:t>-Paper and plastic industries which produce materials in rolls prefer shearing machine to be the perfect device to handle cutting operations.</a:t>
            </a:r>
          </a:p>
          <a:p>
            <a:endParaRPr lang="en-IN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dirty="0" smtClean="0"/>
              <a:t>Safety Precautions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Hacksaw : </a:t>
            </a:r>
          </a:p>
          <a:p>
            <a:pPr lvl="1"/>
            <a:r>
              <a:rPr lang="en-US" dirty="0" smtClean="0"/>
              <a:t>Select a blade with enough teeth per inch so that two or three teeth are in contact with the metal at all times.</a:t>
            </a:r>
          </a:p>
          <a:p>
            <a:pPr lvl="1"/>
            <a:r>
              <a:rPr lang="en-US" dirty="0" smtClean="0"/>
              <a:t>Fasten the blade into the hacksaw frame with the teeth pointing away from the handle of the saw. </a:t>
            </a:r>
          </a:p>
          <a:p>
            <a:pPr lvl="1"/>
            <a:r>
              <a:rPr lang="en-US" dirty="0" smtClean="0"/>
              <a:t>Make sure the blade is fastened securely so that it will not twist and break.</a:t>
            </a:r>
          </a:p>
          <a:p>
            <a:pPr lvl="1"/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19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762000"/>
          </a:xfrm>
        </p:spPr>
        <p:txBody>
          <a:bodyPr/>
          <a:lstStyle/>
          <a:p>
            <a:r>
              <a:rPr lang="en-IN" sz="4800" dirty="0" smtClean="0"/>
              <a:t>Manufacturing Process Tools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990600"/>
            <a:ext cx="8839200" cy="5638800"/>
          </a:xfrm>
        </p:spPr>
        <p:txBody>
          <a:bodyPr/>
          <a:lstStyle/>
          <a:p>
            <a:r>
              <a:rPr lang="en-IN" sz="2800" dirty="0" smtClean="0"/>
              <a:t>Manufacturing processes are basic processes for converting raw material into products</a:t>
            </a:r>
          </a:p>
          <a:p>
            <a:r>
              <a:rPr lang="en-IN" sz="2800" dirty="0" smtClean="0"/>
              <a:t>Below is list of common  tools/processes used to  convert the raw material into the product : </a:t>
            </a:r>
          </a:p>
          <a:p>
            <a:pPr lvl="1"/>
            <a:r>
              <a:rPr lang="en-IN" b="1" dirty="0" smtClean="0"/>
              <a:t>Cutting</a:t>
            </a:r>
            <a:r>
              <a:rPr lang="en-IN" dirty="0" smtClean="0"/>
              <a:t> </a:t>
            </a:r>
          </a:p>
          <a:p>
            <a:pPr lvl="1"/>
            <a:r>
              <a:rPr lang="en-IN" dirty="0" smtClean="0"/>
              <a:t>Welding </a:t>
            </a:r>
          </a:p>
          <a:p>
            <a:pPr lvl="1"/>
            <a:r>
              <a:rPr lang="en-IN" dirty="0" smtClean="0"/>
              <a:t> Drilling, threading and tapping </a:t>
            </a:r>
          </a:p>
          <a:p>
            <a:pPr lvl="1"/>
            <a:r>
              <a:rPr lang="en-IN" dirty="0" smtClean="0"/>
              <a:t> Grinding </a:t>
            </a:r>
          </a:p>
          <a:p>
            <a:pPr lvl="1"/>
            <a:r>
              <a:rPr lang="en-IN" dirty="0" smtClean="0"/>
              <a:t>Aesthetics</a:t>
            </a:r>
          </a:p>
          <a:p>
            <a:pPr lvl="1">
              <a:buNone/>
            </a:pPr>
            <a:endParaRPr lang="en-IN" dirty="0" smtClean="0"/>
          </a:p>
          <a:p>
            <a:pPr lvl="1"/>
            <a:endParaRPr lang="en-IN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dirty="0" smtClean="0"/>
              <a:t>Safety Precautions </a:t>
            </a:r>
            <a:endParaRPr lang="en-IN" dirty="0"/>
          </a:p>
        </p:txBody>
      </p:sp>
      <p:pic>
        <p:nvPicPr>
          <p:cNvPr id="6" name="Content Placeholder 5" descr="installing_hacksaw_blad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286000"/>
            <a:ext cx="2933700" cy="39243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20</a:t>
            </a:fld>
            <a:endParaRPr lang="en-IN" dirty="0"/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2057400"/>
            <a:ext cx="4681199" cy="41327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62800" y="2057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Proper way to hold</a:t>
            </a:r>
            <a:endParaRPr lang="en-IN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/>
          <a:lstStyle/>
          <a:p>
            <a:r>
              <a:rPr lang="en-IN" dirty="0" smtClean="0"/>
              <a:t>Safety Precautions </a:t>
            </a:r>
            <a:endParaRPr 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r>
              <a:rPr lang="en-US" dirty="0" smtClean="0"/>
              <a:t>Shears </a:t>
            </a:r>
            <a:r>
              <a:rPr lang="en-US" dirty="0"/>
              <a:t>are used for cutting sheet metal and fabrics.</a:t>
            </a:r>
          </a:p>
          <a:p>
            <a:pPr lvl="1">
              <a:buNone/>
            </a:pPr>
            <a:r>
              <a:rPr lang="en-US" dirty="0"/>
              <a:t>1. Be sure safety glasses are worn.</a:t>
            </a:r>
          </a:p>
          <a:p>
            <a:pPr lvl="1">
              <a:buNone/>
            </a:pPr>
            <a:r>
              <a:rPr lang="en-US" dirty="0"/>
              <a:t>2. Mark the material to be filed.</a:t>
            </a:r>
          </a:p>
          <a:p>
            <a:pPr lvl="1">
              <a:buNone/>
            </a:pPr>
            <a:r>
              <a:rPr lang="en-US" dirty="0"/>
              <a:t>3. Place the stock in a vise or clamp it to the table.</a:t>
            </a:r>
          </a:p>
          <a:p>
            <a:pPr lvl="1">
              <a:buNone/>
            </a:pPr>
            <a:r>
              <a:rPr lang="en-US" dirty="0"/>
              <a:t>4. It is advisable to wear gloves when handling and working with sheet metal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5. Select the correct shears for the job to be done. </a:t>
            </a:r>
          </a:p>
          <a:p>
            <a:pPr lvl="1">
              <a:buNone/>
            </a:pPr>
            <a:r>
              <a:rPr lang="en-US" dirty="0" smtClean="0"/>
              <a:t>Select a pair of shears that are sharp and free of nicks.</a:t>
            </a:r>
          </a:p>
          <a:p>
            <a:pPr lvl="1">
              <a:buNone/>
            </a:pPr>
            <a:r>
              <a:rPr lang="en-US" dirty="0" smtClean="0"/>
              <a:t>6. A piece of scrap should be cut first to be sure the shears are heavy enough.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IN" dirty="0" smtClean="0"/>
              <a:t>Cutting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Metal cutting tools are divided into categories depending on their power source, either hand or power. </a:t>
            </a:r>
          </a:p>
          <a:p>
            <a:r>
              <a:rPr lang="en-US" dirty="0" smtClean="0"/>
              <a:t>The operator provides the power for operating the hand tools, while power tools rely on a source other than the operator for power.</a:t>
            </a:r>
          </a:p>
          <a:p>
            <a:r>
              <a:rPr lang="en-US" dirty="0" smtClean="0"/>
              <a:t>Cold metal may be cut with a hacksaw, cut-off saw, band saw, bolt cutter, file, snips or shears, or a cold chisel.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3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pPr lvl="0"/>
            <a:r>
              <a:rPr lang="en-IN" sz="4800" dirty="0" smtClean="0"/>
              <a:t>Cutting tool : Hacksaw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4114800" cy="4389437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 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4</a:t>
            </a:fld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13360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" y="1981200"/>
            <a:ext cx="464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2400" dirty="0" smtClean="0"/>
              <a:t>The Hacksaw is used for </a:t>
            </a:r>
          </a:p>
          <a:p>
            <a:r>
              <a:rPr lang="en-IN" sz="2400" dirty="0" smtClean="0"/>
              <a:t>cutting metal by hand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It consists of a frame, which</a:t>
            </a:r>
          </a:p>
          <a:p>
            <a:r>
              <a:rPr lang="en-IN" sz="2400" dirty="0" smtClean="0"/>
              <a:t> holds a thin blade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Hacksaw blades are two types</a:t>
            </a:r>
          </a:p>
          <a:p>
            <a:r>
              <a:rPr lang="en-IN" sz="2400" dirty="0" smtClean="0"/>
              <a:t> (</a:t>
            </a:r>
            <a:r>
              <a:rPr lang="en-IN" sz="2400" dirty="0" err="1" smtClean="0"/>
              <a:t>i</a:t>
            </a:r>
            <a:r>
              <a:rPr lang="en-IN" sz="2400" dirty="0" smtClean="0"/>
              <a:t>) All hard and (ii) flexible type. 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Hard blades are made of H.S.S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 Flexible blades are made of </a:t>
            </a:r>
          </a:p>
          <a:p>
            <a:r>
              <a:rPr lang="en-IN" sz="2400" dirty="0" smtClean="0"/>
              <a:t>H.S.S or low alloy steel but </a:t>
            </a:r>
          </a:p>
          <a:p>
            <a:r>
              <a:rPr lang="en-IN" sz="2400" dirty="0" smtClean="0"/>
              <a:t>only the teeth are hardened </a:t>
            </a:r>
          </a:p>
          <a:p>
            <a:r>
              <a:rPr lang="en-IN" sz="2400" dirty="0" smtClean="0"/>
              <a:t>and the rest of the blade is</a:t>
            </a:r>
          </a:p>
          <a:p>
            <a:r>
              <a:rPr lang="en-IN" sz="2400" dirty="0" smtClean="0"/>
              <a:t> soft and flexible. </a:t>
            </a:r>
          </a:p>
          <a:p>
            <a:endParaRPr lang="en-IN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096000" y="1905000"/>
            <a:ext cx="990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086600" y="1905000"/>
            <a:ext cx="838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5600" y="1447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Metal Frame</a:t>
            </a:r>
            <a:endParaRPr lang="en-IN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5715000" y="3581400"/>
            <a:ext cx="7620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8180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Blade</a:t>
            </a:r>
            <a:endParaRPr lang="en-IN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IN" sz="4800" dirty="0" smtClean="0"/>
              <a:t>Cutting tool : Hacksaw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proper blade for the job to be completed. </a:t>
            </a:r>
          </a:p>
          <a:p>
            <a:r>
              <a:rPr lang="en-US" dirty="0" smtClean="0"/>
              <a:t>Hacksaw blades vary in type and size.</a:t>
            </a:r>
          </a:p>
          <a:p>
            <a:pPr lvl="1"/>
            <a:r>
              <a:rPr lang="en-US" dirty="0" smtClean="0"/>
              <a:t>All-hard blades are hardened throughout and are used for sawing heavy work, tool steel, cast iron, and brass.</a:t>
            </a:r>
          </a:p>
          <a:p>
            <a:r>
              <a:rPr lang="en-US" dirty="0" smtClean="0"/>
              <a:t>Only the teeth are hardened on the flexible blades. They are used for sawing light and hollow materials.</a:t>
            </a:r>
          </a:p>
          <a:p>
            <a:r>
              <a:rPr lang="en-US" dirty="0" smtClean="0"/>
              <a:t>Hand hacksaw blades are made in 8 inch, 10 inch and 12 inch lengths, with 14, 18, 24, or 32 teeth per inch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5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14400"/>
          </a:xfrm>
        </p:spPr>
        <p:txBody>
          <a:bodyPr/>
          <a:lstStyle/>
          <a:p>
            <a:r>
              <a:rPr lang="en-IN" dirty="0" smtClean="0"/>
              <a:t>Power Hacksaw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4114800" cy="4389437"/>
          </a:xfrm>
        </p:spPr>
        <p:txBody>
          <a:bodyPr/>
          <a:lstStyle/>
          <a:p>
            <a:r>
              <a:rPr lang="en-US" dirty="0" smtClean="0"/>
              <a:t>The power hacksaw movement is  similar to the hand hacksaw, however it cuts much faster. </a:t>
            </a:r>
          </a:p>
          <a:p>
            <a:pPr lvl="1"/>
            <a:r>
              <a:rPr lang="en-US" sz="2600" dirty="0" smtClean="0"/>
              <a:t>The frame holds a rigid blade which is ¾ inch to 1 inch wide and 12 inches to 18 inches long. </a:t>
            </a:r>
          </a:p>
          <a:p>
            <a:pPr lvl="1"/>
            <a:r>
              <a:rPr lang="en-US" sz="2600" dirty="0" smtClean="0"/>
              <a:t>Blades are available with fine to coarse teeth.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6</a:t>
            </a:fld>
            <a:endParaRPr lang="en-IN" dirty="0"/>
          </a:p>
        </p:txBody>
      </p:sp>
      <p:pic>
        <p:nvPicPr>
          <p:cNvPr id="1026" name="Picture 2" descr="phacksw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0" y="1295400"/>
            <a:ext cx="47625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5400" dirty="0" smtClean="0"/>
              <a:t>Hacksaw applications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Hacksaw blades have a number of teeth ranging from 5 to 15 per centimetre (cm). Blades having lesser</a:t>
            </a:r>
          </a:p>
          <a:p>
            <a:pPr>
              <a:buFont typeface="Wingdings 2" pitchFamily="18" charset="2"/>
              <a:buNone/>
            </a:pPr>
            <a:r>
              <a:rPr lang="en-IN" dirty="0" smtClean="0"/>
              <a:t>	number of teeth per cm are used for cutting</a:t>
            </a:r>
          </a:p>
          <a:p>
            <a:pPr>
              <a:buFont typeface="Wingdings 2" pitchFamily="18" charset="2"/>
              <a:buNone/>
            </a:pPr>
            <a:r>
              <a:rPr lang="en-IN" dirty="0" smtClean="0"/>
              <a:t>	soft materials like aluminium, brass and bronze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Blades having larger number  of teeth per centimetre </a:t>
            </a:r>
          </a:p>
          <a:p>
            <a:pPr>
              <a:buNone/>
            </a:pPr>
            <a:r>
              <a:rPr lang="en-IN" dirty="0" smtClean="0"/>
              <a:t>	are used for cutting hard materials like steel and cast iron 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7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r>
              <a:rPr lang="en-IN" sz="5400" dirty="0" smtClean="0"/>
              <a:t>Cutting tool : Chisel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8</a:t>
            </a:fld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600200"/>
            <a:ext cx="579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2400" dirty="0" smtClean="0"/>
              <a:t>Chisels are used for removing surplus  metal or for cutting thin sheets.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 These tools are made from 0.9% to  1.0% carbon  steel of octagonal or hexagonal </a:t>
            </a:r>
          </a:p>
          <a:p>
            <a:r>
              <a:rPr lang="en-IN" sz="2400" dirty="0" smtClean="0"/>
              <a:t>section.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 Chisels are annealed, hardened and </a:t>
            </a:r>
          </a:p>
          <a:p>
            <a:r>
              <a:rPr lang="en-IN" sz="2400" dirty="0" smtClean="0"/>
              <a:t>tempered to produce a tough shank </a:t>
            </a:r>
          </a:p>
          <a:p>
            <a:r>
              <a:rPr lang="en-IN" sz="2400" dirty="0" smtClean="0"/>
              <a:t>and  hard cutting edge. 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Annealing relieves the internal stresses in a metal. 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The cutting angle of the chisel for general</a:t>
            </a:r>
          </a:p>
          <a:p>
            <a:r>
              <a:rPr lang="en-IN" sz="2400" dirty="0" smtClean="0"/>
              <a:t> purpose is about 60°.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23622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           Chisels</a:t>
            </a:r>
            <a:endParaRPr lang="en-IN" dirty="0"/>
          </a:p>
        </p:txBody>
      </p:sp>
      <p:pic>
        <p:nvPicPr>
          <p:cNvPr id="11" name="Picture 10" descr="E:\Vigyan-Ashram\Original\march2014\20march 2014\OER\workshop machines\chisel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743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534400" cy="857250"/>
          </a:xfrm>
        </p:spPr>
        <p:txBody>
          <a:bodyPr/>
          <a:lstStyle/>
          <a:p>
            <a:r>
              <a:rPr lang="en-IN" dirty="0" smtClean="0"/>
              <a:t>Chisel types and applications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389437"/>
          </a:xfrm>
        </p:spPr>
        <p:txBody>
          <a:bodyPr/>
          <a:lstStyle/>
          <a:p>
            <a:r>
              <a:rPr lang="en-IN" sz="2400" dirty="0" smtClean="0"/>
              <a:t>There are many different types of chisels and each has a particular use. </a:t>
            </a:r>
          </a:p>
          <a:p>
            <a:pPr lvl="1"/>
            <a:r>
              <a:rPr lang="en-IN" dirty="0" smtClean="0"/>
              <a:t>BEVEL edged chisels are slightly undercut making them easy to push into corners. They are normally used for finishing dovetail joints. (</a:t>
            </a:r>
            <a:r>
              <a:rPr lang="en-IN" b="1" dirty="0" smtClean="0"/>
              <a:t>dovetail</a:t>
            </a:r>
            <a:r>
              <a:rPr lang="en-IN" dirty="0" smtClean="0"/>
              <a:t> is a joint technique most commonly used in woodworking joinery including </a:t>
            </a:r>
            <a:r>
              <a:rPr lang="en-IN" b="1" dirty="0" smtClean="0"/>
              <a:t>furniture</a:t>
            </a:r>
            <a:r>
              <a:rPr lang="en-IN" dirty="0" smtClean="0"/>
              <a:t>, cabinets,)</a:t>
            </a:r>
          </a:p>
          <a:p>
            <a:pPr lvl="1"/>
            <a:r>
              <a:rPr lang="en-IN" dirty="0" smtClean="0"/>
              <a:t>FIRMER chisels have a blade with a rectangular cross-section. This means that they are stronger and can be used for tougher/heavier work. </a:t>
            </a:r>
          </a:p>
          <a:p>
            <a:pPr lvl="1"/>
            <a:r>
              <a:rPr lang="en-IN" dirty="0" smtClean="0"/>
              <a:t>A PARING chisel is a longer, thinner chisel which can be pushed into long joints such as housing joints. It is used for cleaning up the joint and to make it an accurate fit.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9</a:t>
            </a:fld>
            <a:endParaRPr lang="en-IN" dirty="0"/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Soil preparation-garden terrace</Template>
  <TotalTime>1333</TotalTime>
  <Words>1194</Words>
  <Application>Microsoft Office PowerPoint</Application>
  <PresentationFormat>On-screen Show (4:3)</PresentationFormat>
  <Paragraphs>178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Flow</vt:lpstr>
      <vt:lpstr>1_Office Theme</vt:lpstr>
      <vt:lpstr>2_Office Theme</vt:lpstr>
      <vt:lpstr>3_Office Theme</vt:lpstr>
      <vt:lpstr>4_Office Theme</vt:lpstr>
      <vt:lpstr>Slide 1</vt:lpstr>
      <vt:lpstr>Manufacturing Process Tools</vt:lpstr>
      <vt:lpstr>Cutting </vt:lpstr>
      <vt:lpstr>Cutting tool : Hacksaw</vt:lpstr>
      <vt:lpstr>Cutting tool : Hacksaw</vt:lpstr>
      <vt:lpstr>Power Hacksaw</vt:lpstr>
      <vt:lpstr>Hacksaw applications</vt:lpstr>
      <vt:lpstr>Cutting tool : Chisel</vt:lpstr>
      <vt:lpstr>Chisel types and applications </vt:lpstr>
      <vt:lpstr>Cutting tool : File</vt:lpstr>
      <vt:lpstr>Cutting tool : File</vt:lpstr>
      <vt:lpstr>File Cut</vt:lpstr>
      <vt:lpstr>Cutting tool Files</vt:lpstr>
      <vt:lpstr>File types and applications</vt:lpstr>
      <vt:lpstr>Shearing machine</vt:lpstr>
      <vt:lpstr>Shearing machine</vt:lpstr>
      <vt:lpstr>Power Shearing</vt:lpstr>
      <vt:lpstr>Shearing machine applications</vt:lpstr>
      <vt:lpstr>Safety Precautions </vt:lpstr>
      <vt:lpstr>Safety Precautions </vt:lpstr>
      <vt:lpstr>Safety Precautions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 O H I T</dc:creator>
  <cp:lastModifiedBy>Mandar</cp:lastModifiedBy>
  <cp:revision>238</cp:revision>
  <dcterms:created xsi:type="dcterms:W3CDTF">2014-01-14T17:55:13Z</dcterms:created>
  <dcterms:modified xsi:type="dcterms:W3CDTF">2014-07-05T09:17:00Z</dcterms:modified>
</cp:coreProperties>
</file>