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0"/>
  </p:notesMasterIdLst>
  <p:sldIdLst>
    <p:sldId id="284" r:id="rId6"/>
    <p:sldId id="286" r:id="rId7"/>
    <p:sldId id="345" r:id="rId8"/>
    <p:sldId id="346" r:id="rId9"/>
    <p:sldId id="347" r:id="rId10"/>
    <p:sldId id="348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14-07-2014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3A4FA-2C95-4BD0-9935-471052EE0A4C}" type="datetime1">
              <a:rPr lang="en-IN" smtClean="0"/>
              <a:pPr/>
              <a:t>14-07-2014</a:t>
            </a:fld>
            <a:endParaRPr lang="en-IN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26B24-4907-4837-8F39-3C6833CA2E53}" type="datetime1">
              <a:rPr lang="en-IN" smtClean="0"/>
              <a:pPr/>
              <a:t>14-07-2014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1C928C-1441-4C75-9485-B8ABB09FB0F8}" type="datetime1">
              <a:rPr lang="en-IN" smtClean="0"/>
              <a:pPr/>
              <a:t>14-07-2014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D402E-95D2-4B5B-80F8-187BA89A33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A1590-FBCF-44C3-8F7C-E825533488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69105-BDB9-4629-8990-4C72F623E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1F74A-30C5-43FF-A4D4-D012EC26DF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82AA1-D1C2-4EFB-8D6A-93F934306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39C63-856E-4A40-8559-64A1CCB110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9DC8C-294F-42A4-96A7-675FFF80BD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AC9B3-B668-4F05-B6AC-2C0389F7BC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5991ED-B9E9-4D79-B6C1-99AA94E13F7A}" type="datetime1">
              <a:rPr lang="en-IN" smtClean="0"/>
              <a:pPr/>
              <a:t>14-07-2014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302FB-3748-45AF-B919-F145F017DB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F2F4E-D6DC-4165-ADB2-4D1E2D535A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414338"/>
            <a:ext cx="2055812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4338"/>
            <a:ext cx="6018213" cy="570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F0A25-B6E6-4E65-AC3D-118E877501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3B2CB-DC0E-4225-8000-8381A26855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13CCA-E490-4DCB-B439-04F1EBAE78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C99D1-4004-4646-B9E7-0FAB8EF08B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A5540-B289-4BC0-B33F-EF5ABDCE7D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F0CA-15B3-485F-9F43-B2E04020B2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7DB17-B5F0-4F47-A03E-8DA87B369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BF804-2D90-4317-B092-2FCE5B85D4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97162C-3F91-4986-908C-D196F9B3DFDF}" type="datetime1">
              <a:rPr lang="en-IN" smtClean="0"/>
              <a:pPr/>
              <a:t>14-07-2014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2D6D0-74F0-49DA-8F14-A91E065456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F43AE-5478-4838-B280-D872CA5175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3514E-798D-44A0-9C31-72C5B46F9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0D43C-E1C3-4031-9125-01EC2B4021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8396F-1216-4489-A9CC-6219A8CCD0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5D485-769E-425F-96B2-A922BF880C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EA448-DB88-4449-8EFF-3F9DB50125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EB01-2687-41E2-A4C3-3D3FB62DC9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0CB9-71F4-4BE6-936F-9BDC8FD629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8381C-D62E-4EA7-8C4C-130C7BC3DF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325A21-7405-455D-B1BF-7DE3653E7800}" type="datetime1">
              <a:rPr lang="en-IN" smtClean="0"/>
              <a:pPr/>
              <a:t>14-07-2014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6EDDB-7818-47E9-A742-760F7605F6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1F645-2022-472F-9D19-A8A71673E4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D9CBD-6B1A-432B-8452-74AA1D150F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8C961-B768-4599-9F0A-AD7077D8D8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1FB50-C649-4BDA-8CCD-51D64D66DB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503B5-0731-410C-AB1C-D050DEEF76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EE023-6A52-40FE-90EB-5FFA4015CD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C8B64-9638-4206-99D0-779CFFAF98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7E99F-71EF-4427-A8E0-B8FC3EE76E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40993-0D87-4419-93C5-653DCDC3B3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B5F18-CBF2-47EB-A018-9893B700B268}" type="datetime1">
              <a:rPr lang="en-IN" smtClean="0"/>
              <a:pPr/>
              <a:t>14-07-2014</a:t>
            </a:fld>
            <a:endParaRPr lang="en-IN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2B3AE-418C-4BF3-BE08-1D9B23E63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4631-DE05-48B6-A8D8-1F00EAF5CC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49CB1-CA21-4B30-96B3-7733967822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2590A-F3CA-4CD9-872A-03F2880A8D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51A7B-4587-4558-AB41-4D0DB8C326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5134E-D18B-4531-B0B3-5ACC2D5A26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63246C-F85C-4B95-95DA-656918325929}" type="datetime1">
              <a:rPr lang="en-IN" smtClean="0"/>
              <a:pPr/>
              <a:t>14-07-2014</a:t>
            </a:fld>
            <a:endParaRPr lang="en-IN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3DD09C-F65F-4F60-881C-47F2890A93C4}" type="datetime1">
              <a:rPr lang="en-IN" smtClean="0"/>
              <a:pPr/>
              <a:t>14-07-2014</a:t>
            </a:fld>
            <a:endParaRPr lang="en-IN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E65D80-C95C-4A3C-B4DA-B4A95F76907A}" type="datetime1">
              <a:rPr lang="en-IN" smtClean="0"/>
              <a:pPr/>
              <a:t>14-07-2014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334C84-813E-434A-8A6E-06D75621854A}" type="datetime1">
              <a:rPr lang="en-IN" smtClean="0"/>
              <a:pPr/>
              <a:t>14-07-2014</a:t>
            </a:fld>
            <a:endParaRPr lang="en-IN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2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14-07-2014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smtClean="0"/>
              <a:t> Vigyan Ashram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smtClean="0"/>
              <a:t> INDUSA PTI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43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1B8AA5B-E12D-4637-9BFF-B69EF8523D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B5B09B46-C8FB-4011-AC8D-51DD2E05A6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00113" y="2852738"/>
            <a:ext cx="763270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124075" y="5300663"/>
            <a:ext cx="4248150" cy="9366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</a:rPr>
              <a:t>                                                                                                            +                      =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2627313" y="5445125"/>
            <a:ext cx="576262" cy="576263"/>
          </a:xfrm>
          <a:prstGeom prst="ellipse">
            <a:avLst/>
          </a:prstGeom>
          <a:solidFill>
            <a:srgbClr val="FFFF00"/>
          </a:solidFill>
          <a:ln w="936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3708400" y="5516563"/>
            <a:ext cx="576263" cy="576262"/>
          </a:xfrm>
          <a:prstGeom prst="ellipse">
            <a:avLst/>
          </a:prstGeom>
          <a:solidFill>
            <a:srgbClr val="0000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5148263" y="5445125"/>
            <a:ext cx="576262" cy="576263"/>
          </a:xfrm>
          <a:prstGeom prst="ellipse">
            <a:avLst/>
          </a:prstGeom>
          <a:solidFill>
            <a:srgbClr val="008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E5F0AF94-2E50-4A69-BAD9-251732A45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F622BB95-4DDD-46E0-A1CB-16C840331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		</a:t>
            </a:r>
            <a:endParaRPr lang="en-IN" sz="7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smtClean="0"/>
              <a:t>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50292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Vigyan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Ashram</a:t>
            </a:r>
            <a:endParaRPr kumimoji="0" lang="mr-IN" sz="2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 center of Indian Institute Of Education)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At.</a:t>
            </a:r>
            <a:r>
              <a:rPr kumimoji="0" lang="mr-I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Pabal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Dist.</a:t>
            </a:r>
            <a:r>
              <a:rPr kumimoji="0" lang="mr-I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Pune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412403</a:t>
            </a:r>
            <a:endParaRPr kumimoji="0" lang="mr-I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mr-I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www.vigyanashram.com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www.techshala.com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www.renindia.in </a:t>
            </a:r>
            <a:endParaRPr kumimoji="0" lang="en-IN" sz="1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057400"/>
            <a:ext cx="7162800" cy="281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5400" dirty="0" smtClean="0">
                <a:solidFill>
                  <a:schemeClr val="tx2"/>
                </a:solidFill>
              </a:rPr>
              <a:t>Introduction To Manufacturing Process Tools -Drilling</a:t>
            </a:r>
            <a:endParaRPr lang="en-IN" sz="5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IN" dirty="0" smtClean="0"/>
              <a:t>Safety Precautions : Drill machine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10</a:t>
            </a:fld>
            <a:endParaRPr lang="en-IN" dirty="0"/>
          </a:p>
        </p:txBody>
      </p:sp>
      <p:pic>
        <p:nvPicPr>
          <p:cNvPr id="4098" name="Picture 2" descr="E:\Vigyan-Ashram\Original\march2014\20march 2014\OER\safty of workshop machines\drill-safety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76400"/>
            <a:ext cx="6191251" cy="3811491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4267200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Lathe is a machine, which removes the metal from a piece of work to the required shape &amp;size</a:t>
            </a:r>
          </a:p>
          <a:p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C:\Documents and Settings\exam\Desktop\imagesCA9J4U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66800"/>
            <a:ext cx="4724400" cy="281940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Lathe Machine</a:t>
            </a:r>
            <a:endParaRPr kumimoji="0" lang="en-IN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12</a:t>
            </a:fld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0" y="990600"/>
            <a:ext cx="9144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2800" b="1" dirty="0" smtClean="0"/>
              <a:t>Engine Lathe  </a:t>
            </a:r>
          </a:p>
          <a:p>
            <a:pPr lvl="1"/>
            <a:r>
              <a:rPr lang="en-US" sz="2800" dirty="0" smtClean="0"/>
              <a:t>The most common form of lathe, motor driven and comes in large variety of sizes and shapes.  </a:t>
            </a:r>
          </a:p>
          <a:p>
            <a:pPr lvl="1">
              <a:lnSpc>
                <a:spcPct val="150000"/>
              </a:lnSpc>
            </a:pPr>
            <a:r>
              <a:rPr lang="en-US" sz="2800" b="1" dirty="0" smtClean="0"/>
              <a:t>Bench Lathe </a:t>
            </a:r>
          </a:p>
          <a:p>
            <a:pPr lvl="1"/>
            <a:r>
              <a:rPr lang="en-US" sz="2800" dirty="0" smtClean="0"/>
              <a:t>A bench top model usually of low power  used to make   precision machine small work pieces.</a:t>
            </a:r>
          </a:p>
          <a:p>
            <a:pPr lvl="1">
              <a:lnSpc>
                <a:spcPct val="150000"/>
              </a:lnSpc>
            </a:pPr>
            <a:r>
              <a:rPr lang="en-US" sz="2800" b="1" dirty="0" smtClean="0"/>
              <a:t>Tracer Lathe</a:t>
            </a:r>
          </a:p>
          <a:p>
            <a:pPr lvl="1"/>
            <a:r>
              <a:rPr lang="en-US" sz="2800" dirty="0" smtClean="0"/>
              <a:t>a lathe that has the ability to follow a template to copy   a shape or contour.</a:t>
            </a: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Lathe Machine Types</a:t>
            </a:r>
            <a:endParaRPr kumimoji="0" lang="en-IN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13</a:t>
            </a:fld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8915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Turning: </a:t>
            </a:r>
            <a:r>
              <a:rPr lang="en-US" sz="2400" dirty="0" smtClean="0"/>
              <a:t>produce straight, conical, curved, or grooved work-pieces</a:t>
            </a:r>
          </a:p>
          <a:p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Facing:  </a:t>
            </a:r>
            <a:r>
              <a:rPr lang="en-US" sz="2400" dirty="0" smtClean="0"/>
              <a:t>to produce a flat surface at the end of the part or for making face grooves.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 </a:t>
            </a:r>
            <a:r>
              <a:rPr lang="en-US" sz="2400" b="1" dirty="0" smtClean="0"/>
              <a:t>Boring:  </a:t>
            </a:r>
            <a:r>
              <a:rPr lang="en-US" sz="2400" dirty="0" smtClean="0"/>
              <a:t>to enlarge a hole or cylindrical cavity made by a previous process or to produce circular internal grooves.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 </a:t>
            </a:r>
            <a:r>
              <a:rPr lang="en-US" sz="2400" b="1" dirty="0" smtClean="0"/>
              <a:t>Drilling:  </a:t>
            </a:r>
            <a:r>
              <a:rPr lang="en-US" sz="2400" dirty="0" smtClean="0"/>
              <a:t>to produce a hole by fixing a drill in the tailstock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 </a:t>
            </a:r>
            <a:r>
              <a:rPr lang="en-US" sz="2400" b="1" dirty="0" smtClean="0"/>
              <a:t>Threading:  </a:t>
            </a:r>
            <a:r>
              <a:rPr lang="en-US" sz="2400" dirty="0" smtClean="0"/>
              <a:t>to produce external or internal threads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 </a:t>
            </a:r>
            <a:r>
              <a:rPr lang="en-US" sz="2400" b="1" dirty="0" smtClean="0"/>
              <a:t>Knurling:  </a:t>
            </a:r>
            <a:r>
              <a:rPr lang="en-US" sz="2400" dirty="0" smtClean="0"/>
              <a:t>to produce a regularly shaped roughness on cylindrical surfaces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Lathe Machine </a:t>
            </a:r>
            <a:r>
              <a:rPr kumimoji="0" lang="en-IN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Operations</a:t>
            </a:r>
            <a:endParaRPr kumimoji="0" lang="en-IN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14</a:t>
            </a:fld>
            <a:endParaRPr lang="en-IN"/>
          </a:p>
        </p:txBody>
      </p:sp>
      <p:pic>
        <p:nvPicPr>
          <p:cNvPr id="4" name="Picture 7" descr="F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763000" cy="5506239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Lathe Machine </a:t>
            </a:r>
            <a:r>
              <a:rPr kumimoji="0" lang="en-IN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Operations</a:t>
            </a:r>
            <a:endParaRPr kumimoji="0" lang="en-IN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762000"/>
          </a:xfrm>
        </p:spPr>
        <p:txBody>
          <a:bodyPr/>
          <a:lstStyle/>
          <a:p>
            <a:r>
              <a:rPr lang="en-IN" sz="4800" dirty="0" smtClean="0"/>
              <a:t>Manufacturing Process Tools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990600"/>
            <a:ext cx="8839200" cy="5638800"/>
          </a:xfrm>
        </p:spPr>
        <p:txBody>
          <a:bodyPr/>
          <a:lstStyle/>
          <a:p>
            <a:r>
              <a:rPr lang="en-IN" sz="2800" dirty="0" smtClean="0"/>
              <a:t>Manufacturing processes are basic processes for converting raw material into products</a:t>
            </a:r>
          </a:p>
          <a:p>
            <a:r>
              <a:rPr lang="en-IN" sz="2800" dirty="0" smtClean="0"/>
              <a:t>Below is list of common  tools/processes used to  convert the raw material into the product : </a:t>
            </a:r>
          </a:p>
          <a:p>
            <a:pPr lvl="1"/>
            <a:r>
              <a:rPr lang="en-IN" dirty="0" smtClean="0"/>
              <a:t>Cutting </a:t>
            </a:r>
          </a:p>
          <a:p>
            <a:pPr lvl="1"/>
            <a:r>
              <a:rPr lang="en-IN" dirty="0" smtClean="0"/>
              <a:t>Welding </a:t>
            </a:r>
          </a:p>
          <a:p>
            <a:pPr lvl="1"/>
            <a:r>
              <a:rPr lang="en-IN" b="1" dirty="0" smtClean="0"/>
              <a:t> Drilling and  threading</a:t>
            </a:r>
          </a:p>
          <a:p>
            <a:pPr lvl="1"/>
            <a:r>
              <a:rPr lang="en-IN" dirty="0" smtClean="0"/>
              <a:t>Grinding </a:t>
            </a:r>
          </a:p>
          <a:p>
            <a:pPr lvl="1"/>
            <a:r>
              <a:rPr lang="en-IN" smtClean="0"/>
              <a:t>Aesthetics</a:t>
            </a:r>
          </a:p>
          <a:p>
            <a:pPr lvl="1"/>
            <a:endParaRPr lang="en-IN" dirty="0" smtClean="0"/>
          </a:p>
          <a:p>
            <a:pPr lvl="1">
              <a:buNone/>
            </a:pPr>
            <a:endParaRPr lang="en-IN" dirty="0" smtClean="0"/>
          </a:p>
          <a:p>
            <a:pPr lvl="1"/>
            <a:endParaRPr lang="en-IN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r>
              <a:rPr lang="en-IN" dirty="0" smtClean="0"/>
              <a:t>Drilling machine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676400"/>
            <a:ext cx="6019800" cy="539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US" sz="2400" dirty="0" smtClean="0"/>
              <a:t>Drilling is the operation of producing circular hole in the work-piece by using a rotating cutter called DRILL. The machine used for drilling is called drilling machine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IN" sz="2400" dirty="0" smtClean="0"/>
              <a:t>This device is normally made of a tapered shank rotated by a motor or by hand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sz="24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The work piece is held stationary </a:t>
            </a:r>
            <a:r>
              <a:rPr lang="en-US" sz="2400" dirty="0" err="1" smtClean="0"/>
              <a:t>ie</a:t>
            </a:r>
            <a:r>
              <a:rPr lang="en-US" sz="2400" dirty="0" smtClean="0"/>
              <a:t>. Clamped in position and the drill rotates to make a hole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sz="24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The most common drill used is the twist drill.</a:t>
            </a:r>
          </a:p>
          <a:p>
            <a:pPr>
              <a:buFont typeface="Arial" pitchFamily="34" charset="0"/>
              <a:buChar char="•"/>
            </a:pPr>
            <a:endParaRPr lang="en-IN" sz="2400" dirty="0" smtClean="0"/>
          </a:p>
          <a:p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4572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Drill Machines</a:t>
            </a:r>
            <a:endParaRPr lang="en-IN" dirty="0"/>
          </a:p>
        </p:txBody>
      </p:sp>
      <p:pic>
        <p:nvPicPr>
          <p:cNvPr id="11" name="Picture 4" descr="sensitive dri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066800"/>
            <a:ext cx="3429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5181600"/>
            <a:ext cx="19812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/>
          <a:lstStyle/>
          <a:p>
            <a:r>
              <a:rPr lang="en-IN" dirty="0" smtClean="0"/>
              <a:t>Drilling operations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Operations that can be performed in a drilling machine are</a:t>
            </a:r>
          </a:p>
          <a:p>
            <a:pPr lvl="3">
              <a:lnSpc>
                <a:spcPct val="90000"/>
              </a:lnSpc>
              <a:buClrTx/>
            </a:pPr>
            <a:r>
              <a:rPr lang="en-US" sz="3200" dirty="0" smtClean="0"/>
              <a:t>	Drilling </a:t>
            </a:r>
          </a:p>
          <a:p>
            <a:pPr lvl="3">
              <a:lnSpc>
                <a:spcPct val="90000"/>
              </a:lnSpc>
              <a:buClrTx/>
            </a:pPr>
            <a:r>
              <a:rPr lang="en-US" sz="3200" dirty="0" smtClean="0"/>
              <a:t>	Reaming </a:t>
            </a:r>
          </a:p>
          <a:p>
            <a:pPr lvl="3">
              <a:lnSpc>
                <a:spcPct val="90000"/>
              </a:lnSpc>
              <a:buClrTx/>
            </a:pPr>
            <a:r>
              <a:rPr lang="en-US" sz="3200" dirty="0" smtClean="0"/>
              <a:t>	Boring </a:t>
            </a:r>
          </a:p>
          <a:p>
            <a:pPr lvl="3">
              <a:lnSpc>
                <a:spcPct val="90000"/>
              </a:lnSpc>
              <a:buClrTx/>
            </a:pPr>
            <a:r>
              <a:rPr lang="en-US" sz="3200" dirty="0" smtClean="0"/>
              <a:t>	Counter boring  </a:t>
            </a:r>
          </a:p>
          <a:p>
            <a:pPr lvl="3">
              <a:lnSpc>
                <a:spcPct val="90000"/>
              </a:lnSpc>
              <a:buClrTx/>
            </a:pPr>
            <a:r>
              <a:rPr lang="en-US" sz="3200" dirty="0" smtClean="0"/>
              <a:t>       </a:t>
            </a:r>
            <a:r>
              <a:rPr lang="en-US" sz="3000" dirty="0" smtClean="0"/>
              <a:t>Countersinking </a:t>
            </a:r>
          </a:p>
          <a:p>
            <a:pPr lvl="3">
              <a:lnSpc>
                <a:spcPct val="90000"/>
              </a:lnSpc>
              <a:buClrTx/>
            </a:pPr>
            <a:r>
              <a:rPr lang="en-US" sz="3200" dirty="0" smtClean="0"/>
              <a:t>	Tapping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/>
          <a:lstStyle/>
          <a:p>
            <a:r>
              <a:rPr lang="en-US" sz="5400" dirty="0" smtClean="0"/>
              <a:t>Drill materials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89437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The two most common types are</a:t>
            </a:r>
          </a:p>
          <a:p>
            <a:pPr>
              <a:buFontTx/>
              <a:buNone/>
            </a:pPr>
            <a:r>
              <a:rPr lang="en-US" dirty="0" smtClean="0"/>
              <a:t>		1. HSS drill</a:t>
            </a:r>
          </a:p>
          <a:p>
            <a:pPr>
              <a:buFontTx/>
              <a:buNone/>
            </a:pPr>
            <a:r>
              <a:rPr lang="en-US" dirty="0" smtClean="0"/>
              <a:t>			- Low cost</a:t>
            </a:r>
          </a:p>
          <a:p>
            <a:pPr>
              <a:buFontTx/>
              <a:buNone/>
            </a:pPr>
            <a:r>
              <a:rPr lang="en-US" dirty="0" smtClean="0"/>
              <a:t>		2. Carbide- tipped drills</a:t>
            </a:r>
          </a:p>
          <a:p>
            <a:pPr>
              <a:buFontTx/>
              <a:buNone/>
            </a:pPr>
            <a:r>
              <a:rPr lang="en-US" dirty="0" smtClean="0"/>
              <a:t>			 - high production and in CNC machines</a:t>
            </a:r>
          </a:p>
          <a:p>
            <a:pPr>
              <a:buFontTx/>
              <a:buNone/>
            </a:pPr>
            <a:r>
              <a:rPr lang="en-US" dirty="0" smtClean="0"/>
              <a:t>Other types are</a:t>
            </a:r>
          </a:p>
          <a:p>
            <a:pPr>
              <a:buFontTx/>
              <a:buNone/>
            </a:pPr>
            <a:r>
              <a:rPr lang="en-US" dirty="0" smtClean="0"/>
              <a:t>	Solid Carbide drill, </a:t>
            </a:r>
            <a:r>
              <a:rPr lang="en-US" dirty="0" err="1" smtClean="0"/>
              <a:t>TiN</a:t>
            </a:r>
            <a:r>
              <a:rPr lang="en-US" dirty="0" smtClean="0"/>
              <a:t> coated drills, carbide coated masonry drills, parabolic drills, split point drill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sz="4800" dirty="0" smtClean="0"/>
              <a:t>Drill materials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8534399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IN" dirty="0" smtClean="0"/>
              <a:t>Safety Precautions : Drill machine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371601"/>
            <a:ext cx="8534400" cy="4953000"/>
          </a:xfrm>
        </p:spPr>
        <p:txBody>
          <a:bodyPr/>
          <a:lstStyle/>
          <a:p>
            <a:pPr lvl="0"/>
            <a:r>
              <a:rPr lang="en-US" dirty="0" smtClean="0"/>
              <a:t>Do not support the work piece by hand – use work holding device.</a:t>
            </a:r>
            <a:endParaRPr lang="en-IN" dirty="0" smtClean="0"/>
          </a:p>
          <a:p>
            <a:pPr lvl="0"/>
            <a:r>
              <a:rPr lang="en-US" dirty="0" smtClean="0"/>
              <a:t>Use brush to clean the chip</a:t>
            </a:r>
            <a:endParaRPr lang="en-IN" dirty="0" smtClean="0"/>
          </a:p>
          <a:p>
            <a:pPr lvl="0"/>
            <a:r>
              <a:rPr lang="en-US" dirty="0" smtClean="0"/>
              <a:t>No adjustments while the machine is operating</a:t>
            </a:r>
            <a:endParaRPr lang="en-IN" dirty="0" smtClean="0"/>
          </a:p>
          <a:p>
            <a:pPr lvl="0"/>
            <a:r>
              <a:rPr lang="en-US" dirty="0" smtClean="0"/>
              <a:t>Ease the feed if drill breaks inside the work piece.</a:t>
            </a:r>
            <a:endParaRPr lang="en-IN" dirty="0" smtClean="0"/>
          </a:p>
          <a:p>
            <a:pPr lvl="0"/>
            <a:r>
              <a:rPr lang="en-US" dirty="0" smtClean="0"/>
              <a:t>Do not wear loose or baggy clothing, ties, jewelry, or sandals. If you have long hair, tie it back or wear a cap — especially when drilling</a:t>
            </a:r>
            <a:endParaRPr lang="en-IN" dirty="0" smtClean="0"/>
          </a:p>
          <a:p>
            <a:pPr lvl="0"/>
            <a:r>
              <a:rPr lang="en-US" dirty="0" smtClean="0"/>
              <a:t>Wear eye protection when sawing and drilling. Safety glasses or goggles are inexpensive and available at any hardware store.</a:t>
            </a:r>
            <a:endParaRPr lang="en-IN" dirty="0" smtClean="0"/>
          </a:p>
          <a:p>
            <a:pPr lvl="0"/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IN" dirty="0" smtClean="0"/>
              <a:t>Safety Precautions : Drill machine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Do not hold your finger on the switch button while carrying a plugged-in tool — it may start accidentally. </a:t>
            </a:r>
            <a:endParaRPr lang="en-IN" dirty="0" smtClean="0"/>
          </a:p>
          <a:p>
            <a:pPr lvl="0"/>
            <a:r>
              <a:rPr lang="en-US" dirty="0" smtClean="0"/>
              <a:t>Grip all tools firmly.</a:t>
            </a:r>
            <a:endParaRPr lang="en-IN" dirty="0" smtClean="0"/>
          </a:p>
          <a:p>
            <a:pPr lvl="0"/>
            <a:r>
              <a:rPr lang="en-US" dirty="0" smtClean="0"/>
              <a:t>Be sure to work at a safe distance from others.</a:t>
            </a:r>
            <a:endParaRPr lang="en-IN" dirty="0" smtClean="0"/>
          </a:p>
          <a:p>
            <a:pPr lvl="0"/>
            <a:r>
              <a:rPr lang="en-US" dirty="0" smtClean="0"/>
              <a:t>Do not use electric power tools in wet or damp locations.</a:t>
            </a:r>
            <a:endParaRPr lang="en-IN" dirty="0" smtClean="0"/>
          </a:p>
          <a:p>
            <a:pPr lvl="0"/>
            <a:r>
              <a:rPr lang="en-US" dirty="0" smtClean="0"/>
              <a:t>Never carry a power tool by its cord.</a:t>
            </a:r>
            <a:endParaRPr lang="en-IN" dirty="0" smtClean="0"/>
          </a:p>
          <a:p>
            <a:pPr lvl="0"/>
            <a:r>
              <a:rPr lang="en-US" dirty="0" smtClean="0"/>
              <a:t>Never leave a running power tool unattended. 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8</a:t>
            </a:fld>
            <a:endParaRPr lang="en-IN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IN" dirty="0" smtClean="0"/>
              <a:t>Safety Precautions : Drill machine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9</a:t>
            </a:fld>
            <a:endParaRPr lang="en-IN" dirty="0"/>
          </a:p>
        </p:txBody>
      </p:sp>
      <p:pic>
        <p:nvPicPr>
          <p:cNvPr id="4099" name="Picture 3" descr="E:\Vigyan-Ashram\Original\march2014\20march 2014\OER\safty of workshop machines\drill-safety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828800"/>
            <a:ext cx="6629400" cy="4155046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Soil preparation-garden terrace</Template>
  <TotalTime>1378</TotalTime>
  <Words>525</Words>
  <Application>Microsoft Office PowerPoint</Application>
  <PresentationFormat>On-screen Show (4:3)</PresentationFormat>
  <Paragraphs>110</Paragraphs>
  <Slides>14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Flow</vt:lpstr>
      <vt:lpstr>1_Office Theme</vt:lpstr>
      <vt:lpstr>2_Office Theme</vt:lpstr>
      <vt:lpstr>3_Office Theme</vt:lpstr>
      <vt:lpstr>4_Office Theme</vt:lpstr>
      <vt:lpstr>Slide 1</vt:lpstr>
      <vt:lpstr>Manufacturing Process Tools</vt:lpstr>
      <vt:lpstr>Drilling machine</vt:lpstr>
      <vt:lpstr>Drilling operations</vt:lpstr>
      <vt:lpstr>Drill materials</vt:lpstr>
      <vt:lpstr>Drill materials</vt:lpstr>
      <vt:lpstr>Safety Precautions : Drill machine</vt:lpstr>
      <vt:lpstr>Safety Precautions : Drill machine</vt:lpstr>
      <vt:lpstr>Safety Precautions : Drill machine</vt:lpstr>
      <vt:lpstr>Safety Precautions : Drill machine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Mandar</cp:lastModifiedBy>
  <cp:revision>245</cp:revision>
  <dcterms:created xsi:type="dcterms:W3CDTF">2014-01-14T17:55:13Z</dcterms:created>
  <dcterms:modified xsi:type="dcterms:W3CDTF">2014-07-14T09:06:36Z</dcterms:modified>
</cp:coreProperties>
</file>