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19"/>
  </p:notesMasterIdLst>
  <p:sldIdLst>
    <p:sldId id="284" r:id="rId6"/>
    <p:sldId id="286" r:id="rId7"/>
    <p:sldId id="361" r:id="rId8"/>
    <p:sldId id="362" r:id="rId9"/>
    <p:sldId id="364" r:id="rId10"/>
    <p:sldId id="365" r:id="rId11"/>
    <p:sldId id="366" r:id="rId12"/>
    <p:sldId id="367" r:id="rId13"/>
    <p:sldId id="363" r:id="rId14"/>
    <p:sldId id="368" r:id="rId15"/>
    <p:sldId id="369" r:id="rId16"/>
    <p:sldId id="370" r:id="rId17"/>
    <p:sldId id="3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05-07-2014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3A4FA-2C95-4BD0-9935-471052EE0A4C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426B24-4907-4837-8F39-3C6833CA2E53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1C928C-1441-4C75-9485-B8ABB09FB0F8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D402E-95D2-4B5B-80F8-187BA89A33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A1590-FBCF-44C3-8F7C-E825533488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69105-BDB9-4629-8990-4C72F623E8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1F74A-30C5-43FF-A4D4-D012EC26DF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82AA1-D1C2-4EFB-8D6A-93F934306B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39C63-856E-4A40-8559-64A1CCB110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9DC8C-294F-42A4-96A7-675FFF80BD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AC9B3-B668-4F05-B6AC-2C0389F7BC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5991ED-B9E9-4D79-B6C1-99AA94E13F7A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302FB-3748-45AF-B919-F145F017DB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F2F4E-D6DC-4165-ADB2-4D1E2D535A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414338"/>
            <a:ext cx="2055812" cy="5708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4338"/>
            <a:ext cx="6018213" cy="5708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F0A25-B6E6-4E65-AC3D-118E877501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3B2CB-DC0E-4225-8000-8381A26855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13CCA-E490-4DCB-B439-04F1EBAE78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C99D1-4004-4646-B9E7-0FAB8EF08B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A5540-B289-4BC0-B33F-EF5ABDCE7D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5F0CA-15B3-485F-9F43-B2E04020B2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7DB17-B5F0-4F47-A03E-8DA87B369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BF804-2D90-4317-B092-2FCE5B85D4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97162C-3F91-4986-908C-D196F9B3DFDF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2D6D0-74F0-49DA-8F14-A91E065456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F43AE-5478-4838-B280-D872CA5175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3514E-798D-44A0-9C31-72C5B46F94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0D43C-E1C3-4031-9125-01EC2B4021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8396F-1216-4489-A9CC-6219A8CCD0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5D485-769E-425F-96B2-A922BF880C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EA448-DB88-4449-8EFF-3F9DB50125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EB01-2687-41E2-A4C3-3D3FB62DC9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E0CB9-71F4-4BE6-936F-9BDC8FD629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8381C-D62E-4EA7-8C4C-130C7BC3DF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325A21-7405-455D-B1BF-7DE3653E7800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6EDDB-7818-47E9-A742-760F7605F6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1F645-2022-472F-9D19-A8A71673E4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D9CBD-6B1A-432B-8452-74AA1D150F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8C961-B768-4599-9F0A-AD7077D8D8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1FB50-C649-4BDA-8CCD-51D64D66DB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503B5-0731-410C-AB1C-D050DEEF76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EE023-6A52-40FE-90EB-5FFA4015CD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C8B64-9638-4206-99D0-779CFFAF98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7E99F-71EF-4427-A8E0-B8FC3EE76E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40993-0D87-4419-93C5-653DCDC3B3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3B5F18-CBF2-47EB-A018-9893B700B268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2B3AE-418C-4BF3-BE08-1D9B23E632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74631-DE05-48B6-A8D8-1F00EAF5CC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49CB1-CA21-4B30-96B3-7733967822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2590A-F3CA-4CD9-872A-03F2880A8D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51A7B-4587-4558-AB41-4D0DB8C326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5134E-D18B-4531-B0B3-5ACC2D5A26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63246C-F85C-4B95-95DA-656918325929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3DD09C-F65F-4F60-881C-47F2890A93C4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E65D80-C95C-4A3C-B4DA-B4A95F76907A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334C84-813E-434A-8A6E-06D75621854A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24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5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smtClean="0"/>
              <a:t> Vigyan Ashram 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smtClean="0"/>
              <a:t> INDUSA PTI 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43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71B8AA5B-E12D-4637-9BFF-B69EF8523D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B5B09B46-C8FB-4011-AC8D-51DD2E05A6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900113" y="2852738"/>
            <a:ext cx="76327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124075" y="5300663"/>
            <a:ext cx="4248150" cy="93662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3200" b="1" dirty="0">
                <a:solidFill>
                  <a:srgbClr val="000000"/>
                </a:solidFill>
              </a:rPr>
              <a:t>                                                                                                            +                      =</a:t>
            </a: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2627313" y="5445125"/>
            <a:ext cx="576262" cy="576263"/>
          </a:xfrm>
          <a:prstGeom prst="ellipse">
            <a:avLst/>
          </a:prstGeom>
          <a:solidFill>
            <a:srgbClr val="FFFF00"/>
          </a:solidFill>
          <a:ln w="936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3708400" y="5516563"/>
            <a:ext cx="576263" cy="576262"/>
          </a:xfrm>
          <a:prstGeom prst="ellipse">
            <a:avLst/>
          </a:prstGeom>
          <a:solidFill>
            <a:srgbClr val="0000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5148263" y="5445125"/>
            <a:ext cx="576262" cy="576263"/>
          </a:xfrm>
          <a:prstGeom prst="ellipse">
            <a:avLst/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E5F0AF94-2E50-4A69-BAD9-251732A453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F622BB95-4DDD-46E0-A1CB-16C8403310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		</a:t>
            </a:r>
            <a:endParaRPr lang="en-IN" sz="7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smtClean="0"/>
              <a:t>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50292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Vigyan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Ashram</a:t>
            </a:r>
            <a:endParaRPr kumimoji="0" lang="mr-IN" sz="2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 center of Indian Institute Of Education)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At.</a:t>
            </a:r>
            <a:r>
              <a:rPr kumimoji="0" lang="mr-I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Pabal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Dist.</a:t>
            </a:r>
            <a:r>
              <a:rPr kumimoji="0" lang="mr-I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Pune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412403</a:t>
            </a:r>
            <a:endParaRPr kumimoji="0" lang="mr-I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mr-I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www.vigyanashram.com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www.techshala.com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www.renindia.in </a:t>
            </a:r>
            <a:endParaRPr kumimoji="0" lang="en-IN" sz="1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057400"/>
            <a:ext cx="7162800" cy="2819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5400" dirty="0" smtClean="0">
                <a:solidFill>
                  <a:schemeClr val="tx2"/>
                </a:solidFill>
              </a:rPr>
              <a:t>Introduction To Manufacturing Process Tools -Grinding</a:t>
            </a:r>
            <a:endParaRPr lang="en-IN" sz="5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IN" dirty="0" smtClean="0"/>
              <a:t>Safety guards of grinding machine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10</a:t>
            </a:fld>
            <a:endParaRPr lang="en-IN" dirty="0"/>
          </a:p>
        </p:txBody>
      </p:sp>
      <p:pic>
        <p:nvPicPr>
          <p:cNvPr id="6146" name="Picture 2" descr="E:\Vigyan-Ashram\Original\march2014\20march 2014\OER\safty of workshop machines\grinding machine-safety-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16152"/>
            <a:ext cx="8191046" cy="3956048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IN" dirty="0" smtClean="0"/>
              <a:t>Safety guards of grinding machine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11</a:t>
            </a:fld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7" name="Picture 6" descr="E:\Vigyan-Ashram\Original\march2014\20march 2014\OER\safty of workshop machines\grinding machine-safety-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8153400" cy="434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IN" dirty="0" smtClean="0"/>
              <a:t>Safety guards of grinding machine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12</a:t>
            </a:fld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122" name="Picture 2" descr="E:\Vigyan-Ashram\Original\march2014\20march 2014\OER\safty of workshop machines\grinding machine-safety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671763"/>
            <a:ext cx="8064260" cy="404485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IN" dirty="0" smtClean="0"/>
              <a:t>Safety Precautions :Grinding machine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13</a:t>
            </a:fld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24400"/>
          </a:xfrm>
        </p:spPr>
        <p:txBody>
          <a:bodyPr/>
          <a:lstStyle/>
          <a:p>
            <a:r>
              <a:rPr lang="en-IN" sz="2000" b="1" dirty="0" smtClean="0"/>
              <a:t>Grinding machines are used daily in a machine shop. To avoid injuries follow the safety precautions listed below.</a:t>
            </a:r>
          </a:p>
          <a:p>
            <a:pPr>
              <a:buNone/>
            </a:pPr>
            <a:r>
              <a:rPr lang="en-IN" sz="2000" dirty="0" smtClean="0"/>
              <a:t>•Wear goggles for all grinding machine operations.</a:t>
            </a:r>
          </a:p>
          <a:p>
            <a:pPr>
              <a:buNone/>
            </a:pPr>
            <a:r>
              <a:rPr lang="en-IN" sz="2000" dirty="0" smtClean="0"/>
              <a:t>•Check grinding wheels for cracks before mounting.</a:t>
            </a:r>
          </a:p>
          <a:p>
            <a:pPr>
              <a:buNone/>
            </a:pPr>
            <a:r>
              <a:rPr lang="en-IN" sz="2000" dirty="0" smtClean="0"/>
              <a:t>•Never operate grinding wheels at speeds in excess of the recommended speed.</a:t>
            </a:r>
          </a:p>
          <a:p>
            <a:pPr>
              <a:buNone/>
            </a:pPr>
            <a:r>
              <a:rPr lang="en-IN" sz="2000" dirty="0" smtClean="0"/>
              <a:t>•Never adjust the work piece or work mounting devices when the machine is operating.</a:t>
            </a:r>
          </a:p>
          <a:p>
            <a:pPr>
              <a:buNone/>
            </a:pPr>
            <a:r>
              <a:rPr lang="en-IN" sz="2000" dirty="0" smtClean="0"/>
              <a:t>•Do not exceed recommended depth of cut for the grinding wheel or machine.</a:t>
            </a:r>
          </a:p>
          <a:p>
            <a:pPr>
              <a:buNone/>
            </a:pPr>
            <a:r>
              <a:rPr lang="en-IN" sz="2000" dirty="0" smtClean="0"/>
              <a:t>•Remove work piece from grinding wheel before turning machine off.</a:t>
            </a:r>
          </a:p>
          <a:p>
            <a:pPr>
              <a:buNone/>
            </a:pPr>
            <a:r>
              <a:rPr lang="en-IN" sz="2000" dirty="0" smtClean="0"/>
              <a:t>•Use proper wheel guards on all grinding machines.</a:t>
            </a:r>
          </a:p>
          <a:p>
            <a:pPr>
              <a:buNone/>
            </a:pPr>
            <a:r>
              <a:rPr lang="en-IN" sz="2000" dirty="0" smtClean="0"/>
              <a:t>•On bench grinders, adjust tool rest 1/16 to 1/8 inch from</a:t>
            </a:r>
          </a:p>
          <a:p>
            <a:pPr>
              <a:buNone/>
            </a:pPr>
            <a:r>
              <a:rPr lang="en-IN" sz="2000" dirty="0" smtClean="0"/>
              <a:t>the wheel.</a:t>
            </a:r>
            <a:endParaRPr lang="en-IN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762000"/>
          </a:xfrm>
        </p:spPr>
        <p:txBody>
          <a:bodyPr/>
          <a:lstStyle/>
          <a:p>
            <a:r>
              <a:rPr lang="en-IN" sz="4800" dirty="0" smtClean="0"/>
              <a:t>Manufacturing Process Tools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990600"/>
            <a:ext cx="8839200" cy="5638800"/>
          </a:xfrm>
        </p:spPr>
        <p:txBody>
          <a:bodyPr/>
          <a:lstStyle/>
          <a:p>
            <a:r>
              <a:rPr lang="en-IN" sz="2800" dirty="0" smtClean="0"/>
              <a:t>Manufacturing processes are basic processes for converting raw material into products</a:t>
            </a:r>
          </a:p>
          <a:p>
            <a:r>
              <a:rPr lang="en-IN" sz="2800" dirty="0" smtClean="0"/>
              <a:t>Below is list of common  tools/processes used to  convert the raw material into the product : </a:t>
            </a:r>
          </a:p>
          <a:p>
            <a:pPr lvl="1"/>
            <a:r>
              <a:rPr lang="en-IN" dirty="0" smtClean="0"/>
              <a:t>Cutting </a:t>
            </a:r>
          </a:p>
          <a:p>
            <a:pPr lvl="1"/>
            <a:r>
              <a:rPr lang="en-IN" dirty="0" smtClean="0"/>
              <a:t>Welding </a:t>
            </a:r>
          </a:p>
          <a:p>
            <a:pPr lvl="1"/>
            <a:r>
              <a:rPr lang="en-IN" b="1" dirty="0" smtClean="0"/>
              <a:t> </a:t>
            </a:r>
            <a:r>
              <a:rPr lang="en-IN" dirty="0" smtClean="0"/>
              <a:t>Drilling and  threading</a:t>
            </a:r>
          </a:p>
          <a:p>
            <a:pPr lvl="1"/>
            <a:r>
              <a:rPr lang="en-IN" dirty="0" smtClean="0"/>
              <a:t> </a:t>
            </a:r>
            <a:r>
              <a:rPr lang="en-IN" b="1" dirty="0" smtClean="0"/>
              <a:t>Grinding </a:t>
            </a:r>
          </a:p>
          <a:p>
            <a:pPr lvl="1"/>
            <a:r>
              <a:rPr lang="en-IN" smtClean="0"/>
              <a:t>Aesthetics</a:t>
            </a:r>
          </a:p>
          <a:p>
            <a:pPr lvl="1">
              <a:buNone/>
            </a:pPr>
            <a:endParaRPr lang="en-IN" dirty="0" smtClean="0"/>
          </a:p>
          <a:p>
            <a:pPr lvl="1"/>
            <a:endParaRPr lang="en-IN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r>
              <a:rPr lang="en-IN" sz="5400" dirty="0" smtClean="0"/>
              <a:t>Grinding machine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143000"/>
            <a:ext cx="5105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24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grinding machine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is a machine with abrasive wheel as the cutting tool.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 job is hold against rotating wheel. It is mainly used for surface finish and to make tools sharp. </a:t>
            </a:r>
            <a:endParaRPr lang="en-US" sz="28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Bench grinder is commonly found in workshop.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Other types of grinder are belt grinder, surface grinder, cylindrical grinder etc</a:t>
            </a:r>
            <a:endParaRPr lang="en-IN" sz="2400" dirty="0"/>
          </a:p>
        </p:txBody>
      </p:sp>
      <p:pic>
        <p:nvPicPr>
          <p:cNvPr id="9" name="Content Placeholder 8" descr="E:\Vigyan-Ashram\Original\march2014\20march 2014\OER\workshop machines\grinding-2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2590800"/>
            <a:ext cx="3352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638800" y="21336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    Bench Grinder</a:t>
            </a:r>
            <a:endParaRPr lang="en-I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915400" cy="1143000"/>
          </a:xfrm>
        </p:spPr>
        <p:txBody>
          <a:bodyPr/>
          <a:lstStyle/>
          <a:p>
            <a:r>
              <a:rPr lang="en-IN" sz="5400" dirty="0" smtClean="0"/>
              <a:t>Grinding machine 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4389437"/>
          </a:xfrm>
        </p:spPr>
        <p:txBody>
          <a:bodyPr/>
          <a:lstStyle/>
          <a:p>
            <a:r>
              <a:rPr lang="en-IN" dirty="0" smtClean="0"/>
              <a:t>The grinding machine consists of a bed with a fixture to guide and hold the work piece</a:t>
            </a:r>
          </a:p>
          <a:p>
            <a:r>
              <a:rPr lang="en-IN" dirty="0" smtClean="0"/>
              <a:t>The grinding wheel is composed of hard grains held together in a binder. These hard grains act as cutting tools, removing tiny chips of material from the work</a:t>
            </a:r>
          </a:p>
          <a:p>
            <a:r>
              <a:rPr lang="en-IN" dirty="0" smtClean="0"/>
              <a:t>The most commonly used abrasive is aluminium oxide</a:t>
            </a:r>
            <a:endParaRPr lang="en-IN" dirty="0"/>
          </a:p>
        </p:txBody>
      </p:sp>
      <p:pic>
        <p:nvPicPr>
          <p:cNvPr id="6" name="Picture 2" descr="C:\Documents and Settings\exam\Desktop\imagesCAC574K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896980"/>
            <a:ext cx="2209800" cy="16508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rinder_line_drawi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914400"/>
            <a:ext cx="7696200" cy="540912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0" y="0"/>
            <a:ext cx="8915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Components</a:t>
            </a:r>
            <a:endParaRPr kumimoji="0" lang="en-IN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8915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Components</a:t>
            </a:r>
            <a:endParaRPr kumimoji="0" lang="en-IN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grinder4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524000"/>
            <a:ext cx="6477905" cy="408679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/>
          </a:p>
        </p:txBody>
      </p:sp>
      <p:pic>
        <p:nvPicPr>
          <p:cNvPr id="4" name="Picture 3" descr="grinder 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14500"/>
            <a:ext cx="7315200" cy="4572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8915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Components</a:t>
            </a:r>
            <a:endParaRPr kumimoji="0" lang="en-IN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IN" dirty="0" smtClean="0"/>
              <a:t>Grinding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229600" cy="4389437"/>
          </a:xfrm>
        </p:spPr>
        <p:txBody>
          <a:bodyPr/>
          <a:lstStyle/>
          <a:p>
            <a:r>
              <a:rPr lang="en-IN" dirty="0" smtClean="0"/>
              <a:t>Grinding consists an abrasive (rough or hard) product, usually a rotating wheel brought into controlled contact with a work surface.</a:t>
            </a:r>
            <a:endParaRPr lang="en-US" dirty="0" smtClean="0"/>
          </a:p>
          <a:p>
            <a:r>
              <a:rPr lang="en-US" dirty="0" smtClean="0"/>
              <a:t>Characteristics of an abrasive must be:</a:t>
            </a:r>
          </a:p>
          <a:p>
            <a:pPr lvl="1"/>
            <a:r>
              <a:rPr lang="en-US" dirty="0" smtClean="0"/>
              <a:t>Harder than material being ground</a:t>
            </a:r>
          </a:p>
          <a:p>
            <a:pPr lvl="1"/>
            <a:r>
              <a:rPr lang="en-US" dirty="0" smtClean="0"/>
              <a:t>Strong enough to withstand grinding pressures</a:t>
            </a:r>
          </a:p>
          <a:p>
            <a:pPr lvl="1"/>
            <a:r>
              <a:rPr lang="en-US" dirty="0" smtClean="0"/>
              <a:t>Heat-resistant so that it does not become dull at grinding temperatures</a:t>
            </a:r>
          </a:p>
          <a:p>
            <a:pPr lvl="1"/>
            <a:r>
              <a:rPr lang="en-US" dirty="0" smtClean="0"/>
              <a:t>Friable (capable of fracturing) so when cutting edges become dull, they will break off and present new sharp surfaces to material being ground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8</a:t>
            </a:fld>
            <a:endParaRPr lang="en-IN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IN" sz="4800" dirty="0" smtClean="0"/>
              <a:t>Grinding machine applications</a:t>
            </a:r>
            <a:endParaRPr lang="en-IN" sz="4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9</a:t>
            </a:fld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1371600"/>
            <a:ext cx="79248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800" dirty="0" smtClean="0"/>
              <a:t>There are many forms of grinding, but the four major industrial grinding  processes are:</a:t>
            </a:r>
          </a:p>
          <a:p>
            <a:pPr>
              <a:buFont typeface="Arial" pitchFamily="34" charset="0"/>
              <a:buChar char="•"/>
            </a:pPr>
            <a:endParaRPr lang="en-IN" sz="2800" dirty="0" smtClean="0"/>
          </a:p>
          <a:p>
            <a:r>
              <a:rPr lang="en-IN" sz="2000" dirty="0" smtClean="0"/>
              <a:t>	-</a:t>
            </a:r>
            <a:r>
              <a:rPr lang="en-IN" sz="2000" b="1" dirty="0" smtClean="0"/>
              <a:t>Bench grinding : </a:t>
            </a:r>
            <a:r>
              <a:rPr lang="en-IN" sz="2000" dirty="0" smtClean="0"/>
              <a:t> It </a:t>
            </a:r>
            <a:r>
              <a:rPr lang="en-US" sz="2000" dirty="0" smtClean="0"/>
              <a:t>can be used to keep your chisels, knives, and other similar cutting tools sharp. It can also be used for shaping metal objects when modifications are needed.</a:t>
            </a:r>
          </a:p>
          <a:p>
            <a:endParaRPr lang="en-IN" sz="2000" dirty="0" smtClean="0"/>
          </a:p>
          <a:p>
            <a:pPr lvl="0"/>
            <a:r>
              <a:rPr lang="en-IN" sz="2000" b="1" dirty="0" smtClean="0"/>
              <a:t>	-Cylindrical grinding : </a:t>
            </a:r>
            <a:r>
              <a:rPr lang="en-IN" sz="2000" dirty="0" smtClean="0"/>
              <a:t> It is used to make precision rods, tubes, bearing races, bushings, and many other parts.</a:t>
            </a:r>
          </a:p>
          <a:p>
            <a:pPr lvl="0"/>
            <a:endParaRPr lang="en-IN" sz="2000" dirty="0" smtClean="0"/>
          </a:p>
          <a:p>
            <a:pPr lvl="0"/>
            <a:r>
              <a:rPr lang="en-IN" sz="2000" b="1" dirty="0" smtClean="0"/>
              <a:t>	-Belt grinding : </a:t>
            </a:r>
            <a:r>
              <a:rPr lang="en-IN" sz="2000" dirty="0" smtClean="0"/>
              <a:t> Is a versatile process suitable for all kind of applications like finishing, de-burring, and stock removal.</a:t>
            </a:r>
          </a:p>
          <a:p>
            <a:pPr lvl="0"/>
            <a:endParaRPr lang="en-IN" sz="2000" dirty="0" smtClean="0"/>
          </a:p>
          <a:p>
            <a:pPr lvl="0"/>
            <a:r>
              <a:rPr lang="en-IN" sz="2000" b="1" dirty="0" smtClean="0"/>
              <a:t>	-Surface grinding : </a:t>
            </a:r>
            <a:r>
              <a:rPr lang="en-IN" sz="2000" dirty="0" smtClean="0"/>
              <a:t> Used to make and sharpen; burn-outs, metal stamping die sets, flat shear blades, fixture bases or any flat and parallel surfaces.</a:t>
            </a:r>
          </a:p>
          <a:p>
            <a:r>
              <a:rPr lang="en-IN" sz="2000" dirty="0" smtClean="0"/>
              <a:t> </a:t>
            </a:r>
          </a:p>
          <a:p>
            <a:r>
              <a:rPr lang="en-IN" dirty="0" smtClean="0"/>
              <a:t> </a:t>
            </a:r>
          </a:p>
          <a:p>
            <a:r>
              <a:rPr lang="en-IN" dirty="0" smtClean="0"/>
              <a:t> </a:t>
            </a:r>
          </a:p>
          <a:p>
            <a:endParaRPr lang="en-I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Soil preparation-garden terrace</Template>
  <TotalTime>1395</TotalTime>
  <Words>527</Words>
  <Application>Microsoft Office PowerPoint</Application>
  <PresentationFormat>On-screen Show (4:3)</PresentationFormat>
  <Paragraphs>91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Flow</vt:lpstr>
      <vt:lpstr>1_Office Theme</vt:lpstr>
      <vt:lpstr>2_Office Theme</vt:lpstr>
      <vt:lpstr>3_Office Theme</vt:lpstr>
      <vt:lpstr>4_Office Theme</vt:lpstr>
      <vt:lpstr>Slide 1</vt:lpstr>
      <vt:lpstr>Manufacturing Process Tools</vt:lpstr>
      <vt:lpstr>Grinding machine</vt:lpstr>
      <vt:lpstr>Grinding machine </vt:lpstr>
      <vt:lpstr>Slide 5</vt:lpstr>
      <vt:lpstr>Slide 6</vt:lpstr>
      <vt:lpstr>Slide 7</vt:lpstr>
      <vt:lpstr>Grinding</vt:lpstr>
      <vt:lpstr>Grinding machine applications</vt:lpstr>
      <vt:lpstr>Safety guards of grinding machine</vt:lpstr>
      <vt:lpstr>Safety guards of grinding machine</vt:lpstr>
      <vt:lpstr>Safety guards of grinding machine</vt:lpstr>
      <vt:lpstr>Safety Precautions :Grinding machine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Mandar</cp:lastModifiedBy>
  <cp:revision>248</cp:revision>
  <dcterms:created xsi:type="dcterms:W3CDTF">2014-01-14T17:55:13Z</dcterms:created>
  <dcterms:modified xsi:type="dcterms:W3CDTF">2014-07-05T09:17:24Z</dcterms:modified>
</cp:coreProperties>
</file>