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3"/>
  </p:notesMasterIdLst>
  <p:sldIdLst>
    <p:sldId id="284" r:id="rId6"/>
    <p:sldId id="286" r:id="rId7"/>
    <p:sldId id="353" r:id="rId8"/>
    <p:sldId id="367" r:id="rId9"/>
    <p:sldId id="368" r:id="rId10"/>
    <p:sldId id="355" r:id="rId11"/>
    <p:sldId id="366" r:id="rId12"/>
    <p:sldId id="369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in/imgres?imgurl=http://www.abadibaru.com/images/pgcm/BA200.jpg&amp;imgrefurl=http://www.abadibaru.com/pgcm.htm&amp;h=262&amp;w=250&amp;sz=96&amp;hl=en&amp;start=34&amp;um=1&amp;usg=__hpdNn71Q6qsWntqU57VLIdd-S_U=&amp;tbnid=VSaymAYCQvGiTM:&amp;tbnh=112&amp;tbnw=107&amp;prev=/images?q=Gas+cutting&amp;start=18&amp;ndsp=18&amp;um=1&amp;hl=en&amp;sa=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Image:Railway-cutting-2-a.jpg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71628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Introduction To Manufacturing Process Tools -Welding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Equipments in Gas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 Cylinder</a:t>
            </a:r>
          </a:p>
          <a:p>
            <a:r>
              <a:rPr lang="en-US" dirty="0" smtClean="0"/>
              <a:t>Acetylene cylinder</a:t>
            </a:r>
          </a:p>
          <a:p>
            <a:r>
              <a:rPr lang="en-US" dirty="0" smtClean="0"/>
              <a:t>Rubber Hose Pipe</a:t>
            </a:r>
          </a:p>
          <a:p>
            <a:r>
              <a:rPr lang="en-US" dirty="0" smtClean="0"/>
              <a:t>Welding Rods</a:t>
            </a:r>
          </a:p>
          <a:p>
            <a:r>
              <a:rPr lang="en-US" dirty="0" smtClean="0"/>
              <a:t>Welding flux</a:t>
            </a:r>
          </a:p>
          <a:p>
            <a:r>
              <a:rPr lang="en-US" dirty="0" smtClean="0"/>
              <a:t>Apron</a:t>
            </a:r>
          </a:p>
          <a:p>
            <a:r>
              <a:rPr lang="en-US" dirty="0" smtClean="0"/>
              <a:t>Wire brush</a:t>
            </a:r>
          </a:p>
          <a:p>
            <a:r>
              <a:rPr lang="en-US" dirty="0" smtClean="0"/>
              <a:t>Hammer</a:t>
            </a:r>
          </a:p>
          <a:p>
            <a:r>
              <a:rPr lang="en-US" dirty="0" smtClean="0"/>
              <a:t>Goggle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Automatic                                      Manual</a:t>
            </a:r>
            <a:endParaRPr lang="en-US" dirty="0"/>
          </a:p>
        </p:txBody>
      </p:sp>
      <p:pic>
        <p:nvPicPr>
          <p:cNvPr id="4" name="Picture 4" descr="BA2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971800"/>
            <a:ext cx="3733800" cy="337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180px-Railway-cutting-2-a">
            <a:hlinkClick r:id="rId4" tooltip="Cutting a rail just before renewing the rails and the ballast.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2895600"/>
            <a:ext cx="36576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</a:t>
            </a:r>
            <a:endParaRPr lang="en-US" dirty="0"/>
          </a:p>
        </p:txBody>
      </p:sp>
      <p:pic>
        <p:nvPicPr>
          <p:cNvPr id="4" name="Picture 7" descr="14018_639_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812" y="1996281"/>
            <a:ext cx="68103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Positions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410575" y="6181725"/>
            <a:ext cx="609600" cy="457200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AE27767-279C-40C4-A9E0-DD54D8A378B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28600" y="762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4800" y="2438400"/>
            <a:ext cx="2286000" cy="914400"/>
            <a:chOff x="624" y="1248"/>
            <a:chExt cx="1440" cy="576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24" y="1632"/>
              <a:ext cx="528" cy="192"/>
            </a:xfrm>
            <a:custGeom>
              <a:avLst/>
              <a:gdLst>
                <a:gd name="T0" fmla="*/ 0 w 528"/>
                <a:gd name="T1" fmla="*/ 0 h 192"/>
                <a:gd name="T2" fmla="*/ 432 w 528"/>
                <a:gd name="T3" fmla="*/ 0 h 192"/>
                <a:gd name="T4" fmla="*/ 528 w 528"/>
                <a:gd name="T5" fmla="*/ 192 h 192"/>
                <a:gd name="T6" fmla="*/ 0 w 528"/>
                <a:gd name="T7" fmla="*/ 192 h 192"/>
                <a:gd name="T8" fmla="*/ 0 w 528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192"/>
                <a:gd name="T17" fmla="*/ 528 w 528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192">
                  <a:moveTo>
                    <a:pt x="0" y="0"/>
                  </a:moveTo>
                  <a:lnTo>
                    <a:pt x="432" y="0"/>
                  </a:lnTo>
                  <a:lnTo>
                    <a:pt x="528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 flipH="1">
              <a:off x="1200" y="1632"/>
              <a:ext cx="528" cy="192"/>
            </a:xfrm>
            <a:custGeom>
              <a:avLst/>
              <a:gdLst>
                <a:gd name="T0" fmla="*/ 0 w 528"/>
                <a:gd name="T1" fmla="*/ 0 h 192"/>
                <a:gd name="T2" fmla="*/ 432 w 528"/>
                <a:gd name="T3" fmla="*/ 0 h 192"/>
                <a:gd name="T4" fmla="*/ 528 w 528"/>
                <a:gd name="T5" fmla="*/ 192 h 192"/>
                <a:gd name="T6" fmla="*/ 0 w 528"/>
                <a:gd name="T7" fmla="*/ 192 h 192"/>
                <a:gd name="T8" fmla="*/ 0 w 528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192"/>
                <a:gd name="T17" fmla="*/ 528 w 528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192">
                  <a:moveTo>
                    <a:pt x="0" y="0"/>
                  </a:moveTo>
                  <a:lnTo>
                    <a:pt x="432" y="0"/>
                  </a:lnTo>
                  <a:lnTo>
                    <a:pt x="528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728" y="1248"/>
              <a:ext cx="336" cy="576"/>
            </a:xfrm>
            <a:custGeom>
              <a:avLst/>
              <a:gdLst>
                <a:gd name="T0" fmla="*/ 0 w 336"/>
                <a:gd name="T1" fmla="*/ 576 h 576"/>
                <a:gd name="T2" fmla="*/ 336 w 336"/>
                <a:gd name="T3" fmla="*/ 192 h 576"/>
                <a:gd name="T4" fmla="*/ 336 w 336"/>
                <a:gd name="T5" fmla="*/ 0 h 576"/>
                <a:gd name="T6" fmla="*/ 0 w 336"/>
                <a:gd name="T7" fmla="*/ 384 h 576"/>
                <a:gd name="T8" fmla="*/ 0 w 336"/>
                <a:gd name="T9" fmla="*/ 57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576"/>
                <a:gd name="T17" fmla="*/ 336 w 336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576">
                  <a:moveTo>
                    <a:pt x="0" y="576"/>
                  </a:moveTo>
                  <a:lnTo>
                    <a:pt x="336" y="192"/>
                  </a:lnTo>
                  <a:lnTo>
                    <a:pt x="336" y="0"/>
                  </a:lnTo>
                  <a:lnTo>
                    <a:pt x="0" y="384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296" y="1248"/>
              <a:ext cx="768" cy="384"/>
            </a:xfrm>
            <a:custGeom>
              <a:avLst/>
              <a:gdLst>
                <a:gd name="T0" fmla="*/ 768 w 768"/>
                <a:gd name="T1" fmla="*/ 0 h 384"/>
                <a:gd name="T2" fmla="*/ 432 w 768"/>
                <a:gd name="T3" fmla="*/ 384 h 384"/>
                <a:gd name="T4" fmla="*/ 0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384"/>
                <a:gd name="T17" fmla="*/ 768 w 768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384">
                  <a:moveTo>
                    <a:pt x="768" y="0"/>
                  </a:moveTo>
                  <a:lnTo>
                    <a:pt x="432" y="384"/>
                  </a:lnTo>
                  <a:lnTo>
                    <a:pt x="0" y="384"/>
                  </a:lnTo>
                  <a:lnTo>
                    <a:pt x="384" y="0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056" y="1248"/>
              <a:ext cx="480" cy="576"/>
            </a:xfrm>
            <a:custGeom>
              <a:avLst/>
              <a:gdLst>
                <a:gd name="T0" fmla="*/ 96 w 480"/>
                <a:gd name="T1" fmla="*/ 576 h 576"/>
                <a:gd name="T2" fmla="*/ 0 w 480"/>
                <a:gd name="T3" fmla="*/ 384 h 576"/>
                <a:gd name="T4" fmla="*/ 384 w 480"/>
                <a:gd name="T5" fmla="*/ 0 h 576"/>
                <a:gd name="T6" fmla="*/ 480 w 480"/>
                <a:gd name="T7" fmla="*/ 144 h 576"/>
                <a:gd name="T8" fmla="*/ 240 w 480"/>
                <a:gd name="T9" fmla="*/ 384 h 576"/>
                <a:gd name="T10" fmla="*/ 144 w 480"/>
                <a:gd name="T11" fmla="*/ 576 h 576"/>
                <a:gd name="T12" fmla="*/ 96 w 480"/>
                <a:gd name="T13" fmla="*/ 576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0"/>
                <a:gd name="T22" fmla="*/ 0 h 576"/>
                <a:gd name="T23" fmla="*/ 480 w 480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0" h="576">
                  <a:moveTo>
                    <a:pt x="96" y="576"/>
                  </a:moveTo>
                  <a:lnTo>
                    <a:pt x="0" y="384"/>
                  </a:lnTo>
                  <a:lnTo>
                    <a:pt x="384" y="0"/>
                  </a:lnTo>
                  <a:lnTo>
                    <a:pt x="480" y="144"/>
                  </a:lnTo>
                  <a:lnTo>
                    <a:pt x="240" y="384"/>
                  </a:lnTo>
                  <a:lnTo>
                    <a:pt x="144" y="576"/>
                  </a:lnTo>
                  <a:lnTo>
                    <a:pt x="96" y="57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624" y="1248"/>
              <a:ext cx="816" cy="384"/>
            </a:xfrm>
            <a:custGeom>
              <a:avLst/>
              <a:gdLst>
                <a:gd name="T0" fmla="*/ 816 w 816"/>
                <a:gd name="T1" fmla="*/ 0 h 384"/>
                <a:gd name="T2" fmla="*/ 384 w 816"/>
                <a:gd name="T3" fmla="*/ 0 h 384"/>
                <a:gd name="T4" fmla="*/ 0 w 816"/>
                <a:gd name="T5" fmla="*/ 384 h 384"/>
                <a:gd name="T6" fmla="*/ 432 w 816"/>
                <a:gd name="T7" fmla="*/ 384 h 384"/>
                <a:gd name="T8" fmla="*/ 816 w 81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816" y="0"/>
                  </a:moveTo>
                  <a:lnTo>
                    <a:pt x="384" y="0"/>
                  </a:lnTo>
                  <a:lnTo>
                    <a:pt x="0" y="384"/>
                  </a:lnTo>
                  <a:lnTo>
                    <a:pt x="432" y="384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438400" y="3048000"/>
            <a:ext cx="1676400" cy="1371600"/>
            <a:chOff x="1872" y="2016"/>
            <a:chExt cx="1056" cy="864"/>
          </a:xfrm>
        </p:grpSpPr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872" y="2016"/>
              <a:ext cx="1056" cy="432"/>
              <a:chOff x="1872" y="2016"/>
              <a:chExt cx="1056" cy="432"/>
            </a:xfrm>
          </p:grpSpPr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 flipV="1">
              <a:off x="1872" y="2448"/>
              <a:ext cx="1056" cy="432"/>
              <a:chOff x="1872" y="2016"/>
              <a:chExt cx="1056" cy="432"/>
            </a:xfrm>
          </p:grpSpPr>
          <p:sp>
            <p:nvSpPr>
              <p:cNvPr id="17" name="Freeform 19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2438400" y="3048000"/>
            <a:ext cx="1676400" cy="685800"/>
            <a:chOff x="1872" y="2016"/>
            <a:chExt cx="1056" cy="432"/>
          </a:xfrm>
        </p:grpSpPr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872" y="2016"/>
              <a:ext cx="1056" cy="432"/>
            </a:xfrm>
            <a:custGeom>
              <a:avLst/>
              <a:gdLst>
                <a:gd name="T0" fmla="*/ 48 w 1056"/>
                <a:gd name="T1" fmla="*/ 0 h 432"/>
                <a:gd name="T2" fmla="*/ 912 w 1056"/>
                <a:gd name="T3" fmla="*/ 0 h 432"/>
                <a:gd name="T4" fmla="*/ 912 w 1056"/>
                <a:gd name="T5" fmla="*/ 288 h 432"/>
                <a:gd name="T6" fmla="*/ 1056 w 1056"/>
                <a:gd name="T7" fmla="*/ 432 h 432"/>
                <a:gd name="T8" fmla="*/ 1056 w 1056"/>
                <a:gd name="T9" fmla="*/ 0 h 432"/>
                <a:gd name="T10" fmla="*/ 0 w 1056"/>
                <a:gd name="T11" fmla="*/ 0 h 432"/>
                <a:gd name="T12" fmla="*/ 0 w 1056"/>
                <a:gd name="T13" fmla="*/ 288 h 432"/>
                <a:gd name="T14" fmla="*/ 912 w 1056"/>
                <a:gd name="T15" fmla="*/ 288 h 432"/>
                <a:gd name="T16" fmla="*/ 1056 w 1056"/>
                <a:gd name="T17" fmla="*/ 432 h 432"/>
                <a:gd name="T18" fmla="*/ 96 w 1056"/>
                <a:gd name="T19" fmla="*/ 432 h 432"/>
                <a:gd name="T20" fmla="*/ 0 w 1056"/>
                <a:gd name="T21" fmla="*/ 288 h 432"/>
                <a:gd name="T22" fmla="*/ 0 w 1056"/>
                <a:gd name="T23" fmla="*/ 0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56"/>
                <a:gd name="T37" fmla="*/ 0 h 432"/>
                <a:gd name="T38" fmla="*/ 1056 w 1056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56" h="432">
                  <a:moveTo>
                    <a:pt x="48" y="0"/>
                  </a:moveTo>
                  <a:lnTo>
                    <a:pt x="912" y="0"/>
                  </a:lnTo>
                  <a:lnTo>
                    <a:pt x="912" y="288"/>
                  </a:lnTo>
                  <a:lnTo>
                    <a:pt x="1056" y="432"/>
                  </a:lnTo>
                  <a:lnTo>
                    <a:pt x="105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912" y="288"/>
                  </a:lnTo>
                  <a:lnTo>
                    <a:pt x="1056" y="432"/>
                  </a:lnTo>
                  <a:lnTo>
                    <a:pt x="96" y="432"/>
                  </a:lnTo>
                  <a:lnTo>
                    <a:pt x="0" y="288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1872" y="2016"/>
              <a:ext cx="9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 rot="16200000" flipV="1">
            <a:off x="4343400" y="4191000"/>
            <a:ext cx="1676400" cy="1371600"/>
            <a:chOff x="1968" y="2112"/>
            <a:chExt cx="1056" cy="864"/>
          </a:xfrm>
        </p:grpSpPr>
        <p:grpSp>
          <p:nvGrpSpPr>
            <p:cNvPr id="21" name="Group 25"/>
            <p:cNvGrpSpPr>
              <a:grpSpLocks/>
            </p:cNvGrpSpPr>
            <p:nvPr/>
          </p:nvGrpSpPr>
          <p:grpSpPr bwMode="auto">
            <a:xfrm>
              <a:off x="1968" y="2112"/>
              <a:ext cx="1056" cy="864"/>
              <a:chOff x="1872" y="2016"/>
              <a:chExt cx="1056" cy="864"/>
            </a:xfrm>
          </p:grpSpPr>
          <p:grpSp>
            <p:nvGrpSpPr>
              <p:cNvPr id="24" name="Group 28"/>
              <p:cNvGrpSpPr>
                <a:grpSpLocks/>
              </p:cNvGrpSpPr>
              <p:nvPr/>
            </p:nvGrpSpPr>
            <p:grpSpPr bwMode="auto">
              <a:xfrm>
                <a:off x="1872" y="2016"/>
                <a:ext cx="1056" cy="432"/>
                <a:chOff x="1872" y="2016"/>
                <a:chExt cx="1056" cy="432"/>
              </a:xfrm>
            </p:grpSpPr>
            <p:sp>
              <p:nvSpPr>
                <p:cNvPr id="33" name="Freeform 27"/>
                <p:cNvSpPr>
                  <a:spLocks/>
                </p:cNvSpPr>
                <p:nvPr/>
              </p:nvSpPr>
              <p:spPr bwMode="auto">
                <a:xfrm>
                  <a:off x="1872" y="2016"/>
                  <a:ext cx="1056" cy="432"/>
                </a:xfrm>
                <a:custGeom>
                  <a:avLst/>
                  <a:gdLst>
                    <a:gd name="T0" fmla="*/ 48 w 1056"/>
                    <a:gd name="T1" fmla="*/ 0 h 432"/>
                    <a:gd name="T2" fmla="*/ 912 w 1056"/>
                    <a:gd name="T3" fmla="*/ 0 h 432"/>
                    <a:gd name="T4" fmla="*/ 912 w 1056"/>
                    <a:gd name="T5" fmla="*/ 288 h 432"/>
                    <a:gd name="T6" fmla="*/ 1056 w 1056"/>
                    <a:gd name="T7" fmla="*/ 432 h 432"/>
                    <a:gd name="T8" fmla="*/ 1056 w 1056"/>
                    <a:gd name="T9" fmla="*/ 0 h 432"/>
                    <a:gd name="T10" fmla="*/ 0 w 1056"/>
                    <a:gd name="T11" fmla="*/ 0 h 432"/>
                    <a:gd name="T12" fmla="*/ 0 w 1056"/>
                    <a:gd name="T13" fmla="*/ 288 h 432"/>
                    <a:gd name="T14" fmla="*/ 912 w 1056"/>
                    <a:gd name="T15" fmla="*/ 288 h 432"/>
                    <a:gd name="T16" fmla="*/ 1056 w 1056"/>
                    <a:gd name="T17" fmla="*/ 432 h 432"/>
                    <a:gd name="T18" fmla="*/ 96 w 1056"/>
                    <a:gd name="T19" fmla="*/ 432 h 432"/>
                    <a:gd name="T20" fmla="*/ 0 w 1056"/>
                    <a:gd name="T21" fmla="*/ 288 h 432"/>
                    <a:gd name="T22" fmla="*/ 0 w 1056"/>
                    <a:gd name="T23" fmla="*/ 0 h 43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56"/>
                    <a:gd name="T37" fmla="*/ 0 h 432"/>
                    <a:gd name="T38" fmla="*/ 1056 w 1056"/>
                    <a:gd name="T39" fmla="*/ 432 h 43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56" h="432">
                      <a:moveTo>
                        <a:pt x="48" y="0"/>
                      </a:moveTo>
                      <a:lnTo>
                        <a:pt x="912" y="0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1056" y="0"/>
                      </a:ln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96" y="432"/>
                      </a:lnTo>
                      <a:lnTo>
                        <a:pt x="0" y="28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2016"/>
                  <a:ext cx="91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9"/>
              <p:cNvGrpSpPr>
                <a:grpSpLocks/>
              </p:cNvGrpSpPr>
              <p:nvPr/>
            </p:nvGrpSpPr>
            <p:grpSpPr bwMode="auto">
              <a:xfrm flipV="1">
                <a:off x="1872" y="2448"/>
                <a:ext cx="1056" cy="432"/>
                <a:chOff x="1872" y="2016"/>
                <a:chExt cx="1056" cy="432"/>
              </a:xfrm>
            </p:grpSpPr>
            <p:sp>
              <p:nvSpPr>
                <p:cNvPr id="31" name="Freeform 30"/>
                <p:cNvSpPr>
                  <a:spLocks/>
                </p:cNvSpPr>
                <p:nvPr/>
              </p:nvSpPr>
              <p:spPr bwMode="auto">
                <a:xfrm>
                  <a:off x="1872" y="2016"/>
                  <a:ext cx="1056" cy="432"/>
                </a:xfrm>
                <a:custGeom>
                  <a:avLst/>
                  <a:gdLst>
                    <a:gd name="T0" fmla="*/ 48 w 1056"/>
                    <a:gd name="T1" fmla="*/ 0 h 432"/>
                    <a:gd name="T2" fmla="*/ 912 w 1056"/>
                    <a:gd name="T3" fmla="*/ 0 h 432"/>
                    <a:gd name="T4" fmla="*/ 912 w 1056"/>
                    <a:gd name="T5" fmla="*/ 288 h 432"/>
                    <a:gd name="T6" fmla="*/ 1056 w 1056"/>
                    <a:gd name="T7" fmla="*/ 432 h 432"/>
                    <a:gd name="T8" fmla="*/ 1056 w 1056"/>
                    <a:gd name="T9" fmla="*/ 0 h 432"/>
                    <a:gd name="T10" fmla="*/ 0 w 1056"/>
                    <a:gd name="T11" fmla="*/ 0 h 432"/>
                    <a:gd name="T12" fmla="*/ 0 w 1056"/>
                    <a:gd name="T13" fmla="*/ 288 h 432"/>
                    <a:gd name="T14" fmla="*/ 912 w 1056"/>
                    <a:gd name="T15" fmla="*/ 288 h 432"/>
                    <a:gd name="T16" fmla="*/ 1056 w 1056"/>
                    <a:gd name="T17" fmla="*/ 432 h 432"/>
                    <a:gd name="T18" fmla="*/ 96 w 1056"/>
                    <a:gd name="T19" fmla="*/ 432 h 432"/>
                    <a:gd name="T20" fmla="*/ 0 w 1056"/>
                    <a:gd name="T21" fmla="*/ 288 h 432"/>
                    <a:gd name="T22" fmla="*/ 0 w 1056"/>
                    <a:gd name="T23" fmla="*/ 0 h 43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56"/>
                    <a:gd name="T37" fmla="*/ 0 h 432"/>
                    <a:gd name="T38" fmla="*/ 1056 w 1056"/>
                    <a:gd name="T39" fmla="*/ 432 h 43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56" h="432">
                      <a:moveTo>
                        <a:pt x="48" y="0"/>
                      </a:moveTo>
                      <a:lnTo>
                        <a:pt x="912" y="0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1056" y="0"/>
                      </a:ln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96" y="432"/>
                      </a:lnTo>
                      <a:lnTo>
                        <a:pt x="0" y="28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2016"/>
                  <a:ext cx="91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" name="Group 32"/>
            <p:cNvGrpSpPr>
              <a:grpSpLocks/>
            </p:cNvGrpSpPr>
            <p:nvPr/>
          </p:nvGrpSpPr>
          <p:grpSpPr bwMode="auto">
            <a:xfrm>
              <a:off x="1968" y="2112"/>
              <a:ext cx="1056" cy="432"/>
              <a:chOff x="1872" y="2016"/>
              <a:chExt cx="1056" cy="432"/>
            </a:xfrm>
          </p:grpSpPr>
          <p:sp>
            <p:nvSpPr>
              <p:cNvPr id="27" name="Freeform 33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34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9" name="Group 35"/>
          <p:cNvGrpSpPr>
            <a:grpSpLocks/>
          </p:cNvGrpSpPr>
          <p:nvPr/>
        </p:nvGrpSpPr>
        <p:grpSpPr bwMode="auto">
          <a:xfrm>
            <a:off x="6172200" y="5257800"/>
            <a:ext cx="1981200" cy="762000"/>
            <a:chOff x="4032" y="3072"/>
            <a:chExt cx="1248" cy="480"/>
          </a:xfrm>
        </p:grpSpPr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4032" y="3072"/>
              <a:ext cx="912" cy="336"/>
            </a:xfrm>
            <a:custGeom>
              <a:avLst/>
              <a:gdLst>
                <a:gd name="T0" fmla="*/ 0 w 912"/>
                <a:gd name="T1" fmla="*/ 336 h 336"/>
                <a:gd name="T2" fmla="*/ 528 w 912"/>
                <a:gd name="T3" fmla="*/ 0 h 336"/>
                <a:gd name="T4" fmla="*/ 912 w 912"/>
                <a:gd name="T5" fmla="*/ 0 h 336"/>
                <a:gd name="T6" fmla="*/ 384 w 912"/>
                <a:gd name="T7" fmla="*/ 336 h 336"/>
                <a:gd name="T8" fmla="*/ 0 w 912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336"/>
                <a:gd name="T17" fmla="*/ 912 w 912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336">
                  <a:moveTo>
                    <a:pt x="0" y="336"/>
                  </a:moveTo>
                  <a:lnTo>
                    <a:pt x="528" y="0"/>
                  </a:lnTo>
                  <a:lnTo>
                    <a:pt x="912" y="0"/>
                  </a:lnTo>
                  <a:lnTo>
                    <a:pt x="384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4032" y="3408"/>
              <a:ext cx="384" cy="144"/>
            </a:xfrm>
            <a:custGeom>
              <a:avLst/>
              <a:gdLst>
                <a:gd name="T0" fmla="*/ 0 w 384"/>
                <a:gd name="T1" fmla="*/ 0 h 144"/>
                <a:gd name="T2" fmla="*/ 0 w 384"/>
                <a:gd name="T3" fmla="*/ 144 h 144"/>
                <a:gd name="T4" fmla="*/ 288 w 384"/>
                <a:gd name="T5" fmla="*/ 144 h 144"/>
                <a:gd name="T6" fmla="*/ 384 w 384"/>
                <a:gd name="T7" fmla="*/ 0 h 144"/>
                <a:gd name="T8" fmla="*/ 0 w 384"/>
                <a:gd name="T9" fmla="*/ 0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44"/>
                <a:gd name="T17" fmla="*/ 384 w 38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44">
                  <a:moveTo>
                    <a:pt x="0" y="0"/>
                  </a:moveTo>
                  <a:lnTo>
                    <a:pt x="0" y="144"/>
                  </a:lnTo>
                  <a:lnTo>
                    <a:pt x="288" y="144"/>
                  </a:lnTo>
                  <a:lnTo>
                    <a:pt x="3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4464" y="3072"/>
              <a:ext cx="528" cy="480"/>
            </a:xfrm>
            <a:custGeom>
              <a:avLst/>
              <a:gdLst>
                <a:gd name="T0" fmla="*/ 528 w 528"/>
                <a:gd name="T1" fmla="*/ 0 h 480"/>
                <a:gd name="T2" fmla="*/ 0 w 528"/>
                <a:gd name="T3" fmla="*/ 336 h 480"/>
                <a:gd name="T4" fmla="*/ 96 w 528"/>
                <a:gd name="T5" fmla="*/ 480 h 480"/>
                <a:gd name="T6" fmla="*/ 336 w 528"/>
                <a:gd name="T7" fmla="*/ 480 h 480"/>
                <a:gd name="T8" fmla="*/ 336 w 528"/>
                <a:gd name="T9" fmla="*/ 336 h 480"/>
                <a:gd name="T10" fmla="*/ 0 w 528"/>
                <a:gd name="T11" fmla="*/ 336 h 480"/>
                <a:gd name="T12" fmla="*/ 528 w 528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528 w 528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528" y="0"/>
                  </a:moveTo>
                  <a:lnTo>
                    <a:pt x="0" y="336"/>
                  </a:lnTo>
                  <a:lnTo>
                    <a:pt x="96" y="480"/>
                  </a:lnTo>
                  <a:lnTo>
                    <a:pt x="336" y="480"/>
                  </a:lnTo>
                  <a:lnTo>
                    <a:pt x="336" y="336"/>
                  </a:lnTo>
                  <a:lnTo>
                    <a:pt x="0" y="336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4464" y="3072"/>
              <a:ext cx="816" cy="336"/>
            </a:xfrm>
            <a:custGeom>
              <a:avLst/>
              <a:gdLst>
                <a:gd name="T0" fmla="*/ 0 w 816"/>
                <a:gd name="T1" fmla="*/ 336 h 336"/>
                <a:gd name="T2" fmla="*/ 528 w 816"/>
                <a:gd name="T3" fmla="*/ 0 h 336"/>
                <a:gd name="T4" fmla="*/ 816 w 816"/>
                <a:gd name="T5" fmla="*/ 0 h 336"/>
                <a:gd name="T6" fmla="*/ 336 w 816"/>
                <a:gd name="T7" fmla="*/ 336 h 336"/>
                <a:gd name="T8" fmla="*/ 0 w 816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36"/>
                <a:gd name="T17" fmla="*/ 816 w 816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36">
                  <a:moveTo>
                    <a:pt x="0" y="336"/>
                  </a:moveTo>
                  <a:lnTo>
                    <a:pt x="528" y="0"/>
                  </a:lnTo>
                  <a:lnTo>
                    <a:pt x="816" y="0"/>
                  </a:lnTo>
                  <a:lnTo>
                    <a:pt x="336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4800" y="3072"/>
              <a:ext cx="480" cy="480"/>
            </a:xfrm>
            <a:custGeom>
              <a:avLst/>
              <a:gdLst>
                <a:gd name="T0" fmla="*/ 0 w 480"/>
                <a:gd name="T1" fmla="*/ 480 h 480"/>
                <a:gd name="T2" fmla="*/ 480 w 480"/>
                <a:gd name="T3" fmla="*/ 144 h 480"/>
                <a:gd name="T4" fmla="*/ 480 w 480"/>
                <a:gd name="T5" fmla="*/ 0 h 480"/>
                <a:gd name="T6" fmla="*/ 0 w 480"/>
                <a:gd name="T7" fmla="*/ 336 h 480"/>
                <a:gd name="T8" fmla="*/ 0 w 480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480"/>
                <a:gd name="T17" fmla="*/ 480 w 480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480">
                  <a:moveTo>
                    <a:pt x="0" y="480"/>
                  </a:moveTo>
                  <a:lnTo>
                    <a:pt x="480" y="144"/>
                  </a:lnTo>
                  <a:lnTo>
                    <a:pt x="480" y="0"/>
                  </a:lnTo>
                  <a:lnTo>
                    <a:pt x="0" y="336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1"/>
          <p:cNvSpPr>
            <a:spLocks noChangeArrowheads="1"/>
          </p:cNvSpPr>
          <p:nvPr/>
        </p:nvSpPr>
        <p:spPr bwMode="auto">
          <a:xfrm>
            <a:off x="1219200" y="22860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42"/>
          <p:cNvSpPr>
            <a:spLocks noChangeArrowheads="1"/>
          </p:cNvSpPr>
          <p:nvPr/>
        </p:nvSpPr>
        <p:spPr bwMode="auto">
          <a:xfrm>
            <a:off x="3657600" y="27432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43"/>
          <p:cNvSpPr>
            <a:spLocks noChangeArrowheads="1"/>
          </p:cNvSpPr>
          <p:nvPr/>
        </p:nvSpPr>
        <p:spPr bwMode="auto">
          <a:xfrm>
            <a:off x="5105400" y="44196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4"/>
          <p:cNvSpPr>
            <a:spLocks noChangeArrowheads="1"/>
          </p:cNvSpPr>
          <p:nvPr/>
        </p:nvSpPr>
        <p:spPr bwMode="auto">
          <a:xfrm>
            <a:off x="6172200" y="58674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5"/>
          <p:cNvSpPr>
            <a:spLocks/>
          </p:cNvSpPr>
          <p:nvPr/>
        </p:nvSpPr>
        <p:spPr bwMode="auto">
          <a:xfrm>
            <a:off x="1201738" y="2884488"/>
            <a:ext cx="223837" cy="322262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46"/>
          <p:cNvSpPr>
            <a:spLocks/>
          </p:cNvSpPr>
          <p:nvPr/>
        </p:nvSpPr>
        <p:spPr bwMode="auto">
          <a:xfrm>
            <a:off x="3505200" y="35814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47"/>
          <p:cNvSpPr>
            <a:spLocks/>
          </p:cNvSpPr>
          <p:nvPr/>
        </p:nvSpPr>
        <p:spPr bwMode="auto">
          <a:xfrm>
            <a:off x="5105400" y="53340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48"/>
          <p:cNvSpPr>
            <a:spLocks/>
          </p:cNvSpPr>
          <p:nvPr/>
        </p:nvSpPr>
        <p:spPr bwMode="auto">
          <a:xfrm>
            <a:off x="6705600" y="57150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685800" y="3276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FLAT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1905000" y="4419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HORIZONTAL</a:t>
            </a:r>
          </a:p>
        </p:txBody>
      </p:sp>
      <p:sp>
        <p:nvSpPr>
          <p:cNvPr id="51" name="Text Box 51"/>
          <p:cNvSpPr txBox="1">
            <a:spLocks noChangeArrowheads="1"/>
          </p:cNvSpPr>
          <p:nvPr/>
        </p:nvSpPr>
        <p:spPr bwMode="auto">
          <a:xfrm>
            <a:off x="4114800" y="5715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VERTICAL</a:t>
            </a:r>
          </a:p>
        </p:txBody>
      </p:sp>
      <p:sp>
        <p:nvSpPr>
          <p:cNvPr id="52" name="Text Box 52"/>
          <p:cNvSpPr txBox="1">
            <a:spLocks noChangeArrowheads="1"/>
          </p:cNvSpPr>
          <p:nvPr/>
        </p:nvSpPr>
        <p:spPr bwMode="auto">
          <a:xfrm>
            <a:off x="6172200" y="4648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OVERHEAD</a:t>
            </a:r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4648200" y="2362200"/>
            <a:ext cx="3505200" cy="1981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2971800" y="1905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INCREASING DIFFICULTY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Joints</a:t>
            </a:r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D5118436-E3AF-467A-8CC7-72A9341A51F9}" type="slidenum">
              <a:rPr lang="en-US"/>
              <a:pPr/>
              <a:t>14</a:t>
            </a:fld>
            <a:endParaRPr lang="en-US"/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981200"/>
            <a:ext cx="2133600" cy="838200"/>
            <a:chOff x="672" y="1296"/>
            <a:chExt cx="1344" cy="528"/>
          </a:xfrm>
        </p:grpSpPr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672" y="1488"/>
              <a:ext cx="432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432" y="192"/>
                </a:cxn>
                <a:cxn ang="0">
                  <a:pos x="336" y="240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32" h="240">
                  <a:moveTo>
                    <a:pt x="0" y="0"/>
                  </a:moveTo>
                  <a:lnTo>
                    <a:pt x="384" y="96"/>
                  </a:lnTo>
                  <a:lnTo>
                    <a:pt x="432" y="192"/>
                  </a:lnTo>
                  <a:lnTo>
                    <a:pt x="33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672" y="1296"/>
              <a:ext cx="960" cy="288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624" y="0"/>
                </a:cxn>
                <a:cxn ang="0">
                  <a:pos x="960" y="96"/>
                </a:cxn>
                <a:cxn ang="0">
                  <a:pos x="384" y="288"/>
                </a:cxn>
                <a:cxn ang="0">
                  <a:pos x="0" y="192"/>
                </a:cxn>
              </a:cxnLst>
              <a:rect l="0" t="0" r="r" b="b"/>
              <a:pathLst>
                <a:path w="960" h="288">
                  <a:moveTo>
                    <a:pt x="0" y="192"/>
                  </a:moveTo>
                  <a:lnTo>
                    <a:pt x="624" y="0"/>
                  </a:lnTo>
                  <a:lnTo>
                    <a:pt x="960" y="96"/>
                  </a:lnTo>
                  <a:lnTo>
                    <a:pt x="384" y="288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1104" y="1440"/>
              <a:ext cx="576" cy="384"/>
            </a:xfrm>
            <a:custGeom>
              <a:avLst/>
              <a:gdLst/>
              <a:ahLst/>
              <a:cxnLst>
                <a:cxn ang="0">
                  <a:pos x="576" y="0"/>
                </a:cxn>
                <a:cxn ang="0">
                  <a:pos x="48" y="192"/>
                </a:cxn>
                <a:cxn ang="0">
                  <a:pos x="0" y="240"/>
                </a:cxn>
                <a:cxn ang="0">
                  <a:pos x="48" y="336"/>
                </a:cxn>
                <a:cxn ang="0">
                  <a:pos x="288" y="384"/>
                </a:cxn>
                <a:cxn ang="0">
                  <a:pos x="288" y="240"/>
                </a:cxn>
                <a:cxn ang="0">
                  <a:pos x="48" y="192"/>
                </a:cxn>
                <a:cxn ang="0">
                  <a:pos x="576" y="0"/>
                </a:cxn>
              </a:cxnLst>
              <a:rect l="0" t="0" r="r" b="b"/>
              <a:pathLst>
                <a:path w="576" h="384">
                  <a:moveTo>
                    <a:pt x="576" y="0"/>
                  </a:moveTo>
                  <a:lnTo>
                    <a:pt x="48" y="192"/>
                  </a:lnTo>
                  <a:lnTo>
                    <a:pt x="0" y="240"/>
                  </a:lnTo>
                  <a:lnTo>
                    <a:pt x="48" y="336"/>
                  </a:lnTo>
                  <a:lnTo>
                    <a:pt x="288" y="384"/>
                  </a:lnTo>
                  <a:lnTo>
                    <a:pt x="288" y="240"/>
                  </a:lnTo>
                  <a:lnTo>
                    <a:pt x="48" y="192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1152" y="1440"/>
              <a:ext cx="816" cy="24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192"/>
                </a:cxn>
                <a:cxn ang="0">
                  <a:pos x="240" y="240"/>
                </a:cxn>
                <a:cxn ang="0">
                  <a:pos x="672" y="96"/>
                </a:cxn>
                <a:cxn ang="0">
                  <a:pos x="816" y="48"/>
                </a:cxn>
                <a:cxn ang="0">
                  <a:pos x="528" y="0"/>
                </a:cxn>
              </a:cxnLst>
              <a:rect l="0" t="0" r="r" b="b"/>
              <a:pathLst>
                <a:path w="816" h="240">
                  <a:moveTo>
                    <a:pt x="528" y="0"/>
                  </a:moveTo>
                  <a:lnTo>
                    <a:pt x="0" y="192"/>
                  </a:lnTo>
                  <a:lnTo>
                    <a:pt x="240" y="240"/>
                  </a:lnTo>
                  <a:lnTo>
                    <a:pt x="672" y="96"/>
                  </a:lnTo>
                  <a:lnTo>
                    <a:pt x="816" y="48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1392" y="1488"/>
              <a:ext cx="624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24" y="144"/>
                </a:cxn>
                <a:cxn ang="0">
                  <a:pos x="576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24" h="336">
                  <a:moveTo>
                    <a:pt x="0" y="336"/>
                  </a:moveTo>
                  <a:lnTo>
                    <a:pt x="624" y="144"/>
                  </a:lnTo>
                  <a:lnTo>
                    <a:pt x="576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1056" y="1391"/>
              <a:ext cx="581" cy="289"/>
            </a:xfrm>
            <a:custGeom>
              <a:avLst/>
              <a:gdLst/>
              <a:ahLst/>
              <a:cxnLst>
                <a:cxn ang="0">
                  <a:pos x="557" y="0"/>
                </a:cxn>
                <a:cxn ang="0">
                  <a:pos x="581" y="57"/>
                </a:cxn>
                <a:cxn ang="0">
                  <a:pos x="96" y="241"/>
                </a:cxn>
                <a:cxn ang="0">
                  <a:pos x="48" y="289"/>
                </a:cxn>
                <a:cxn ang="0">
                  <a:pos x="0" y="193"/>
                </a:cxn>
                <a:cxn ang="0">
                  <a:pos x="557" y="0"/>
                </a:cxn>
              </a:cxnLst>
              <a:rect l="0" t="0" r="r" b="b"/>
              <a:pathLst>
                <a:path w="581" h="289">
                  <a:moveTo>
                    <a:pt x="557" y="0"/>
                  </a:moveTo>
                  <a:cubicBezTo>
                    <a:pt x="574" y="53"/>
                    <a:pt x="561" y="37"/>
                    <a:pt x="581" y="57"/>
                  </a:cubicBezTo>
                  <a:lnTo>
                    <a:pt x="96" y="241"/>
                  </a:lnTo>
                  <a:lnTo>
                    <a:pt x="48" y="289"/>
                  </a:lnTo>
                  <a:lnTo>
                    <a:pt x="0" y="193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Freeform 12"/>
          <p:cNvSpPr>
            <a:spLocks/>
          </p:cNvSpPr>
          <p:nvPr/>
        </p:nvSpPr>
        <p:spPr bwMode="auto">
          <a:xfrm>
            <a:off x="1066800" y="48768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1066800" y="45720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2133600" y="48006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1524000" y="5181600"/>
            <a:ext cx="1295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816" y="336"/>
              </a:cxn>
              <a:cxn ang="0">
                <a:pos x="816" y="192"/>
              </a:cxn>
              <a:cxn ang="0">
                <a:pos x="0" y="0"/>
              </a:cxn>
            </a:cxnLst>
            <a:rect l="0" t="0" r="r" b="b"/>
            <a:pathLst>
              <a:path w="816" h="336">
                <a:moveTo>
                  <a:pt x="0" y="0"/>
                </a:moveTo>
                <a:lnTo>
                  <a:pt x="0" y="144"/>
                </a:lnTo>
                <a:lnTo>
                  <a:pt x="816" y="336"/>
                </a:lnTo>
                <a:lnTo>
                  <a:pt x="816" y="1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Freeform 16"/>
          <p:cNvSpPr>
            <a:spLocks/>
          </p:cNvSpPr>
          <p:nvPr/>
        </p:nvSpPr>
        <p:spPr bwMode="auto">
          <a:xfrm>
            <a:off x="2133600" y="5029200"/>
            <a:ext cx="1676400" cy="457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672" y="0"/>
              </a:cxn>
              <a:cxn ang="0">
                <a:pos x="1056" y="96"/>
              </a:cxn>
              <a:cxn ang="0">
                <a:pos x="432" y="288"/>
              </a:cxn>
              <a:cxn ang="0">
                <a:pos x="0" y="192"/>
              </a:cxn>
            </a:cxnLst>
            <a:rect l="0" t="0" r="r" b="b"/>
            <a:pathLst>
              <a:path w="1056" h="288">
                <a:moveTo>
                  <a:pt x="0" y="192"/>
                </a:moveTo>
                <a:lnTo>
                  <a:pt x="672" y="0"/>
                </a:lnTo>
                <a:lnTo>
                  <a:pt x="1056" y="96"/>
                </a:lnTo>
                <a:lnTo>
                  <a:pt x="432" y="288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Freeform 17"/>
          <p:cNvSpPr>
            <a:spLocks/>
          </p:cNvSpPr>
          <p:nvPr/>
        </p:nvSpPr>
        <p:spPr bwMode="auto">
          <a:xfrm>
            <a:off x="2819400" y="5181600"/>
            <a:ext cx="9906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24" y="144"/>
              </a:cxn>
              <a:cxn ang="0">
                <a:pos x="624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24" h="336">
                <a:moveTo>
                  <a:pt x="0" y="336"/>
                </a:moveTo>
                <a:lnTo>
                  <a:pt x="624" y="144"/>
                </a:lnTo>
                <a:lnTo>
                  <a:pt x="624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90800" y="2971800"/>
            <a:ext cx="2133600" cy="762000"/>
            <a:chOff x="672" y="2736"/>
            <a:chExt cx="1344" cy="480"/>
          </a:xfrm>
        </p:grpSpPr>
        <p:sp>
          <p:nvSpPr>
            <p:cNvPr id="57" name="Freeform 19"/>
            <p:cNvSpPr>
              <a:spLocks/>
            </p:cNvSpPr>
            <p:nvPr/>
          </p:nvSpPr>
          <p:spPr bwMode="auto">
            <a:xfrm>
              <a:off x="672" y="2928"/>
              <a:ext cx="6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44"/>
                </a:cxn>
                <a:cxn ang="0">
                  <a:pos x="672" y="288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672" h="288">
                  <a:moveTo>
                    <a:pt x="0" y="0"/>
                  </a:moveTo>
                  <a:lnTo>
                    <a:pt x="672" y="144"/>
                  </a:lnTo>
                  <a:lnTo>
                    <a:pt x="672" y="288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0"/>
            <p:cNvSpPr>
              <a:spLocks/>
            </p:cNvSpPr>
            <p:nvPr/>
          </p:nvSpPr>
          <p:spPr bwMode="auto">
            <a:xfrm>
              <a:off x="672" y="2736"/>
              <a:ext cx="1344" cy="336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720" y="0"/>
                </a:cxn>
                <a:cxn ang="0">
                  <a:pos x="1200" y="96"/>
                </a:cxn>
                <a:cxn ang="0">
                  <a:pos x="1344" y="144"/>
                </a:cxn>
                <a:cxn ang="0">
                  <a:pos x="672" y="336"/>
                </a:cxn>
                <a:cxn ang="0">
                  <a:pos x="0" y="192"/>
                </a:cxn>
              </a:cxnLst>
              <a:rect l="0" t="0" r="r" b="b"/>
              <a:pathLst>
                <a:path w="1344" h="336">
                  <a:moveTo>
                    <a:pt x="0" y="192"/>
                  </a:moveTo>
                  <a:lnTo>
                    <a:pt x="720" y="0"/>
                  </a:lnTo>
                  <a:lnTo>
                    <a:pt x="1200" y="96"/>
                  </a:lnTo>
                  <a:lnTo>
                    <a:pt x="1344" y="144"/>
                  </a:lnTo>
                  <a:lnTo>
                    <a:pt x="672" y="33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1"/>
            <p:cNvSpPr>
              <a:spLocks/>
            </p:cNvSpPr>
            <p:nvPr/>
          </p:nvSpPr>
          <p:spPr bwMode="auto">
            <a:xfrm>
              <a:off x="1344" y="2880"/>
              <a:ext cx="67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72" y="144"/>
                </a:cxn>
                <a:cxn ang="0">
                  <a:pos x="672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72" h="336">
                  <a:moveTo>
                    <a:pt x="0" y="336"/>
                  </a:moveTo>
                  <a:lnTo>
                    <a:pt x="672" y="144"/>
                  </a:lnTo>
                  <a:lnTo>
                    <a:pt x="672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33800" y="3200400"/>
            <a:ext cx="2133600" cy="762000"/>
            <a:chOff x="672" y="2736"/>
            <a:chExt cx="1344" cy="480"/>
          </a:xfrm>
        </p:grpSpPr>
        <p:sp>
          <p:nvSpPr>
            <p:cNvPr id="61" name="Freeform 23"/>
            <p:cNvSpPr>
              <a:spLocks/>
            </p:cNvSpPr>
            <p:nvPr/>
          </p:nvSpPr>
          <p:spPr bwMode="auto">
            <a:xfrm>
              <a:off x="672" y="2928"/>
              <a:ext cx="6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44"/>
                </a:cxn>
                <a:cxn ang="0">
                  <a:pos x="672" y="288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672" h="288">
                  <a:moveTo>
                    <a:pt x="0" y="0"/>
                  </a:moveTo>
                  <a:lnTo>
                    <a:pt x="672" y="144"/>
                  </a:lnTo>
                  <a:lnTo>
                    <a:pt x="672" y="288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4"/>
            <p:cNvSpPr>
              <a:spLocks/>
            </p:cNvSpPr>
            <p:nvPr/>
          </p:nvSpPr>
          <p:spPr bwMode="auto">
            <a:xfrm>
              <a:off x="672" y="2736"/>
              <a:ext cx="1344" cy="336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720" y="0"/>
                </a:cxn>
                <a:cxn ang="0">
                  <a:pos x="1200" y="96"/>
                </a:cxn>
                <a:cxn ang="0">
                  <a:pos x="1344" y="144"/>
                </a:cxn>
                <a:cxn ang="0">
                  <a:pos x="672" y="336"/>
                </a:cxn>
                <a:cxn ang="0">
                  <a:pos x="0" y="192"/>
                </a:cxn>
              </a:cxnLst>
              <a:rect l="0" t="0" r="r" b="b"/>
              <a:pathLst>
                <a:path w="1344" h="336">
                  <a:moveTo>
                    <a:pt x="0" y="192"/>
                  </a:moveTo>
                  <a:lnTo>
                    <a:pt x="720" y="0"/>
                  </a:lnTo>
                  <a:lnTo>
                    <a:pt x="1200" y="96"/>
                  </a:lnTo>
                  <a:lnTo>
                    <a:pt x="1344" y="144"/>
                  </a:lnTo>
                  <a:lnTo>
                    <a:pt x="672" y="33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5"/>
            <p:cNvSpPr>
              <a:spLocks/>
            </p:cNvSpPr>
            <p:nvPr/>
          </p:nvSpPr>
          <p:spPr bwMode="auto">
            <a:xfrm>
              <a:off x="1344" y="2880"/>
              <a:ext cx="67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72" y="144"/>
                </a:cxn>
                <a:cxn ang="0">
                  <a:pos x="672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72" h="336">
                  <a:moveTo>
                    <a:pt x="0" y="336"/>
                  </a:moveTo>
                  <a:lnTo>
                    <a:pt x="672" y="144"/>
                  </a:lnTo>
                  <a:lnTo>
                    <a:pt x="672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" name="Freeform 26"/>
          <p:cNvSpPr>
            <a:spLocks/>
          </p:cNvSpPr>
          <p:nvPr/>
        </p:nvSpPr>
        <p:spPr bwMode="auto">
          <a:xfrm>
            <a:off x="3124200" y="31242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Freeform 27"/>
          <p:cNvSpPr>
            <a:spLocks/>
          </p:cNvSpPr>
          <p:nvPr/>
        </p:nvSpPr>
        <p:spPr bwMode="auto">
          <a:xfrm>
            <a:off x="3124200" y="28194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Freeform 28"/>
          <p:cNvSpPr>
            <a:spLocks/>
          </p:cNvSpPr>
          <p:nvPr/>
        </p:nvSpPr>
        <p:spPr bwMode="auto">
          <a:xfrm>
            <a:off x="4191000" y="30480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Freeform 29"/>
          <p:cNvSpPr>
            <a:spLocks/>
          </p:cNvSpPr>
          <p:nvPr/>
        </p:nvSpPr>
        <p:spPr bwMode="auto">
          <a:xfrm>
            <a:off x="6248400" y="26670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Freeform 30"/>
          <p:cNvSpPr>
            <a:spLocks/>
          </p:cNvSpPr>
          <p:nvPr/>
        </p:nvSpPr>
        <p:spPr bwMode="auto">
          <a:xfrm>
            <a:off x="6248400" y="23622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Freeform 31"/>
          <p:cNvSpPr>
            <a:spLocks/>
          </p:cNvSpPr>
          <p:nvPr/>
        </p:nvSpPr>
        <p:spPr bwMode="auto">
          <a:xfrm>
            <a:off x="7315200" y="25908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Freeform 32"/>
          <p:cNvSpPr>
            <a:spLocks/>
          </p:cNvSpPr>
          <p:nvPr/>
        </p:nvSpPr>
        <p:spPr bwMode="auto">
          <a:xfrm>
            <a:off x="7010400" y="1752600"/>
            <a:ext cx="10668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672" y="480"/>
              </a:cxn>
              <a:cxn ang="0">
                <a:pos x="672" y="0"/>
              </a:cxn>
              <a:cxn ang="0">
                <a:pos x="0" y="144"/>
              </a:cxn>
              <a:cxn ang="0">
                <a:pos x="0" y="672"/>
              </a:cxn>
            </a:cxnLst>
            <a:rect l="0" t="0" r="r" b="b"/>
            <a:pathLst>
              <a:path w="672" h="672">
                <a:moveTo>
                  <a:pt x="0" y="672"/>
                </a:moveTo>
                <a:lnTo>
                  <a:pt x="672" y="480"/>
                </a:lnTo>
                <a:lnTo>
                  <a:pt x="672" y="0"/>
                </a:lnTo>
                <a:lnTo>
                  <a:pt x="0" y="144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Freeform 33"/>
          <p:cNvSpPr>
            <a:spLocks/>
          </p:cNvSpPr>
          <p:nvPr/>
        </p:nvSpPr>
        <p:spPr bwMode="auto">
          <a:xfrm>
            <a:off x="6705600" y="1981200"/>
            <a:ext cx="304800" cy="838200"/>
          </a:xfrm>
          <a:custGeom>
            <a:avLst/>
            <a:gdLst/>
            <a:ahLst/>
            <a:cxnLst>
              <a:cxn ang="0">
                <a:pos x="192" y="528"/>
              </a:cxn>
              <a:cxn ang="0">
                <a:pos x="0" y="480"/>
              </a:cxn>
              <a:cxn ang="0">
                <a:pos x="0" y="0"/>
              </a:cxn>
              <a:cxn ang="0">
                <a:pos x="192" y="0"/>
              </a:cxn>
              <a:cxn ang="0">
                <a:pos x="192" y="528"/>
              </a:cxn>
            </a:cxnLst>
            <a:rect l="0" t="0" r="r" b="b"/>
            <a:pathLst>
              <a:path w="192" h="528">
                <a:moveTo>
                  <a:pt x="192" y="528"/>
                </a:moveTo>
                <a:lnTo>
                  <a:pt x="0" y="480"/>
                </a:lnTo>
                <a:lnTo>
                  <a:pt x="0" y="0"/>
                </a:lnTo>
                <a:lnTo>
                  <a:pt x="192" y="0"/>
                </a:lnTo>
                <a:lnTo>
                  <a:pt x="192" y="52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Freeform 34"/>
          <p:cNvSpPr>
            <a:spLocks/>
          </p:cNvSpPr>
          <p:nvPr/>
        </p:nvSpPr>
        <p:spPr bwMode="auto">
          <a:xfrm>
            <a:off x="6705600" y="1752600"/>
            <a:ext cx="1371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48"/>
              </a:cxn>
              <a:cxn ang="0">
                <a:pos x="864" y="0"/>
              </a:cxn>
              <a:cxn ang="0">
                <a:pos x="192" y="144"/>
              </a:cxn>
              <a:cxn ang="0">
                <a:pos x="0" y="144"/>
              </a:cxn>
            </a:cxnLst>
            <a:rect l="0" t="0" r="r" b="b"/>
            <a:pathLst>
              <a:path w="864" h="144">
                <a:moveTo>
                  <a:pt x="0" y="144"/>
                </a:moveTo>
                <a:lnTo>
                  <a:pt x="384" y="48"/>
                </a:lnTo>
                <a:lnTo>
                  <a:pt x="864" y="0"/>
                </a:lnTo>
                <a:lnTo>
                  <a:pt x="192" y="144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Text Box 35"/>
          <p:cNvSpPr txBox="1">
            <a:spLocks noChangeArrowheads="1"/>
          </p:cNvSpPr>
          <p:nvPr/>
        </p:nvSpPr>
        <p:spPr bwMode="auto">
          <a:xfrm>
            <a:off x="609600" y="2819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BUTT JOINT</a:t>
            </a:r>
          </a:p>
        </p:txBody>
      </p:sp>
      <p:sp>
        <p:nvSpPr>
          <p:cNvPr id="74" name="Text Box 36"/>
          <p:cNvSpPr txBox="1">
            <a:spLocks noChangeArrowheads="1"/>
          </p:cNvSpPr>
          <p:nvPr/>
        </p:nvSpPr>
        <p:spPr bwMode="auto">
          <a:xfrm>
            <a:off x="3200400" y="4038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STRAP JOINT</a:t>
            </a:r>
          </a:p>
        </p:txBody>
      </p:sp>
      <p:sp>
        <p:nvSpPr>
          <p:cNvPr id="75" name="Text Box 37"/>
          <p:cNvSpPr txBox="1">
            <a:spLocks noChangeArrowheads="1"/>
          </p:cNvSpPr>
          <p:nvPr/>
        </p:nvSpPr>
        <p:spPr bwMode="auto">
          <a:xfrm>
            <a:off x="2133600" y="5867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LAP JOINT</a:t>
            </a:r>
          </a:p>
        </p:txBody>
      </p:sp>
      <p:sp>
        <p:nvSpPr>
          <p:cNvPr id="76" name="Text Box 38"/>
          <p:cNvSpPr txBox="1">
            <a:spLocks noChangeArrowheads="1"/>
          </p:cNvSpPr>
          <p:nvPr/>
        </p:nvSpPr>
        <p:spPr bwMode="auto">
          <a:xfrm>
            <a:off x="6400800" y="3352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FILLET JOINT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6248400" y="4876800"/>
            <a:ext cx="228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0" y="0"/>
              </a:cxn>
              <a:cxn ang="0">
                <a:pos x="192" y="0"/>
              </a:cxn>
              <a:cxn ang="0">
                <a:pos x="192" y="672"/>
              </a:cxn>
              <a:cxn ang="0">
                <a:pos x="0" y="672"/>
              </a:cxn>
            </a:cxnLst>
            <a:rect l="0" t="0" r="r" b="b"/>
            <a:pathLst>
              <a:path w="192" h="672">
                <a:moveTo>
                  <a:pt x="0" y="672"/>
                </a:moveTo>
                <a:lnTo>
                  <a:pt x="0" y="0"/>
                </a:lnTo>
                <a:lnTo>
                  <a:pt x="192" y="0"/>
                </a:lnTo>
                <a:lnTo>
                  <a:pt x="192" y="672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Rectangle 40"/>
          <p:cNvSpPr>
            <a:spLocks noChangeArrowheads="1"/>
          </p:cNvSpPr>
          <p:nvPr/>
        </p:nvSpPr>
        <p:spPr bwMode="auto">
          <a:xfrm>
            <a:off x="6248400" y="4648200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41"/>
          <p:cNvSpPr>
            <a:spLocks/>
          </p:cNvSpPr>
          <p:nvPr/>
        </p:nvSpPr>
        <p:spPr bwMode="auto">
          <a:xfrm>
            <a:off x="6248400" y="4191000"/>
            <a:ext cx="16764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432" y="0"/>
              </a:cxn>
              <a:cxn ang="0">
                <a:pos x="1056" y="0"/>
              </a:cxn>
              <a:cxn ang="0">
                <a:pos x="720" y="288"/>
              </a:cxn>
              <a:cxn ang="0">
                <a:pos x="0" y="288"/>
              </a:cxn>
            </a:cxnLst>
            <a:rect l="0" t="0" r="r" b="b"/>
            <a:pathLst>
              <a:path w="1056" h="288">
                <a:moveTo>
                  <a:pt x="0" y="288"/>
                </a:moveTo>
                <a:lnTo>
                  <a:pt x="432" y="0"/>
                </a:lnTo>
                <a:lnTo>
                  <a:pt x="1056" y="0"/>
                </a:lnTo>
                <a:lnTo>
                  <a:pt x="720" y="288"/>
                </a:lnTo>
                <a:lnTo>
                  <a:pt x="0" y="2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Freeform 42"/>
          <p:cNvSpPr>
            <a:spLocks/>
          </p:cNvSpPr>
          <p:nvPr/>
        </p:nvSpPr>
        <p:spPr bwMode="auto">
          <a:xfrm>
            <a:off x="7391400" y="4191000"/>
            <a:ext cx="533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336" y="144"/>
              </a:cxn>
              <a:cxn ang="0">
                <a:pos x="336" y="0"/>
              </a:cxn>
              <a:cxn ang="0">
                <a:pos x="0" y="288"/>
              </a:cxn>
              <a:cxn ang="0">
                <a:pos x="0" y="432"/>
              </a:cxn>
            </a:cxnLst>
            <a:rect l="0" t="0" r="r" b="b"/>
            <a:pathLst>
              <a:path w="336" h="432">
                <a:moveTo>
                  <a:pt x="0" y="432"/>
                </a:moveTo>
                <a:lnTo>
                  <a:pt x="336" y="144"/>
                </a:lnTo>
                <a:lnTo>
                  <a:pt x="336" y="0"/>
                </a:lnTo>
                <a:lnTo>
                  <a:pt x="0" y="288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477000" y="4876800"/>
            <a:ext cx="7620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480" y="384"/>
              </a:cxn>
              <a:cxn ang="0">
                <a:pos x="480" y="0"/>
              </a:cxn>
              <a:cxn ang="0">
                <a:pos x="0" y="0"/>
              </a:cxn>
              <a:cxn ang="0">
                <a:pos x="0" y="672"/>
              </a:cxn>
            </a:cxnLst>
            <a:rect l="0" t="0" r="r" b="b"/>
            <a:pathLst>
              <a:path w="480" h="672">
                <a:moveTo>
                  <a:pt x="0" y="672"/>
                </a:moveTo>
                <a:lnTo>
                  <a:pt x="480" y="384"/>
                </a:lnTo>
                <a:lnTo>
                  <a:pt x="480" y="0"/>
                </a:lnTo>
                <a:lnTo>
                  <a:pt x="0" y="0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Text Box 44"/>
          <p:cNvSpPr txBox="1">
            <a:spLocks noChangeArrowheads="1"/>
          </p:cNvSpPr>
          <p:nvPr/>
        </p:nvSpPr>
        <p:spPr bwMode="auto">
          <a:xfrm>
            <a:off x="6705600" y="5715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CORNER JOINT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accidents in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Wrong information</a:t>
            </a:r>
          </a:p>
          <a:p>
            <a:r>
              <a:rPr lang="en-US" dirty="0" smtClean="0"/>
              <a:t>Carelessness in handling equipments</a:t>
            </a:r>
          </a:p>
          <a:p>
            <a:r>
              <a:rPr lang="en-US" dirty="0" smtClean="0"/>
              <a:t>Insufficient lighting at workplace</a:t>
            </a:r>
          </a:p>
          <a:p>
            <a:r>
              <a:rPr lang="en-US" dirty="0" smtClean="0"/>
              <a:t>Congested place</a:t>
            </a:r>
          </a:p>
          <a:p>
            <a:r>
              <a:rPr lang="en-US" dirty="0" smtClean="0"/>
              <a:t>Not using safety equipments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Precautions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Machines conditions regularly</a:t>
            </a:r>
          </a:p>
          <a:p>
            <a:r>
              <a:rPr lang="en-US" dirty="0" smtClean="0"/>
              <a:t>Use of proper safety equipments</a:t>
            </a:r>
          </a:p>
          <a:p>
            <a:r>
              <a:rPr lang="en-US" dirty="0" smtClean="0"/>
              <a:t>Welding should not be done in a congested place</a:t>
            </a:r>
          </a:p>
          <a:p>
            <a:r>
              <a:rPr lang="en-US" dirty="0" smtClean="0"/>
              <a:t>Welding Machine and Main Switch distance must be less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Safety Equipments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410575" y="6181725"/>
            <a:ext cx="609600" cy="457200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CEBDB480-94B2-40E8-B891-1F6E9D23B3F9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1800"/>
            <a:ext cx="21526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429000"/>
            <a:ext cx="2576513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905000"/>
            <a:ext cx="2686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438400"/>
            <a:ext cx="19050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762000"/>
          </a:xfrm>
        </p:spPr>
        <p:txBody>
          <a:bodyPr/>
          <a:lstStyle/>
          <a:p>
            <a:r>
              <a:rPr lang="en-IN" sz="4800" dirty="0" smtClean="0"/>
              <a:t>Manufacturing Process Tools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8839200" cy="5638800"/>
          </a:xfrm>
        </p:spPr>
        <p:txBody>
          <a:bodyPr/>
          <a:lstStyle/>
          <a:p>
            <a:r>
              <a:rPr lang="en-IN" sz="2800" dirty="0" smtClean="0"/>
              <a:t>Manufacturing processes are basic processes for converting raw material into products</a:t>
            </a:r>
          </a:p>
          <a:p>
            <a:r>
              <a:rPr lang="en-IN" sz="2800" dirty="0" smtClean="0"/>
              <a:t>Below is list of common  tools/processes used to  convert the raw material into the product : </a:t>
            </a:r>
          </a:p>
          <a:p>
            <a:pPr lvl="1"/>
            <a:r>
              <a:rPr lang="en-IN" dirty="0" smtClean="0"/>
              <a:t>Cutting </a:t>
            </a:r>
          </a:p>
          <a:p>
            <a:pPr lvl="1"/>
            <a:r>
              <a:rPr lang="en-IN" b="1" dirty="0" smtClean="0"/>
              <a:t>Welding </a:t>
            </a:r>
          </a:p>
          <a:p>
            <a:pPr lvl="1"/>
            <a:r>
              <a:rPr lang="en-IN" dirty="0" smtClean="0"/>
              <a:t> Drilling, threading and tapping </a:t>
            </a:r>
          </a:p>
          <a:p>
            <a:pPr lvl="1"/>
            <a:r>
              <a:rPr lang="en-IN" dirty="0" smtClean="0"/>
              <a:t>Grinding </a:t>
            </a:r>
          </a:p>
          <a:p>
            <a:pPr lvl="1"/>
            <a:r>
              <a:rPr lang="en-IN" dirty="0" smtClean="0"/>
              <a:t>Aesthetics</a:t>
            </a:r>
          </a:p>
          <a:p>
            <a:pPr lvl="1">
              <a:buNone/>
            </a:pPr>
            <a:endParaRPr lang="en-IN" dirty="0" smtClean="0"/>
          </a:p>
          <a:p>
            <a:pPr lvl="1"/>
            <a:endParaRPr lang="en-IN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welding?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Joining of 2 or more metal parts together is called as welding</a:t>
            </a:r>
          </a:p>
          <a:p>
            <a:r>
              <a:rPr lang="en-US" sz="2800" dirty="0" smtClean="0">
                <a:latin typeface="Times New Roman" pitchFamily="18" charset="0"/>
              </a:rPr>
              <a:t>Permanently joining metal – usually steel, using heat to bring the base metal to its melting temperature.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There are many types of methods in welding but primarily followed are</a:t>
            </a:r>
          </a:p>
          <a:p>
            <a:r>
              <a:rPr lang="en-US" dirty="0" smtClean="0"/>
              <a:t>Pressure Welding</a:t>
            </a:r>
          </a:p>
          <a:p>
            <a:r>
              <a:rPr lang="en-US" dirty="0" smtClean="0"/>
              <a:t>Fusion Welding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en-US" sz="4800" dirty="0" smtClean="0"/>
              <a:t>Classification of welding processes</a:t>
            </a:r>
            <a:endParaRPr lang="en-IN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3810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Arc welding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Carbon arc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Metal arc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Metal inert gas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Tungsten inert gas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Plasma arc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Submerged arc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Electro-slag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(ii).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 Welding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Oxy-acetylene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Air-acetylene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Oxy-hydrogen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(iii).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Resistance Welding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Butt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Spot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Seam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Projection</a:t>
            </a:r>
          </a:p>
          <a:p>
            <a:pPr marL="660400" marR="0" lvl="0" indent="-660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Percussion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962400" y="1447800"/>
            <a:ext cx="4572000" cy="43704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iv)</a:t>
            </a:r>
            <a:r>
              <a:rPr lang="en-US" b="1" dirty="0" err="1" smtClean="0"/>
              <a:t>Thermit</a:t>
            </a:r>
            <a:r>
              <a:rPr lang="en-US" b="1" dirty="0" smtClean="0"/>
              <a:t> Welding</a:t>
            </a:r>
          </a:p>
          <a:p>
            <a:r>
              <a:rPr lang="en-US" b="1" dirty="0" smtClean="0"/>
              <a:t>(v)Solid State Welding</a:t>
            </a:r>
            <a:endParaRPr lang="en-US" dirty="0" smtClean="0"/>
          </a:p>
          <a:p>
            <a:pPr lvl="1"/>
            <a:r>
              <a:rPr lang="en-US" sz="2000" dirty="0" smtClean="0"/>
              <a:t>	Friction</a:t>
            </a:r>
          </a:p>
          <a:p>
            <a:pPr lvl="1"/>
            <a:r>
              <a:rPr lang="en-US" sz="2000" dirty="0" smtClean="0"/>
              <a:t>	Ultrasonic</a:t>
            </a:r>
          </a:p>
          <a:p>
            <a:pPr lvl="1"/>
            <a:r>
              <a:rPr lang="en-US" sz="2000" dirty="0" smtClean="0"/>
              <a:t>	Diffusion</a:t>
            </a:r>
          </a:p>
          <a:p>
            <a:pPr lvl="1"/>
            <a:r>
              <a:rPr lang="en-US" sz="2000" dirty="0" smtClean="0"/>
              <a:t>	Explosive</a:t>
            </a:r>
          </a:p>
          <a:p>
            <a:r>
              <a:rPr lang="en-US" b="1" dirty="0" smtClean="0"/>
              <a:t>(vi)Newer Welding</a:t>
            </a:r>
            <a:endParaRPr lang="en-US" dirty="0" smtClean="0"/>
          </a:p>
          <a:p>
            <a:pPr lvl="1"/>
            <a:r>
              <a:rPr lang="en-US" dirty="0" smtClean="0"/>
              <a:t>	Electron-beam</a:t>
            </a:r>
          </a:p>
          <a:p>
            <a:pPr lvl="1"/>
            <a:r>
              <a:rPr lang="en-US" dirty="0" smtClean="0"/>
              <a:t>	Laser</a:t>
            </a:r>
            <a:endParaRPr lang="en-US" b="1" dirty="0" smtClean="0"/>
          </a:p>
          <a:p>
            <a:r>
              <a:rPr lang="en-US" b="1" dirty="0" smtClean="0"/>
              <a:t>(vii)Related Process</a:t>
            </a:r>
            <a:endParaRPr lang="en-US" dirty="0" smtClean="0"/>
          </a:p>
          <a:p>
            <a:pPr lvl="1"/>
            <a:r>
              <a:rPr lang="en-US" dirty="0" smtClean="0"/>
              <a:t>	Oxy-acetylene cutting</a:t>
            </a:r>
          </a:p>
          <a:p>
            <a:pPr lvl="1"/>
            <a:r>
              <a:rPr lang="en-US" dirty="0" smtClean="0"/>
              <a:t>	Arc cutting</a:t>
            </a:r>
          </a:p>
          <a:p>
            <a:pPr lvl="1"/>
            <a:r>
              <a:rPr lang="en-US" dirty="0" smtClean="0"/>
              <a:t>	Hard facing</a:t>
            </a:r>
          </a:p>
          <a:p>
            <a:pPr lvl="1"/>
            <a:r>
              <a:rPr lang="en-US" dirty="0" smtClean="0"/>
              <a:t>	Brazing</a:t>
            </a:r>
          </a:p>
          <a:p>
            <a:pPr lvl="1"/>
            <a:r>
              <a:rPr lang="en-US" dirty="0" smtClean="0"/>
              <a:t>	Soldering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Common Welding 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u="sng" dirty="0" smtClean="0"/>
          </a:p>
          <a:p>
            <a:r>
              <a:rPr lang="en-IN" dirty="0" smtClean="0"/>
              <a:t>Most common welding types are :</a:t>
            </a:r>
          </a:p>
          <a:p>
            <a:endParaRPr lang="en-IN" dirty="0" smtClean="0"/>
          </a:p>
          <a:p>
            <a:pPr lvl="1"/>
            <a:r>
              <a:rPr lang="en-IN" dirty="0" smtClean="0"/>
              <a:t> Arc  welding</a:t>
            </a:r>
          </a:p>
          <a:p>
            <a:pPr lvl="1"/>
            <a:r>
              <a:rPr lang="en-IN" dirty="0" smtClean="0"/>
              <a:t> Gas welding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Two  electrodes having electric charge are joined together and </a:t>
            </a:r>
            <a:r>
              <a:rPr lang="en-US" dirty="0" err="1" smtClean="0"/>
              <a:t>seperated</a:t>
            </a:r>
            <a:r>
              <a:rPr lang="en-US" dirty="0" smtClean="0"/>
              <a:t> .The spark produced due to this is known as arc. Following is the diagram of Arc Welding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276600"/>
            <a:ext cx="4343400" cy="287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IN" altLang="zh-TW" sz="5400" dirty="0" smtClean="0"/>
              <a:t>Arc welding </a:t>
            </a:r>
            <a:r>
              <a:rPr lang="en-US" altLang="zh-TW" sz="5400" dirty="0" smtClean="0"/>
              <a:t>e</a:t>
            </a:r>
            <a:r>
              <a:rPr lang="en-US" sz="5400" dirty="0" smtClean="0"/>
              <a:t>quipments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04800" y="1600200"/>
            <a:ext cx="3505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Equipments: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 welding generator (D.C.) or Transformer (A.C.)</a:t>
            </a:r>
          </a:p>
          <a:p>
            <a:r>
              <a:rPr lang="en-US" sz="2000" dirty="0" smtClean="0"/>
              <a:t>Two cables- one for work and one for electrode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Electrode holder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Electrode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Protective shield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Gloves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Wire brush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Chipping hammer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Goggles</a:t>
            </a:r>
            <a:endParaRPr lang="en-IN" sz="2000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216" y="1981200"/>
            <a:ext cx="530278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 smtClean="0"/>
              <a:t>Gas Welding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2860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9" name="Picture 8" descr="E:\Vigyan-Ashram\Original\march2014\20march 2014\OER\workshop machines\gas weldin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828800"/>
            <a:ext cx="426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228600" y="1600200"/>
            <a:ext cx="4419600" cy="441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Helvetica" charset="0"/>
                <a:ea typeface="Arial" pitchFamily="34" charset="0"/>
                <a:cs typeface="Helvetica" charset="0"/>
              </a:rPr>
              <a:t>-</a:t>
            </a:r>
            <a:r>
              <a:rPr kumimoji="0" lang="en-IN" sz="11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Helvetica" charset="0"/>
                <a:ea typeface="Arial" pitchFamily="34" charset="0"/>
                <a:cs typeface="Arial" pitchFamily="34" charset="0"/>
              </a:rPr>
              <a:t> </a:t>
            </a:r>
            <a:r>
              <a:rPr lang="en-IN" sz="2000" dirty="0" smtClean="0"/>
              <a:t>The most common gas welding process is </a:t>
            </a:r>
            <a:r>
              <a:rPr lang="en-IN" sz="2000" dirty="0" err="1" smtClean="0"/>
              <a:t>oxyfuel</a:t>
            </a:r>
            <a:r>
              <a:rPr lang="en-IN" sz="2000" dirty="0" smtClean="0"/>
              <a:t> welding, also known as oxyacetylene welding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-</a:t>
            </a:r>
            <a:r>
              <a:rPr lang="en-IN" sz="2000" dirty="0" smtClean="0"/>
              <a:t>Common fluxes used are made of sodium, potassium. Lithium and borax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2000" dirty="0" smtClean="0"/>
              <a:t>- Sound weld is obtained by selecting proper size of flame, filler material and method of moving torch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- </a:t>
            </a:r>
            <a:r>
              <a:rPr lang="en-IN" sz="2000" dirty="0" smtClean="0"/>
              <a:t>The temperature generated during the process is 33000c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IN" sz="2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IN" sz="2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IN" sz="2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type, Cylinders of Highly inflammable gases like Acetylene is used for making a strong flame and the metals are cut or joined through heat produced by these flames.</a:t>
            </a:r>
          </a:p>
          <a:p>
            <a:r>
              <a:rPr lang="en-US" dirty="0" smtClean="0"/>
              <a:t>In this process, Inflammable gas like acetylene is combined with oxygen to enhance the process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1348</TotalTime>
  <Words>513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Flow</vt:lpstr>
      <vt:lpstr>1_Office Theme</vt:lpstr>
      <vt:lpstr>2_Office Theme</vt:lpstr>
      <vt:lpstr>3_Office Theme</vt:lpstr>
      <vt:lpstr>4_Office Theme</vt:lpstr>
      <vt:lpstr>Slide 1</vt:lpstr>
      <vt:lpstr>Manufacturing Process Tools</vt:lpstr>
      <vt:lpstr>What is welding?</vt:lpstr>
      <vt:lpstr>Classification of welding processes</vt:lpstr>
      <vt:lpstr>Common Welding Types</vt:lpstr>
      <vt:lpstr>Arc Welding</vt:lpstr>
      <vt:lpstr>Arc welding equipments</vt:lpstr>
      <vt:lpstr>Gas Welding</vt:lpstr>
      <vt:lpstr>Gas Welding</vt:lpstr>
      <vt:lpstr>Equipments in Gas Welding</vt:lpstr>
      <vt:lpstr>Gas Cutting</vt:lpstr>
      <vt:lpstr>Gas Welding</vt:lpstr>
      <vt:lpstr>Welding Positions</vt:lpstr>
      <vt:lpstr>Types of Joints</vt:lpstr>
      <vt:lpstr>Reason for accidents in welding</vt:lpstr>
      <vt:lpstr>Welding Precautions</vt:lpstr>
      <vt:lpstr>Welding Safety Equipments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240</cp:revision>
  <dcterms:created xsi:type="dcterms:W3CDTF">2014-01-14T17:55:13Z</dcterms:created>
  <dcterms:modified xsi:type="dcterms:W3CDTF">2014-07-05T09:16:40Z</dcterms:modified>
</cp:coreProperties>
</file>