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9"/>
  </p:notesMasterIdLst>
  <p:sldIdLst>
    <p:sldId id="284" r:id="rId6"/>
    <p:sldId id="333" r:id="rId7"/>
    <p:sldId id="324" r:id="rId8"/>
    <p:sldId id="325" r:id="rId9"/>
    <p:sldId id="327" r:id="rId10"/>
    <p:sldId id="329" r:id="rId11"/>
    <p:sldId id="330" r:id="rId12"/>
    <p:sldId id="331" r:id="rId13"/>
    <p:sldId id="332" r:id="rId14"/>
    <p:sldId id="328" r:id="rId15"/>
    <p:sldId id="310" r:id="rId16"/>
    <p:sldId id="326" r:id="rId17"/>
    <p:sldId id="334" r:id="rId18"/>
    <p:sldId id="335" r:id="rId19"/>
    <p:sldId id="336" r:id="rId20"/>
    <p:sldId id="305" r:id="rId21"/>
    <p:sldId id="337" r:id="rId22"/>
    <p:sldId id="339" r:id="rId23"/>
    <p:sldId id="338" r:id="rId24"/>
    <p:sldId id="311" r:id="rId25"/>
    <p:sldId id="308" r:id="rId26"/>
    <p:sldId id="340" r:id="rId27"/>
    <p:sldId id="341" r:id="rId28"/>
    <p:sldId id="342" r:id="rId29"/>
    <p:sldId id="343" r:id="rId30"/>
    <p:sldId id="346" r:id="rId31"/>
    <p:sldId id="344" r:id="rId32"/>
    <p:sldId id="345" r:id="rId33"/>
    <p:sldId id="317" r:id="rId34"/>
    <p:sldId id="347" r:id="rId35"/>
    <p:sldId id="348" r:id="rId36"/>
    <p:sldId id="349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19-04-2014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3A4FA-2C95-4BD0-9935-471052EE0A4C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26B24-4907-4837-8F39-3C6833CA2E53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C928C-1441-4C75-9485-B8ABB09FB0F8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2E-95D2-4B5B-80F8-187BA89A3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1590-FBCF-44C3-8F7C-E82553348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9105-BDB9-4629-8990-4C72F623E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F74A-30C5-43FF-A4D4-D012EC26D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2AA1-D1C2-4EFB-8D6A-93F934306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9C63-856E-4A40-8559-64A1CCB1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DC8C-294F-42A4-96A7-675FFF80B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C9B3-B668-4F05-B6AC-2C0389F7B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991ED-B9E9-4D79-B6C1-99AA94E13F7A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02FB-3748-45AF-B919-F145F017D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2F4E-D6DC-4165-ADB2-4D1E2D535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14338"/>
            <a:ext cx="2055812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8213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0A25-B6E6-4E65-AC3D-118E87750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B2CB-DC0E-4225-8000-8381A268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3CCA-E490-4DCB-B439-04F1EBAE7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99D1-4004-4646-B9E7-0FAB8EF0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5540-B289-4BC0-B33F-EF5ABDCE7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F0CA-15B3-485F-9F43-B2E04020B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DB17-B5F0-4F47-A03E-8DA87B369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F804-2D90-4317-B092-2FCE5B85D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7162C-3F91-4986-908C-D196F9B3DFDF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6D0-74F0-49DA-8F14-A91E06545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43AE-5478-4838-B280-D872CA517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514E-798D-44A0-9C31-72C5B46F9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D43C-E1C3-4031-9125-01EC2B402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396F-1216-4489-A9CC-6219A8CCD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D485-769E-425F-96B2-A922BF880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A448-DB88-4449-8EFF-3F9DB5012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EB01-2687-41E2-A4C3-3D3FB62DC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0CB9-71F4-4BE6-936F-9BDC8FD62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381C-D62E-4EA7-8C4C-130C7BC3D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325A21-7405-455D-B1BF-7DE3653E7800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EDDB-7818-47E9-A742-760F7605F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F645-2022-472F-9D19-A8A71673E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9CBD-6B1A-432B-8452-74AA1D150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C961-B768-4599-9F0A-AD7077D8D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FB50-C649-4BDA-8CCD-51D64D66D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03B5-0731-410C-AB1C-D050DEEF7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E023-6A52-40FE-90EB-5FFA4015C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8B64-9638-4206-99D0-779CFFAF9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E99F-71EF-4427-A8E0-B8FC3EE76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0993-0D87-4419-93C5-653DCDC3B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B5F18-CBF2-47EB-A018-9893B700B268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B3AE-418C-4BF3-BE08-1D9B23E63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4631-DE05-48B6-A8D8-1F00EAF5C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9CB1-CA21-4B30-96B3-773396782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590A-F3CA-4CD9-872A-03F2880A8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1A7B-4587-4558-AB41-4D0DB8C32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134E-D18B-4531-B0B3-5ACC2D5A2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63246C-F85C-4B95-95DA-656918325929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DD09C-F65F-4F60-881C-47F2890A93C4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65D80-C95C-4A3C-B4DA-B4A95F76907A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34C84-813E-434A-8A6E-06D75621854A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19-04-2014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smtClean="0"/>
              <a:t> Vigyan Ashram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smtClean="0"/>
              <a:t> INDUSA PTI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1B8AA5B-E12D-4637-9BFF-B69EF852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5B09B46-C8FB-4011-AC8D-51DD2E05A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2852738"/>
            <a:ext cx="7632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4248150" cy="9366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                                                                                            +                      =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627313" y="5445125"/>
            <a:ext cx="576262" cy="576263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3708400" y="5516563"/>
            <a:ext cx="576263" cy="576262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148263" y="5445125"/>
            <a:ext cx="576262" cy="576263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5F0AF94-2E50-4A69-BAD9-251732A45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622BB95-4DDD-46E0-A1CB-16C84033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vapabal@gmail.com" TargetMode="External"/><Relationship Id="rId2" Type="http://schemas.openxmlformats.org/officeDocument/2006/relationships/hyperlink" Target="http://www.vigyanashra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rector@vigyanashram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		</a:t>
            </a:r>
            <a:endParaRPr lang="en-IN" sz="7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smtClean="0"/>
              <a:t>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029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Vigyan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Ashram</a:t>
            </a:r>
            <a:endParaRPr kumimoji="0" lang="mr-I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 center of Indian Institute Of Education)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At.</a:t>
            </a:r>
            <a:r>
              <a:rPr kumimoji="0" lang="mr-I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Dist.</a:t>
            </a:r>
            <a:r>
              <a:rPr kumimoji="0" lang="mr-I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412403</a:t>
            </a:r>
            <a:endParaRPr kumimoji="0" lang="mr-I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mr-I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www.vigyanashram.com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www.techshala.com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www.renindia.in </a:t>
            </a:r>
            <a:endParaRPr kumimoji="0" lang="en-I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057400"/>
            <a:ext cx="71628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5400" dirty="0" smtClean="0">
                <a:solidFill>
                  <a:schemeClr val="tx2"/>
                </a:solidFill>
              </a:rPr>
              <a:t>Safety measures for Engineering </a:t>
            </a:r>
            <a:r>
              <a:rPr lang="en-IN" sz="5400" dirty="0" smtClean="0">
                <a:solidFill>
                  <a:schemeClr val="tx2"/>
                </a:solidFill>
              </a:rPr>
              <a:t>Workshop Equipments</a:t>
            </a:r>
            <a:endParaRPr lang="en-IN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/>
          <a:lstStyle/>
          <a:p>
            <a:r>
              <a:rPr lang="en-IN" sz="4800" dirty="0" smtClean="0"/>
              <a:t>Engineering Workshop Equipments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r>
              <a:rPr lang="en-IN" sz="2800" b="1" dirty="0" smtClean="0"/>
              <a:t>Next slides will help to lean s</a:t>
            </a:r>
            <a:r>
              <a:rPr lang="en-IN" sz="2800" b="1" dirty="0" smtClean="0"/>
              <a:t>afety preca</a:t>
            </a:r>
            <a:r>
              <a:rPr lang="en-IN" sz="2800" b="1" dirty="0" smtClean="0"/>
              <a:t>utions for :</a:t>
            </a:r>
            <a:endParaRPr lang="en-IN" sz="2800" b="1" dirty="0" smtClean="0"/>
          </a:p>
          <a:p>
            <a:pPr>
              <a:buNone/>
            </a:pPr>
            <a:r>
              <a:rPr lang="en-IN" sz="2800" dirty="0" smtClean="0"/>
              <a:t>	1. Drilling machine</a:t>
            </a:r>
          </a:p>
          <a:p>
            <a:pPr>
              <a:buNone/>
            </a:pPr>
            <a:r>
              <a:rPr lang="en-IN" sz="2800" dirty="0" smtClean="0"/>
              <a:t>	2. Grinding machine</a:t>
            </a:r>
          </a:p>
          <a:p>
            <a:pPr>
              <a:buNone/>
            </a:pPr>
            <a:r>
              <a:rPr lang="en-IN" sz="2800" dirty="0" smtClean="0"/>
              <a:t>	3. Welding machine </a:t>
            </a:r>
          </a:p>
          <a:p>
            <a:pPr>
              <a:buNone/>
            </a:pPr>
            <a:r>
              <a:rPr lang="en-IN" sz="2800" dirty="0" smtClean="0"/>
              <a:t>	4. Shearing </a:t>
            </a:r>
            <a:r>
              <a:rPr lang="en-IN" sz="2800" dirty="0" smtClean="0"/>
              <a:t>machine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800" dirty="0" smtClean="0"/>
              <a:t>	</a:t>
            </a:r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r>
              <a:rPr lang="en-IN" dirty="0" smtClean="0"/>
              <a:t>Drilling machine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6019800" cy="58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IN" b="1" dirty="0" smtClean="0"/>
              <a:t>Quick recap about drilling machine :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IN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Drilling </a:t>
            </a:r>
            <a:r>
              <a:rPr lang="en-US" sz="2400" dirty="0" smtClean="0"/>
              <a:t>is the operation of producing circular hole in the work-piece by using a rotating cutter called DRILL. The machine used for drilling is called drilling machine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IN" sz="2400" dirty="0" smtClean="0"/>
              <a:t>This device is normally made of a tapered shank rotated by a motor or by hand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The work piece is held stationary </a:t>
            </a:r>
            <a:r>
              <a:rPr lang="en-US" sz="2400" dirty="0" err="1" smtClean="0"/>
              <a:t>ie</a:t>
            </a:r>
            <a:r>
              <a:rPr lang="en-US" sz="2400" dirty="0" smtClean="0"/>
              <a:t>. Clamped in position and the drill rotates to make a hole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The most common drill used is the twist drill.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57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Drill Machines</a:t>
            </a:r>
            <a:endParaRPr lang="en-IN" dirty="0"/>
          </a:p>
        </p:txBody>
      </p:sp>
      <p:pic>
        <p:nvPicPr>
          <p:cNvPr id="11" name="Picture 4" descr="sensitive dr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668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81600"/>
            <a:ext cx="1981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IN" dirty="0" smtClean="0"/>
              <a:t>Safety Precautions : Drill </a:t>
            </a:r>
            <a:r>
              <a:rPr lang="en-IN" dirty="0" smtClean="0"/>
              <a:t>machine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371601"/>
            <a:ext cx="8534400" cy="4953000"/>
          </a:xfrm>
        </p:spPr>
        <p:txBody>
          <a:bodyPr/>
          <a:lstStyle/>
          <a:p>
            <a:pPr lvl="0"/>
            <a:r>
              <a:rPr lang="en-US" dirty="0" smtClean="0"/>
              <a:t>Do not support the work piece by hand – use work holding device.</a:t>
            </a:r>
            <a:endParaRPr lang="en-IN" dirty="0" smtClean="0"/>
          </a:p>
          <a:p>
            <a:pPr lvl="0"/>
            <a:r>
              <a:rPr lang="en-US" dirty="0" smtClean="0"/>
              <a:t>Use brush to clean the chip</a:t>
            </a:r>
            <a:endParaRPr lang="en-IN" dirty="0" smtClean="0"/>
          </a:p>
          <a:p>
            <a:pPr lvl="0"/>
            <a:r>
              <a:rPr lang="en-US" dirty="0" smtClean="0"/>
              <a:t>No adjustments while the machine is operating</a:t>
            </a:r>
            <a:endParaRPr lang="en-IN" dirty="0" smtClean="0"/>
          </a:p>
          <a:p>
            <a:pPr lvl="0"/>
            <a:r>
              <a:rPr lang="en-US" dirty="0" smtClean="0"/>
              <a:t>Ease </a:t>
            </a:r>
            <a:r>
              <a:rPr lang="en-US" dirty="0" smtClean="0"/>
              <a:t>the feed if drill breaks inside the work piece.</a:t>
            </a:r>
            <a:endParaRPr lang="en-IN" dirty="0" smtClean="0"/>
          </a:p>
          <a:p>
            <a:pPr lvl="0"/>
            <a:r>
              <a:rPr lang="en-US" dirty="0" smtClean="0"/>
              <a:t>Do not wear loose or baggy clothing, ties, jewelry, or sandals. If you have long hair, tie it back or wear a cap — especially when drilling</a:t>
            </a:r>
            <a:endParaRPr lang="en-IN" dirty="0" smtClean="0"/>
          </a:p>
          <a:p>
            <a:pPr lvl="0"/>
            <a:r>
              <a:rPr lang="en-US" dirty="0" smtClean="0"/>
              <a:t>Wear eye protection when sawing and drilling. Safety glasses or goggles are inexpensive and available at any hardware store.</a:t>
            </a:r>
            <a:endParaRPr lang="en-IN" dirty="0" smtClean="0"/>
          </a:p>
          <a:p>
            <a:pPr lvl="0"/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IN" dirty="0" smtClean="0"/>
              <a:t>Safety Precautions : Drill machine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Do not hold your finger on the switch button while carrying a plugged-in tool — it may start accidentally. </a:t>
            </a:r>
            <a:endParaRPr lang="en-IN" dirty="0" smtClean="0"/>
          </a:p>
          <a:p>
            <a:pPr lvl="0"/>
            <a:r>
              <a:rPr lang="en-US" dirty="0" smtClean="0"/>
              <a:t>Grip all tools firmly.</a:t>
            </a:r>
            <a:endParaRPr lang="en-IN" dirty="0" smtClean="0"/>
          </a:p>
          <a:p>
            <a:pPr lvl="0"/>
            <a:r>
              <a:rPr lang="en-US" dirty="0" smtClean="0"/>
              <a:t>Be sure to work at a safe distance from others.</a:t>
            </a:r>
            <a:endParaRPr lang="en-IN" dirty="0" smtClean="0"/>
          </a:p>
          <a:p>
            <a:pPr lvl="0"/>
            <a:r>
              <a:rPr lang="en-US" dirty="0" smtClean="0"/>
              <a:t>Do not use electric power tools in wet or damp locations.</a:t>
            </a:r>
            <a:endParaRPr lang="en-IN" dirty="0" smtClean="0"/>
          </a:p>
          <a:p>
            <a:pPr lvl="0"/>
            <a:r>
              <a:rPr lang="en-US" dirty="0" smtClean="0"/>
              <a:t>Never carry a power tool by its cord.</a:t>
            </a:r>
            <a:endParaRPr lang="en-IN" dirty="0" smtClean="0"/>
          </a:p>
          <a:p>
            <a:pPr lvl="0"/>
            <a:r>
              <a:rPr lang="en-US" dirty="0" smtClean="0"/>
              <a:t>Never leave a running power tool unattended. 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IN" dirty="0" smtClean="0"/>
              <a:t>Safety Precautions : Drill machine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14</a:t>
            </a:fld>
            <a:endParaRPr lang="en-IN" dirty="0"/>
          </a:p>
        </p:txBody>
      </p:sp>
      <p:pic>
        <p:nvPicPr>
          <p:cNvPr id="4099" name="Picture 3" descr="E:\Vigyan-Ashram\Original\march2014\20march 2014\OER\safty of workshop machines\drill-safety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6629400" cy="415504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IN" dirty="0" smtClean="0"/>
              <a:t>Safety Precautions : Drill machine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15</a:t>
            </a:fld>
            <a:endParaRPr lang="en-IN" dirty="0"/>
          </a:p>
        </p:txBody>
      </p:sp>
      <p:pic>
        <p:nvPicPr>
          <p:cNvPr id="4098" name="Picture 2" descr="E:\Vigyan-Ashram\Original\march2014\20march 2014\OER\safty of workshop machines\drill-safet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191251" cy="381149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IN" sz="5400" dirty="0" smtClean="0"/>
              <a:t>Grinding 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Quick recap about drilling machine : 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Grinding is a material removal and surface generation process used to shape and finish components made of metals and other materials</a:t>
            </a:r>
            <a:endParaRPr lang="en-IN" sz="2400" dirty="0"/>
          </a:p>
        </p:txBody>
      </p:sp>
      <p:pic>
        <p:nvPicPr>
          <p:cNvPr id="9" name="Content Placeholder 8" descr="E:\Vigyan-Ashram\Original\march2014\20march 2014\OER\workshop machines\grinding-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8800" y="213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  Bench Grinder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IN" dirty="0" smtClean="0"/>
              <a:t>Safety </a:t>
            </a:r>
            <a:r>
              <a:rPr lang="en-IN" dirty="0" smtClean="0"/>
              <a:t>guards of grinding </a:t>
            </a:r>
            <a:r>
              <a:rPr lang="en-IN" dirty="0" smtClean="0"/>
              <a:t>machine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17</a:t>
            </a:fld>
            <a:endParaRPr lang="en-IN" dirty="0"/>
          </a:p>
        </p:txBody>
      </p:sp>
      <p:pic>
        <p:nvPicPr>
          <p:cNvPr id="6146" name="Picture 2" descr="E:\Vigyan-Ashram\Original\march2014\20march 2014\OER\safty of workshop machines\grinding machine-safet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16152"/>
            <a:ext cx="8191046" cy="395604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IN" dirty="0" smtClean="0"/>
              <a:t>Safety </a:t>
            </a:r>
            <a:r>
              <a:rPr lang="en-IN" dirty="0" smtClean="0"/>
              <a:t>guards of grinding </a:t>
            </a:r>
            <a:r>
              <a:rPr lang="en-IN" dirty="0" smtClean="0"/>
              <a:t>machine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 descr="E:\Vigyan-Ashram\Original\march2014\20march 2014\OER\safty of workshop machines\grinding machine-safety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534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IN" dirty="0" smtClean="0"/>
              <a:t>Safety guards of grinding 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E:\Vigyan-Ashram\Original\march2014\20march 2014\OER\safty of workshop machines\grinding machine-safet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71763"/>
            <a:ext cx="8064260" cy="4044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In this presentation our focus is on learning safety precautions  for  Drilling </a:t>
            </a:r>
            <a:r>
              <a:rPr lang="en-IN" sz="2400" dirty="0" smtClean="0"/>
              <a:t>machine, Welding machine , Grinding </a:t>
            </a:r>
            <a:r>
              <a:rPr lang="en-IN" sz="2400" dirty="0" smtClean="0"/>
              <a:t>machine and  </a:t>
            </a:r>
            <a:r>
              <a:rPr lang="en-IN" sz="2400" dirty="0" smtClean="0"/>
              <a:t>Shearing machine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IN" dirty="0" smtClean="0"/>
              <a:t>Safety Precautions </a:t>
            </a:r>
            <a:r>
              <a:rPr lang="en-IN" dirty="0" smtClean="0"/>
              <a:t>:Grinding </a:t>
            </a:r>
            <a:r>
              <a:rPr lang="en-IN" dirty="0" smtClean="0"/>
              <a:t>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20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r>
              <a:rPr lang="en-IN" sz="2000" b="1" dirty="0" smtClean="0"/>
              <a:t>Grinding machines are used daily in a machine shop. To avoid injuries follow the safety precautions listed below.</a:t>
            </a:r>
          </a:p>
          <a:p>
            <a:pPr>
              <a:buNone/>
            </a:pPr>
            <a:r>
              <a:rPr lang="en-IN" sz="2000" dirty="0" smtClean="0"/>
              <a:t>•Wear </a:t>
            </a:r>
            <a:r>
              <a:rPr lang="en-IN" sz="2000" dirty="0" smtClean="0"/>
              <a:t>goggles for all grinding machine operations.</a:t>
            </a:r>
          </a:p>
          <a:p>
            <a:pPr>
              <a:buNone/>
            </a:pPr>
            <a:r>
              <a:rPr lang="en-IN" sz="2000" dirty="0" smtClean="0"/>
              <a:t>•Check </a:t>
            </a:r>
            <a:r>
              <a:rPr lang="en-IN" sz="2000" dirty="0" smtClean="0"/>
              <a:t>grinding wheels for cracks before mounting.</a:t>
            </a:r>
          </a:p>
          <a:p>
            <a:pPr>
              <a:buNone/>
            </a:pPr>
            <a:r>
              <a:rPr lang="en-IN" sz="2000" dirty="0" smtClean="0"/>
              <a:t>•Never </a:t>
            </a:r>
            <a:r>
              <a:rPr lang="en-IN" sz="2000" dirty="0" smtClean="0"/>
              <a:t>operate grinding wheels at speeds in excess of </a:t>
            </a:r>
            <a:r>
              <a:rPr lang="en-IN" sz="2000" dirty="0" smtClean="0"/>
              <a:t>the recommended </a:t>
            </a:r>
            <a:r>
              <a:rPr lang="en-IN" sz="2000" dirty="0" smtClean="0"/>
              <a:t>speed.</a:t>
            </a:r>
          </a:p>
          <a:p>
            <a:pPr>
              <a:buNone/>
            </a:pPr>
            <a:r>
              <a:rPr lang="en-IN" sz="2000" dirty="0" smtClean="0"/>
              <a:t>•Never </a:t>
            </a:r>
            <a:r>
              <a:rPr lang="en-IN" sz="2000" dirty="0" smtClean="0"/>
              <a:t>adjust the </a:t>
            </a:r>
            <a:r>
              <a:rPr lang="en-IN" sz="2000" dirty="0" smtClean="0"/>
              <a:t>work piece </a:t>
            </a:r>
            <a:r>
              <a:rPr lang="en-IN" sz="2000" dirty="0" smtClean="0"/>
              <a:t>or work mounting devices when the machine is operating.</a:t>
            </a:r>
          </a:p>
          <a:p>
            <a:pPr>
              <a:buNone/>
            </a:pPr>
            <a:r>
              <a:rPr lang="en-IN" sz="2000" dirty="0" smtClean="0"/>
              <a:t>•Do </a:t>
            </a:r>
            <a:r>
              <a:rPr lang="en-IN" sz="2000" dirty="0" smtClean="0"/>
              <a:t>not exceed recommended depth of cut for the grinding wheel or machine.</a:t>
            </a:r>
          </a:p>
          <a:p>
            <a:pPr>
              <a:buNone/>
            </a:pPr>
            <a:r>
              <a:rPr lang="en-IN" sz="2000" dirty="0" smtClean="0"/>
              <a:t>•Remove work piece </a:t>
            </a:r>
            <a:r>
              <a:rPr lang="en-IN" sz="2000" dirty="0" smtClean="0"/>
              <a:t>from grinding wheel before turning machine off.</a:t>
            </a:r>
          </a:p>
          <a:p>
            <a:pPr>
              <a:buNone/>
            </a:pPr>
            <a:r>
              <a:rPr lang="en-IN" sz="2000" dirty="0" smtClean="0"/>
              <a:t>•Use </a:t>
            </a:r>
            <a:r>
              <a:rPr lang="en-IN" sz="2000" dirty="0" smtClean="0"/>
              <a:t>proper wheel guards on all grinding machines.</a:t>
            </a:r>
          </a:p>
          <a:p>
            <a:pPr>
              <a:buNone/>
            </a:pPr>
            <a:r>
              <a:rPr lang="en-IN" sz="2000" dirty="0" smtClean="0"/>
              <a:t>•On </a:t>
            </a:r>
            <a:r>
              <a:rPr lang="en-IN" sz="2000" dirty="0" smtClean="0"/>
              <a:t>bench grinders, adjust tool rest 1/16 to 1/8 inch from</a:t>
            </a:r>
          </a:p>
          <a:p>
            <a:pPr>
              <a:buNone/>
            </a:pPr>
            <a:r>
              <a:rPr lang="en-IN" sz="2000" dirty="0" smtClean="0"/>
              <a:t>the </a:t>
            </a:r>
            <a:r>
              <a:rPr lang="en-IN" sz="2000" dirty="0" smtClean="0"/>
              <a:t>wheel.</a:t>
            </a:r>
            <a:endParaRPr lang="en-IN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IN" dirty="0" smtClean="0"/>
              <a:t>Welding Machine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21</a:t>
            </a:fld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3894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Welding is joining metal parts (usually) together by heating the surfaces to the point of melting with a blowpipe, electric arc, or other means, and uniting them by pressing, hammering, etc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IN" dirty="0" smtClean="0"/>
              <a:t>Safety precautions for welding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8686800" cy="4953000"/>
          </a:xfrm>
        </p:spPr>
        <p:txBody>
          <a:bodyPr/>
          <a:lstStyle/>
          <a:p>
            <a:r>
              <a:rPr lang="en-IN" sz="2400" b="1" u="sng" dirty="0" smtClean="0"/>
              <a:t>Safety precautions for welding </a:t>
            </a:r>
            <a:r>
              <a:rPr lang="en-IN" sz="2400" b="1" u="sng" dirty="0" smtClean="0"/>
              <a:t>:</a:t>
            </a:r>
          </a:p>
          <a:p>
            <a:pPr>
              <a:buNone/>
            </a:pPr>
            <a:endParaRPr lang="en-IN" sz="2400" dirty="0" smtClean="0"/>
          </a:p>
          <a:p>
            <a:pPr lvl="1"/>
            <a:r>
              <a:rPr lang="en-IN" sz="2200" dirty="0" smtClean="0"/>
              <a:t>Welding </a:t>
            </a:r>
            <a:r>
              <a:rPr lang="en-IN" sz="2200" dirty="0" smtClean="0"/>
              <a:t>booths should be painted with dull finishes so they don’t reflect UV light</a:t>
            </a:r>
          </a:p>
          <a:p>
            <a:pPr lvl="1"/>
            <a:r>
              <a:rPr lang="en-US" sz="2200" dirty="0" smtClean="0"/>
              <a:t>Eye protection should be used in all welding operations</a:t>
            </a:r>
            <a:endParaRPr lang="en-IN" sz="2200" dirty="0" smtClean="0"/>
          </a:p>
          <a:p>
            <a:pPr lvl="1"/>
            <a:r>
              <a:rPr lang="en-US" sz="2200" dirty="0" smtClean="0"/>
              <a:t>Wear face shields or helmets and goggles or safety glasses</a:t>
            </a:r>
            <a:endParaRPr lang="en-IN" sz="2200" dirty="0" smtClean="0"/>
          </a:p>
          <a:p>
            <a:pPr lvl="1"/>
            <a:r>
              <a:rPr lang="en-US" sz="2200" dirty="0" smtClean="0"/>
              <a:t>Use appropriate filters on eye protection</a:t>
            </a:r>
            <a:endParaRPr lang="en-IN" sz="2200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22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IN" dirty="0" smtClean="0"/>
              <a:t>Safety precautions for welding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u="sng" dirty="0" smtClean="0"/>
              <a:t>Protective Clothing</a:t>
            </a:r>
            <a:endParaRPr lang="en-IN" sz="2400" b="1" u="sng" dirty="0" smtClean="0"/>
          </a:p>
          <a:p>
            <a:pPr lvl="1"/>
            <a:r>
              <a:rPr lang="en-US" sz="2000" dirty="0" smtClean="0"/>
              <a:t>Fire resistant gauntlet gloves</a:t>
            </a:r>
            <a:endParaRPr lang="en-IN" sz="2000" dirty="0" smtClean="0"/>
          </a:p>
          <a:p>
            <a:pPr lvl="1"/>
            <a:r>
              <a:rPr lang="en-US" sz="2000" dirty="0" smtClean="0"/>
              <a:t>Head cap</a:t>
            </a:r>
            <a:endParaRPr lang="en-IN" sz="2000" dirty="0" smtClean="0"/>
          </a:p>
          <a:p>
            <a:pPr lvl="1"/>
            <a:r>
              <a:rPr lang="en-US" sz="2000" dirty="0" smtClean="0"/>
              <a:t>High top hard toed shoes</a:t>
            </a:r>
            <a:endParaRPr lang="en-IN" sz="2000" dirty="0" smtClean="0"/>
          </a:p>
          <a:p>
            <a:pPr lvl="1"/>
            <a:r>
              <a:rPr lang="en-US" sz="2000" dirty="0" smtClean="0"/>
              <a:t>Leather apron</a:t>
            </a:r>
            <a:endParaRPr lang="en-IN" sz="2000" dirty="0" smtClean="0"/>
          </a:p>
          <a:p>
            <a:pPr lvl="1"/>
            <a:r>
              <a:rPr lang="en-US" sz="2000" dirty="0" smtClean="0"/>
              <a:t>Face shield</a:t>
            </a:r>
            <a:endParaRPr lang="en-IN" sz="2000" dirty="0" smtClean="0"/>
          </a:p>
          <a:p>
            <a:pPr lvl="1"/>
            <a:r>
              <a:rPr lang="en-US" sz="2000" dirty="0" smtClean="0"/>
              <a:t>Flame retardant clothing</a:t>
            </a:r>
            <a:endParaRPr lang="en-IN" sz="2000" dirty="0" smtClean="0"/>
          </a:p>
          <a:p>
            <a:pPr lvl="1"/>
            <a:r>
              <a:rPr lang="en-US" sz="2000" dirty="0" smtClean="0"/>
              <a:t>Safety Glasses</a:t>
            </a:r>
            <a:endParaRPr lang="en-IN" sz="2000" dirty="0" smtClean="0"/>
          </a:p>
          <a:p>
            <a:pPr lvl="1"/>
            <a:r>
              <a:rPr lang="en-US" sz="2000" dirty="0" smtClean="0"/>
              <a:t>Safety helmet</a:t>
            </a:r>
            <a:endParaRPr lang="en-IN" sz="2000" dirty="0" smtClean="0"/>
          </a:p>
          <a:p>
            <a:pPr lvl="1"/>
            <a:r>
              <a:rPr lang="en-US" sz="2000" dirty="0" smtClean="0"/>
              <a:t>Hearing plugs and/or muffs</a:t>
            </a:r>
            <a:endParaRPr lang="en-IN" sz="2000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23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762000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US" dirty="0" smtClean="0"/>
              <a:t> Gas welding 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534400" cy="5029200"/>
          </a:xfrm>
        </p:spPr>
        <p:txBody>
          <a:bodyPr/>
          <a:lstStyle/>
          <a:p>
            <a:r>
              <a:rPr lang="en-US" b="1" u="sng" dirty="0" smtClean="0"/>
              <a:t>Gas welding </a:t>
            </a:r>
            <a:r>
              <a:rPr lang="en-US" b="1" u="sng" dirty="0" smtClean="0"/>
              <a:t>Precautions</a:t>
            </a:r>
          </a:p>
          <a:p>
            <a:pPr>
              <a:buNone/>
            </a:pPr>
            <a:endParaRPr lang="en-IN" dirty="0" smtClean="0"/>
          </a:p>
          <a:p>
            <a:pPr lvl="0"/>
            <a:r>
              <a:rPr lang="en-US" sz="2000" dirty="0" smtClean="0"/>
              <a:t>When transporting and handling, valve cap should be securely in place</a:t>
            </a:r>
            <a:endParaRPr lang="en-IN" sz="2000" dirty="0" smtClean="0"/>
          </a:p>
          <a:p>
            <a:pPr lvl="0"/>
            <a:r>
              <a:rPr lang="en-US" sz="2000" dirty="0" smtClean="0"/>
              <a:t>Cylinders should never be lifted by valve cap</a:t>
            </a:r>
            <a:endParaRPr lang="en-IN" sz="2000" dirty="0" smtClean="0"/>
          </a:p>
          <a:p>
            <a:pPr lvl="0"/>
            <a:r>
              <a:rPr lang="en-US" sz="2000" dirty="0" smtClean="0"/>
              <a:t>Cylinder valve should be closed when cylinder is  empty, being moved or not in use</a:t>
            </a:r>
            <a:endParaRPr lang="en-IN" sz="2000" dirty="0" smtClean="0"/>
          </a:p>
          <a:p>
            <a:pPr lvl="0"/>
            <a:r>
              <a:rPr lang="en-US" sz="2000" dirty="0" smtClean="0"/>
              <a:t>Cylinders should be secured to a pallet, cradle, or sling board for hoisting</a:t>
            </a:r>
            <a:endParaRPr lang="en-IN" sz="2000" dirty="0" smtClean="0"/>
          </a:p>
          <a:p>
            <a:pPr lvl="0"/>
            <a:r>
              <a:rPr lang="en-US" sz="2000" dirty="0" smtClean="0"/>
              <a:t>Cylinders should not be dropped, bumped, struck or receive any other huge impact</a:t>
            </a:r>
            <a:endParaRPr lang="en-IN" sz="2000" dirty="0" smtClean="0"/>
          </a:p>
          <a:p>
            <a:pPr lvl="0"/>
            <a:r>
              <a:rPr lang="en-US" sz="2000" dirty="0" smtClean="0"/>
              <a:t>Cylinders should be thawed  with warm water when frozen in place</a:t>
            </a:r>
            <a:endParaRPr lang="en-IN" sz="2000" dirty="0" smtClean="0"/>
          </a:p>
          <a:p>
            <a:pPr lvl="0">
              <a:buNone/>
            </a:pPr>
            <a:endParaRPr lang="en-IN" sz="2000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24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762000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US" dirty="0" smtClean="0"/>
              <a:t> Gas welding 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534400" cy="5029200"/>
          </a:xfrm>
        </p:spPr>
        <p:txBody>
          <a:bodyPr/>
          <a:lstStyle/>
          <a:p>
            <a:r>
              <a:rPr lang="en-US" b="1" u="sng" dirty="0" smtClean="0"/>
              <a:t>Gas welding </a:t>
            </a:r>
            <a:r>
              <a:rPr lang="en-US" b="1" u="sng" dirty="0" smtClean="0"/>
              <a:t>Precautions</a:t>
            </a:r>
          </a:p>
          <a:p>
            <a:pPr>
              <a:buNone/>
            </a:pPr>
            <a:endParaRPr lang="en-IN" dirty="0" smtClean="0"/>
          </a:p>
          <a:p>
            <a:pPr lvl="0"/>
            <a:r>
              <a:rPr lang="en-US" sz="2000" dirty="0" smtClean="0"/>
              <a:t>Fuel, gas and oxygen hoses must be easily and clearly distinguishable.</a:t>
            </a:r>
            <a:endParaRPr lang="en-IN" sz="2000" dirty="0" smtClean="0"/>
          </a:p>
          <a:p>
            <a:pPr lvl="0"/>
            <a:r>
              <a:rPr lang="en-US" sz="2000" dirty="0" smtClean="0"/>
              <a:t>Oxygen and gas hoses must not be interchangeable</a:t>
            </a:r>
            <a:endParaRPr lang="en-IN" sz="2000" dirty="0" smtClean="0"/>
          </a:p>
          <a:p>
            <a:pPr lvl="0"/>
            <a:r>
              <a:rPr lang="en-US" sz="2000" dirty="0" smtClean="0"/>
              <a:t>When oxygen and fuel hoses are taped, no more than 4 inches per foot of hose may be taped</a:t>
            </a:r>
            <a:endParaRPr lang="en-IN" sz="2000" dirty="0" smtClean="0"/>
          </a:p>
          <a:p>
            <a:pPr lvl="0"/>
            <a:r>
              <a:rPr lang="en-US" sz="2000" dirty="0" smtClean="0"/>
              <a:t>Gas and oxygen hoses must be inspected before every shift and removed if defects are found. </a:t>
            </a:r>
            <a:endParaRPr lang="en-IN" sz="2000" dirty="0" smtClean="0"/>
          </a:p>
          <a:p>
            <a:pPr lvl="0"/>
            <a:r>
              <a:rPr lang="en-US" sz="2000" dirty="0" smtClean="0"/>
              <a:t>Torches should be inspected before each shift to detect leaks </a:t>
            </a:r>
            <a:endParaRPr lang="en-IN" sz="2000" dirty="0" smtClean="0"/>
          </a:p>
          <a:p>
            <a:pPr lvl="0"/>
            <a:r>
              <a:rPr lang="en-US" sz="2000" dirty="0" smtClean="0"/>
              <a:t>Tip openings should be kept clean and unclogged</a:t>
            </a:r>
            <a:endParaRPr lang="en-IN" sz="2000" dirty="0" smtClean="0"/>
          </a:p>
          <a:p>
            <a:pPr lvl="0"/>
            <a:r>
              <a:rPr lang="en-US" sz="2000" dirty="0" smtClean="0"/>
              <a:t>Torches should be lighted by friction lighters</a:t>
            </a:r>
            <a:endParaRPr lang="en-IN" sz="2000" dirty="0" smtClean="0"/>
          </a:p>
          <a:p>
            <a:endParaRPr lang="en-I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25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Arc welding </a:t>
            </a:r>
            <a:r>
              <a:rPr lang="en-US" dirty="0" smtClean="0"/>
              <a:t>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686800" cy="48768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Arc welding Precautions</a:t>
            </a:r>
            <a:endParaRPr lang="en-IN" dirty="0" smtClean="0"/>
          </a:p>
          <a:p>
            <a:pPr lvl="0"/>
            <a:r>
              <a:rPr lang="en-US" sz="2000" dirty="0" smtClean="0"/>
              <a:t>Only use manual electrode holders designed specifically for arc welding</a:t>
            </a:r>
            <a:endParaRPr lang="en-IN" sz="2000" dirty="0" smtClean="0"/>
          </a:p>
          <a:p>
            <a:pPr lvl="0"/>
            <a:r>
              <a:rPr lang="en-US" sz="2000" dirty="0" smtClean="0"/>
              <a:t>All current-carrying parts should be properly insulated for maximum voltage encountered</a:t>
            </a:r>
            <a:endParaRPr lang="en-IN" sz="2000" dirty="0" smtClean="0"/>
          </a:p>
          <a:p>
            <a:pPr lvl="0"/>
            <a:r>
              <a:rPr lang="en-US" sz="2000" dirty="0" smtClean="0"/>
              <a:t>Cables must be properly insulated, flexible and able to handle maximum current required </a:t>
            </a:r>
            <a:endParaRPr lang="en-IN" sz="2000" dirty="0" smtClean="0"/>
          </a:p>
          <a:p>
            <a:pPr lvl="0"/>
            <a:r>
              <a:rPr lang="en-US" sz="2000" dirty="0" smtClean="0"/>
              <a:t>All equipment and cables should be inspected before each shift and should be removed if any defects are found</a:t>
            </a:r>
            <a:endParaRPr lang="en-IN" sz="2000" dirty="0" smtClean="0"/>
          </a:p>
          <a:p>
            <a:pPr lvl="0"/>
            <a:r>
              <a:rPr lang="en-US" sz="2000" dirty="0" smtClean="0"/>
              <a:t>Operations should be shielded appropriately as to protect other workers in the area</a:t>
            </a:r>
            <a:endParaRPr lang="en-IN" sz="2000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26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n-IN" dirty="0" smtClean="0"/>
              <a:t>Safety measures : welding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27</a:t>
            </a:fld>
            <a:endParaRPr lang="en-IN" dirty="0"/>
          </a:p>
        </p:txBody>
      </p:sp>
      <p:pic>
        <p:nvPicPr>
          <p:cNvPr id="6" name="Picture 2" descr="U:\Graphic_Files\Compressed Gases\cylinder with no val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096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5638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Cylinder with no valve or cap </a:t>
            </a:r>
            <a:r>
              <a:rPr lang="en-US" dirty="0" smtClean="0"/>
              <a:t>installed</a:t>
            </a:r>
            <a:r>
              <a:rPr lang="en-US" dirty="0" smtClean="0"/>
              <a:t> </a:t>
            </a:r>
            <a:r>
              <a:rPr lang="en-US" dirty="0" smtClean="0"/>
              <a:t>2. Laying </a:t>
            </a:r>
            <a:r>
              <a:rPr lang="en-US" dirty="0" smtClean="0"/>
              <a:t>horizontal on the ground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096000"/>
            <a:ext cx="216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3.Subject </a:t>
            </a:r>
            <a:r>
              <a:rPr lang="en-US" dirty="0" smtClean="0"/>
              <a:t>to damage</a:t>
            </a:r>
            <a:endParaRPr lang="en-IN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IN" dirty="0" smtClean="0"/>
              <a:t>Safety measures : welding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28</a:t>
            </a:fld>
            <a:endParaRPr lang="en-IN" dirty="0"/>
          </a:p>
        </p:txBody>
      </p:sp>
      <p:pic>
        <p:nvPicPr>
          <p:cNvPr id="6" name="Picture 2" descr="C:\My Office Files\Graphic_Files\Compressed Gases\PPD D0 gas shed but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868" t="35220" r="31132" b="27044"/>
          <a:stretch>
            <a:fillRect/>
          </a:stretch>
        </p:blipFill>
        <p:spPr bwMode="auto">
          <a:xfrm>
            <a:off x="641392" y="1905000"/>
            <a:ext cx="5962608" cy="337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38200" y="54102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Evidence of smoking next to acetylene cylinders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IN" dirty="0" smtClean="0"/>
              <a:t>Shearing machine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</a:pPr>
            <a:r>
              <a:rPr lang="en-IN" sz="2400" dirty="0" smtClean="0"/>
              <a:t>A shearing machine is a machine that cuts metal. </a:t>
            </a:r>
          </a:p>
          <a:p>
            <a:pPr>
              <a:buClr>
                <a:schemeClr val="tx1"/>
              </a:buClr>
              <a:buSzPct val="100000"/>
            </a:pPr>
            <a:r>
              <a:rPr lang="en-IN" sz="2400" dirty="0" smtClean="0"/>
              <a:t>An industrial shearing machine generally presses blades down into metal sheets to punch out shapes. These shapes may be the desired end product or they may be the waste product. </a:t>
            </a:r>
          </a:p>
          <a:p>
            <a:pPr>
              <a:buClr>
                <a:schemeClr val="tx1"/>
              </a:buClr>
              <a:buSzPct val="100000"/>
            </a:pPr>
            <a:r>
              <a:rPr lang="en-IN" sz="2400" dirty="0" smtClean="0"/>
              <a:t>While shearing metal sheets is most common, other metallic objects may be processed in one of these machines. 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en-I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29</a:t>
            </a:fld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2050" name="Picture 2" descr="E:\Vigyan-Ashram\Original\march2014\20march 2014\OER\safty of workshop machines\why 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6466587" cy="4627203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r>
              <a:rPr lang="en-IN" sz="4800" dirty="0" smtClean="0"/>
              <a:t>Why safety.... 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6248400" y="3124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smtClean="0">
                <a:solidFill>
                  <a:srgbClr val="FF0000"/>
                </a:solidFill>
              </a:rPr>
              <a:t>Imagine what may happen if  </a:t>
            </a:r>
            <a:r>
              <a:rPr lang="en-IN" b="1" i="1" dirty="0" smtClean="0">
                <a:solidFill>
                  <a:srgbClr val="FF0000"/>
                </a:solidFill>
              </a:rPr>
              <a:t>you cut on safety.... </a:t>
            </a:r>
            <a:endParaRPr lang="en-IN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Shearing machine 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/>
          <a:lstStyle/>
          <a:p>
            <a:pPr lvl="0"/>
            <a:r>
              <a:rPr lang="en-US" sz="2400" b="1" u="sng" dirty="0" smtClean="0"/>
              <a:t>Shearing machine Precautions</a:t>
            </a:r>
            <a:endParaRPr lang="en-IN" sz="2400" b="1" u="sng" dirty="0" smtClean="0"/>
          </a:p>
          <a:p>
            <a:pPr lvl="0"/>
            <a:r>
              <a:rPr lang="en-IN" sz="2000" dirty="0" smtClean="0"/>
              <a:t>Bench </a:t>
            </a:r>
            <a:r>
              <a:rPr lang="en-IN" sz="2000" dirty="0" smtClean="0"/>
              <a:t>shears must be securely fastened to a bench or purpose designed stand. </a:t>
            </a:r>
          </a:p>
          <a:p>
            <a:pPr lvl="0"/>
            <a:r>
              <a:rPr lang="en-IN" sz="2000" dirty="0" smtClean="0"/>
              <a:t>Guards or safety devices must never be removed or adjusted, except by an authorized person for maintenance purposes.</a:t>
            </a:r>
          </a:p>
          <a:p>
            <a:pPr lvl="0"/>
            <a:r>
              <a:rPr lang="en-IN" sz="2000" dirty="0" smtClean="0"/>
              <a:t>Shearing edges should be maintained in good condition, should be distortion free and correctly adjusted.</a:t>
            </a:r>
          </a:p>
          <a:p>
            <a:pPr lvl="0"/>
            <a:r>
              <a:rPr lang="en-IN" sz="2000" dirty="0" smtClean="0"/>
              <a:t>Working parts should be well lubricated and the blades free of rust and dirt.</a:t>
            </a:r>
          </a:p>
          <a:p>
            <a:pPr lvl="0"/>
            <a:r>
              <a:rPr lang="en-IN" sz="2000" dirty="0" smtClean="0"/>
              <a:t>Ensure no slip/trip hazards are present in workspaces and walkways.</a:t>
            </a:r>
          </a:p>
          <a:p>
            <a:pPr lvl="0"/>
            <a:r>
              <a:rPr lang="en-IN" sz="2000" dirty="0" smtClean="0"/>
              <a:t>Sufficient space must exist around the machine to prevent accidental contact with passers by.</a:t>
            </a:r>
          </a:p>
          <a:p>
            <a:pPr lvl="0"/>
            <a:r>
              <a:rPr lang="en-IN" sz="2000" dirty="0" smtClean="0"/>
              <a:t>Familiarise yourself with and check all machine operations and controls.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30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Shearing machine 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/>
          <a:lstStyle/>
          <a:p>
            <a:pPr lvl="0"/>
            <a:r>
              <a:rPr lang="en-US" sz="2400" b="1" u="sng" dirty="0" smtClean="0"/>
              <a:t>Shearing machine Precautions</a:t>
            </a:r>
            <a:endParaRPr lang="en-IN" sz="2400" b="1" u="sng" dirty="0" smtClean="0"/>
          </a:p>
          <a:p>
            <a:pPr lvl="0"/>
            <a:r>
              <a:rPr lang="en-IN" sz="2000" dirty="0" smtClean="0"/>
              <a:t>Never use bench shears for cutting metal that is beyond the machine’s capacity with respect to thickness, shape, or type.</a:t>
            </a:r>
          </a:p>
          <a:p>
            <a:pPr lvl="0"/>
            <a:r>
              <a:rPr lang="en-IN" sz="2000" dirty="0" smtClean="0"/>
              <a:t>Material should be properly supported during cutting and industrial type gloves should be worn to protect the hands.</a:t>
            </a:r>
          </a:p>
          <a:p>
            <a:pPr lvl="0"/>
            <a:r>
              <a:rPr lang="en-IN" sz="2000" dirty="0" smtClean="0"/>
              <a:t>Use supports for long material - signpost if a tripping hazard.</a:t>
            </a:r>
          </a:p>
          <a:p>
            <a:pPr lvl="0"/>
            <a:r>
              <a:rPr lang="en-IN" sz="2000" dirty="0" smtClean="0"/>
              <a:t>Manual handling tasks should be assessed and appropriate procedures put in place.</a:t>
            </a:r>
          </a:p>
          <a:p>
            <a:pPr lvl="0"/>
            <a:r>
              <a:rPr lang="en-IN" sz="2000" dirty="0" smtClean="0"/>
              <a:t>Hold material securely to prevent it tilting during the cut.</a:t>
            </a:r>
          </a:p>
          <a:p>
            <a:r>
              <a:rPr lang="en-IN" sz="2000" dirty="0" smtClean="0"/>
              <a:t>Ensure fingers and limbs are clear before operating the bench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31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Shearing machine 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/>
          <a:lstStyle/>
          <a:p>
            <a:pPr lvl="0"/>
            <a:r>
              <a:rPr lang="en-US" sz="2400" b="1" u="sng" dirty="0" smtClean="0"/>
              <a:t>Shearing machine Precautions</a:t>
            </a:r>
            <a:endParaRPr lang="en-IN" sz="2400" b="1" u="sng" dirty="0" smtClean="0"/>
          </a:p>
          <a:p>
            <a:pPr lvl="0"/>
            <a:r>
              <a:rPr lang="en-IN" sz="2000" dirty="0" smtClean="0"/>
              <a:t>When not in use this machine must be locked by, for example, a stout pin through the hole in the blades and kept in place by a padlock.</a:t>
            </a:r>
          </a:p>
          <a:p>
            <a:pPr lvl="0"/>
            <a:r>
              <a:rPr lang="en-IN" sz="2000" dirty="0" smtClean="0"/>
              <a:t>Leave the work area in a safe, clean and tidy state.</a:t>
            </a:r>
          </a:p>
          <a:p>
            <a:pPr lvl="0"/>
            <a:r>
              <a:rPr lang="en-IN" sz="2000" dirty="0" smtClean="0"/>
              <a:t>Closing movements between shearing surfaces and other parts can result in trapping</a:t>
            </a:r>
          </a:p>
          <a:p>
            <a:pPr lvl="0"/>
            <a:r>
              <a:rPr lang="en-IN" sz="2000" dirty="0" smtClean="0"/>
              <a:t>Sharp edges on cutters, work pieces can cause cuts</a:t>
            </a:r>
          </a:p>
          <a:p>
            <a:r>
              <a:rPr lang="en-IN" sz="2000" dirty="0" smtClean="0"/>
              <a:t>Squash/crush and pinch points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32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334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8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 		</a:t>
            </a:r>
            <a:r>
              <a:rPr lang="en-US" sz="72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7200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i="1" u="sng" smtClean="0">
                <a:solidFill>
                  <a:schemeClr val="bg1"/>
                </a:solidFill>
              </a:rPr>
              <a:t>For further information: 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smtClean="0"/>
              <a:t>Website</a:t>
            </a:r>
            <a:r>
              <a:rPr lang="en-US" sz="180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1800" b="1" i="1" dirty="0" smtClean="0">
                <a:solidFill>
                  <a:srgbClr val="FF0000"/>
                </a:solidFill>
                <a:hlinkClick r:id="rId2"/>
              </a:rPr>
              <a:t>www.vigyanashram.com</a:t>
            </a:r>
            <a:endParaRPr lang="en-IN" sz="18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IN" sz="1800" dirty="0" smtClean="0"/>
              <a:t>e-Mail : </a:t>
            </a:r>
            <a:r>
              <a:rPr lang="en-IN" sz="1800" dirty="0" smtClean="0">
                <a:hlinkClick r:id="rId3"/>
              </a:rPr>
              <a:t>vapabal@gmail.com</a:t>
            </a:r>
            <a:r>
              <a:rPr lang="en-IN" sz="1800" dirty="0" smtClean="0"/>
              <a:t>, </a:t>
            </a:r>
            <a:r>
              <a:rPr lang="en-IN" sz="1800" dirty="0" smtClean="0">
                <a:hlinkClick r:id="rId4"/>
              </a:rPr>
              <a:t>director@vigyanashram.com</a:t>
            </a:r>
            <a:endParaRPr lang="en-US" sz="18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en-IN" dirty="0" smtClean="0"/>
              <a:t>Common injuries with power tools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>
              <a:buNone/>
            </a:pPr>
            <a:r>
              <a:rPr lang="en-IN" sz="2000" dirty="0" smtClean="0"/>
              <a:t>Power tools - </a:t>
            </a:r>
            <a:r>
              <a:rPr lang="en-IN" sz="2000" i="1" dirty="0" smtClean="0"/>
              <a:t>A </a:t>
            </a:r>
            <a:r>
              <a:rPr lang="en-IN" sz="2000" b="1" i="1" dirty="0" smtClean="0"/>
              <a:t>power tool</a:t>
            </a:r>
            <a:r>
              <a:rPr lang="en-IN" sz="2000" i="1" dirty="0" smtClean="0"/>
              <a:t> is a tool that requires an additional power source and mechanism other than the solely manual labour used with hand tools</a:t>
            </a:r>
            <a:endParaRPr lang="en-IN" sz="2000" dirty="0" smtClean="0"/>
          </a:p>
          <a:p>
            <a:r>
              <a:rPr lang="en-IN" dirty="0" smtClean="0"/>
              <a:t>Type of injuries power tools may cause :</a:t>
            </a:r>
          </a:p>
          <a:p>
            <a:pPr lvl="1"/>
            <a:r>
              <a:rPr lang="en-IN" dirty="0" smtClean="0"/>
              <a:t>Electric shock </a:t>
            </a:r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Flash burns</a:t>
            </a:r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Falling</a:t>
            </a:r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Hand and Eye injuries</a:t>
            </a:r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Hearing loss </a:t>
            </a:r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Crushing, cuts or</a:t>
            </a:r>
          </a:p>
          <a:p>
            <a:pPr lvl="1"/>
            <a:r>
              <a:rPr lang="en-IN" dirty="0" smtClean="0"/>
              <a:t>  </a:t>
            </a:r>
            <a:r>
              <a:rPr lang="en-IN" dirty="0" smtClean="0"/>
              <a:t>losing a body part</a:t>
            </a:r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Ergonomic </a:t>
            </a:r>
            <a:r>
              <a:rPr lang="en-IN" dirty="0" smtClean="0"/>
              <a:t>injuries</a:t>
            </a:r>
          </a:p>
          <a:p>
            <a:pPr lvl="1">
              <a:buNone/>
            </a:pP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81050"/>
          </a:xfrm>
        </p:spPr>
        <p:txBody>
          <a:bodyPr/>
          <a:lstStyle/>
          <a:p>
            <a:r>
              <a:rPr lang="en-IN" dirty="0" smtClean="0"/>
              <a:t>Protecting our body parts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875024" cy="51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n-IN" dirty="0" smtClean="0"/>
              <a:t>Attention towards Safety </a:t>
            </a:r>
            <a:r>
              <a:rPr lang="en-IN" dirty="0" smtClean="0"/>
              <a:t>signs</a:t>
            </a:r>
            <a:r>
              <a:rPr lang="en-IN" dirty="0" smtClean="0"/>
              <a:t>..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3074" name="Picture 2" descr="E:\Vigyan-Ashram\Original\march2014\20march 2014\OER\safty of workshop machines\safety-signs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09062"/>
            <a:ext cx="3581400" cy="4985375"/>
          </a:xfrm>
          <a:prstGeom prst="rect">
            <a:avLst/>
          </a:prstGeom>
          <a:noFill/>
        </p:spPr>
      </p:pic>
      <p:pic>
        <p:nvPicPr>
          <p:cNvPr id="3075" name="Picture 3" descr="E:\Vigyan-Ashram\Original\march2014\20march 2014\OER\safty of workshop machines\instructions-i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39570"/>
            <a:ext cx="3581400" cy="49786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IN" dirty="0" smtClean="0"/>
              <a:t>General precautions :Power tools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389437"/>
          </a:xfrm>
        </p:spPr>
        <p:txBody>
          <a:bodyPr/>
          <a:lstStyle/>
          <a:p>
            <a:r>
              <a:rPr lang="en-IN" dirty="0" smtClean="0"/>
              <a:t>Must be fitted with guards and safety </a:t>
            </a:r>
            <a:r>
              <a:rPr lang="en-IN" dirty="0" smtClean="0"/>
              <a:t>switches</a:t>
            </a:r>
          </a:p>
          <a:p>
            <a:r>
              <a:rPr lang="en-IN" dirty="0" smtClean="0"/>
              <a:t>Refer manufacturer manual for safety instructions</a:t>
            </a:r>
            <a:endParaRPr lang="en-IN" dirty="0" smtClean="0"/>
          </a:p>
          <a:p>
            <a:r>
              <a:rPr lang="en-IN" dirty="0" smtClean="0"/>
              <a:t>Extremely </a:t>
            </a:r>
            <a:r>
              <a:rPr lang="en-IN" dirty="0" smtClean="0"/>
              <a:t>hazardous </a:t>
            </a:r>
            <a:r>
              <a:rPr lang="en-IN" dirty="0" smtClean="0"/>
              <a:t>when used improperly</a:t>
            </a:r>
          </a:p>
          <a:p>
            <a:r>
              <a:rPr lang="en-IN" dirty="0" smtClean="0"/>
              <a:t>Different </a:t>
            </a:r>
            <a:r>
              <a:rPr lang="en-IN" dirty="0" smtClean="0"/>
              <a:t>types, </a:t>
            </a:r>
            <a:r>
              <a:rPr lang="en-IN" dirty="0" smtClean="0"/>
              <a:t>determined by </a:t>
            </a:r>
            <a:r>
              <a:rPr lang="en-IN" dirty="0" smtClean="0"/>
              <a:t>their power </a:t>
            </a:r>
            <a:r>
              <a:rPr lang="en-IN" dirty="0" smtClean="0"/>
              <a:t>sources:</a:t>
            </a:r>
            <a:endParaRPr lang="en-IN" dirty="0" smtClean="0"/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Electric</a:t>
            </a:r>
          </a:p>
          <a:p>
            <a:pPr lvl="1"/>
            <a:r>
              <a:rPr lang="en-IN" dirty="0" smtClean="0"/>
              <a:t> Pneumatic</a:t>
            </a:r>
          </a:p>
          <a:p>
            <a:pPr lvl="1"/>
            <a:r>
              <a:rPr lang="en-IN" dirty="0" smtClean="0"/>
              <a:t> Liquid fuel</a:t>
            </a:r>
          </a:p>
          <a:p>
            <a:pPr lvl="1"/>
            <a:r>
              <a:rPr lang="en-IN" dirty="0" smtClean="0"/>
              <a:t> Hydraulic</a:t>
            </a:r>
          </a:p>
          <a:p>
            <a:pPr lvl="1"/>
            <a:r>
              <a:rPr lang="en-IN" dirty="0" smtClean="0"/>
              <a:t> Powder-actuated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dirty="0" smtClean="0"/>
              <a:t>General precautions :Power tools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6" name="Picture 1026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038600"/>
            <a:ext cx="1600200" cy="156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3"/>
          <p:cNvSpPr>
            <a:spLocks noChangeArrowheads="1"/>
          </p:cNvSpPr>
          <p:nvPr/>
        </p:nvSpPr>
        <p:spPr bwMode="auto">
          <a:xfrm>
            <a:off x="7086600" y="5562600"/>
            <a:ext cx="1828800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Plug with a grounding 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6477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/>
              <a:t>Operate </a:t>
            </a:r>
            <a:r>
              <a:rPr lang="en-US" sz="2400" dirty="0" smtClean="0"/>
              <a:t>within design limits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400" dirty="0" smtClean="0"/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/>
              <a:t> Use gloves and safety shoes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400" dirty="0" smtClean="0"/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/>
              <a:t> Store in a dry place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400" dirty="0" smtClean="0"/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/>
              <a:t> Don’t use in wet locations unless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2400" dirty="0" smtClean="0"/>
              <a:t>   approved for </a:t>
            </a:r>
            <a:r>
              <a:rPr lang="en-US" sz="2400" dirty="0" smtClean="0"/>
              <a:t>that</a:t>
            </a:r>
            <a:endParaRPr lang="en-US" sz="2400" dirty="0" smtClean="0"/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400" dirty="0" smtClean="0"/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/>
              <a:t> Keep work areas well lit 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400" dirty="0" smtClean="0"/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/>
              <a:t> Ensure cords don’t present a tripping hazard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IN" sz="2000" dirty="0" smtClean="0"/>
          </a:p>
        </p:txBody>
      </p:sp>
      <p:pic>
        <p:nvPicPr>
          <p:cNvPr id="9" name="Picture 5" descr="WL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754" y="1676400"/>
            <a:ext cx="3757246" cy="24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10400" y="2438400"/>
            <a:ext cx="1143000" cy="914400"/>
          </a:xfrm>
          <a:custGeom>
            <a:avLst/>
            <a:gdLst>
              <a:gd name="T0" fmla="*/ 1752600 w 21600"/>
              <a:gd name="T1" fmla="*/ 0 h 21600"/>
              <a:gd name="T2" fmla="*/ 513285 w 21600"/>
              <a:gd name="T3" fmla="*/ 446334 h 21600"/>
              <a:gd name="T4" fmla="*/ 0 w 21600"/>
              <a:gd name="T5" fmla="*/ 1524000 h 21600"/>
              <a:gd name="T6" fmla="*/ 513285 w 21600"/>
              <a:gd name="T7" fmla="*/ 2601666 h 21600"/>
              <a:gd name="T8" fmla="*/ 1752600 w 21600"/>
              <a:gd name="T9" fmla="*/ 3048000 h 21600"/>
              <a:gd name="T10" fmla="*/ 2991916 w 21600"/>
              <a:gd name="T11" fmla="*/ 2601666 h 21600"/>
              <a:gd name="T12" fmla="*/ 3505200 w 21600"/>
              <a:gd name="T13" fmla="*/ 1524000 h 21600"/>
              <a:gd name="T14" fmla="*/ 2991916 w 21600"/>
              <a:gd name="T15" fmla="*/ 4463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410200" y="1219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Do not use extension cord like this..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IN" dirty="0" smtClean="0"/>
              <a:t>General precautions :Power tools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876800"/>
          </a:xfrm>
        </p:spPr>
        <p:txBody>
          <a:bodyPr/>
          <a:lstStyle/>
          <a:p>
            <a:r>
              <a:rPr lang="en-IN" sz="2400" dirty="0" smtClean="0"/>
              <a:t>Disconnect tools when not in use, before servicing </a:t>
            </a:r>
            <a:r>
              <a:rPr lang="en-IN" sz="2400" dirty="0" smtClean="0"/>
              <a:t>and </a:t>
            </a:r>
            <a:r>
              <a:rPr lang="en-IN" sz="2400" dirty="0" smtClean="0"/>
              <a:t>cleaning, and when changing accessories </a:t>
            </a:r>
            <a:endParaRPr lang="en-IN" sz="2400" dirty="0" smtClean="0"/>
          </a:p>
          <a:p>
            <a:r>
              <a:rPr lang="en-IN" sz="2400" dirty="0" smtClean="0"/>
              <a:t>  Secure </a:t>
            </a:r>
            <a:r>
              <a:rPr lang="en-IN" sz="2400" dirty="0" smtClean="0"/>
              <a:t>work with clamps or a </a:t>
            </a:r>
            <a:r>
              <a:rPr lang="en-IN" sz="2400" dirty="0" err="1" smtClean="0"/>
              <a:t>vise</a:t>
            </a:r>
            <a:r>
              <a:rPr lang="en-IN" sz="2400" dirty="0" smtClean="0"/>
              <a:t>, freeing </a:t>
            </a:r>
            <a:r>
              <a:rPr lang="en-IN" sz="2400" dirty="0" smtClean="0"/>
              <a:t>both  </a:t>
            </a:r>
            <a:r>
              <a:rPr lang="en-IN" sz="2400" dirty="0" smtClean="0"/>
              <a:t>hands to operate the tool</a:t>
            </a:r>
          </a:p>
          <a:p>
            <a:r>
              <a:rPr lang="en-IN" sz="2400" dirty="0" smtClean="0"/>
              <a:t>  </a:t>
            </a:r>
            <a:r>
              <a:rPr lang="en-IN" sz="2400" dirty="0" smtClean="0"/>
              <a:t>Don’t hold the switch button while carrying a plugged-in tool</a:t>
            </a:r>
          </a:p>
          <a:p>
            <a:r>
              <a:rPr lang="en-IN" sz="2400" dirty="0" smtClean="0"/>
              <a:t>  </a:t>
            </a:r>
            <a:r>
              <a:rPr lang="en-IN" sz="2400" dirty="0" smtClean="0"/>
              <a:t>Keep tools sharp and clean</a:t>
            </a:r>
          </a:p>
          <a:p>
            <a:r>
              <a:rPr lang="en-IN" sz="2400" dirty="0" smtClean="0"/>
              <a:t>  </a:t>
            </a:r>
            <a:r>
              <a:rPr lang="en-IN" sz="2400" dirty="0" smtClean="0"/>
              <a:t>Remove damaged electric tools &amp; tag them:  “Do Not Use”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Soil preparation-garden terrace</Template>
  <TotalTime>1228</TotalTime>
  <Words>1646</Words>
  <Application>Microsoft Office PowerPoint</Application>
  <PresentationFormat>On-screen Show (4:3)</PresentationFormat>
  <Paragraphs>270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Flow</vt:lpstr>
      <vt:lpstr>1_Office Theme</vt:lpstr>
      <vt:lpstr>2_Office Theme</vt:lpstr>
      <vt:lpstr>3_Office Theme</vt:lpstr>
      <vt:lpstr>4_Office Theme</vt:lpstr>
      <vt:lpstr>Slide 1</vt:lpstr>
      <vt:lpstr>Slide 2</vt:lpstr>
      <vt:lpstr>Why safety.... </vt:lpstr>
      <vt:lpstr>Common injuries with power tools</vt:lpstr>
      <vt:lpstr>Protecting our body parts</vt:lpstr>
      <vt:lpstr>Attention towards Safety signs..</vt:lpstr>
      <vt:lpstr>General precautions :Power tools</vt:lpstr>
      <vt:lpstr>General precautions :Power tools</vt:lpstr>
      <vt:lpstr>General precautions :Power tools</vt:lpstr>
      <vt:lpstr>Engineering Workshop Equipments</vt:lpstr>
      <vt:lpstr>Drilling machine</vt:lpstr>
      <vt:lpstr>Safety Precautions : Drill machine</vt:lpstr>
      <vt:lpstr>Safety Precautions : Drill machine</vt:lpstr>
      <vt:lpstr>Safety Precautions : Drill machine</vt:lpstr>
      <vt:lpstr>Safety Precautions : Drill machine</vt:lpstr>
      <vt:lpstr>Grinding machine</vt:lpstr>
      <vt:lpstr>Safety guards of grinding machine</vt:lpstr>
      <vt:lpstr>Safety guards of grinding machine</vt:lpstr>
      <vt:lpstr>Safety guards of grinding machine</vt:lpstr>
      <vt:lpstr>Safety Precautions :Grinding machine</vt:lpstr>
      <vt:lpstr>Welding Machine </vt:lpstr>
      <vt:lpstr>Safety precautions for welding </vt:lpstr>
      <vt:lpstr>Safety precautions for welding </vt:lpstr>
      <vt:lpstr>  Gas welding Precautions</vt:lpstr>
      <vt:lpstr>  Gas welding Precautions</vt:lpstr>
      <vt:lpstr>Arc welding Precautions</vt:lpstr>
      <vt:lpstr>Safety measures : welding</vt:lpstr>
      <vt:lpstr>Safety measures : welding</vt:lpstr>
      <vt:lpstr>Shearing machine</vt:lpstr>
      <vt:lpstr>Shearing machine Precautions</vt:lpstr>
      <vt:lpstr>Shearing machine Precautions</vt:lpstr>
      <vt:lpstr>Shearing machine Precautions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Mandar</cp:lastModifiedBy>
  <cp:revision>229</cp:revision>
  <dcterms:created xsi:type="dcterms:W3CDTF">2014-01-14T17:55:13Z</dcterms:created>
  <dcterms:modified xsi:type="dcterms:W3CDTF">2014-04-19T09:56:54Z</dcterms:modified>
</cp:coreProperties>
</file>