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notesMasterIdLst>
    <p:notesMasterId r:id="rId16"/>
  </p:notesMasterIdLst>
  <p:sldIdLst>
    <p:sldId id="284" r:id="rId6"/>
    <p:sldId id="286" r:id="rId7"/>
    <p:sldId id="309" r:id="rId8"/>
    <p:sldId id="330" r:id="rId9"/>
    <p:sldId id="310" r:id="rId10"/>
    <p:sldId id="331" r:id="rId11"/>
    <p:sldId id="332" r:id="rId12"/>
    <p:sldId id="333" r:id="rId13"/>
    <p:sldId id="334" r:id="rId14"/>
    <p:sldId id="30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19-04-2014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53A4FA-2C95-4BD0-9935-471052EE0A4C}" type="datetime1">
              <a:rPr lang="en-IN" smtClean="0"/>
              <a:pPr/>
              <a:t>19-04-2014</a:t>
            </a:fld>
            <a:endParaRPr lang="en-IN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426B24-4907-4837-8F39-3C6833CA2E53}" type="datetime1">
              <a:rPr lang="en-IN" smtClean="0"/>
              <a:pPr/>
              <a:t>19-04-2014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1C928C-1441-4C75-9485-B8ABB09FB0F8}" type="datetime1">
              <a:rPr lang="en-IN" smtClean="0"/>
              <a:pPr/>
              <a:t>19-04-2014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D402E-95D2-4B5B-80F8-187BA89A33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A1590-FBCF-44C3-8F7C-E825533488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69105-BDB9-4629-8990-4C72F623E8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1F74A-30C5-43FF-A4D4-D012EC26DF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82AA1-D1C2-4EFB-8D6A-93F934306B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39C63-856E-4A40-8559-64A1CCB110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9DC8C-294F-42A4-96A7-675FFF80BD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AC9B3-B668-4F05-B6AC-2C0389F7BC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5991ED-B9E9-4D79-B6C1-99AA94E13F7A}" type="datetime1">
              <a:rPr lang="en-IN" smtClean="0"/>
              <a:pPr/>
              <a:t>19-04-2014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302FB-3748-45AF-B919-F145F017DB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F2F4E-D6DC-4165-ADB2-4D1E2D535A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414338"/>
            <a:ext cx="2055812" cy="5708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4338"/>
            <a:ext cx="6018213" cy="5708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F0A25-B6E6-4E65-AC3D-118E877501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3B2CB-DC0E-4225-8000-8381A26855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13CCA-E490-4DCB-B439-04F1EBAE78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C99D1-4004-4646-B9E7-0FAB8EF08B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A5540-B289-4BC0-B33F-EF5ABDCE7D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5F0CA-15B3-485F-9F43-B2E04020B2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7DB17-B5F0-4F47-A03E-8DA87B369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BF804-2D90-4317-B092-2FCE5B85D4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97162C-3F91-4986-908C-D196F9B3DFDF}" type="datetime1">
              <a:rPr lang="en-IN" smtClean="0"/>
              <a:pPr/>
              <a:t>19-04-2014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2D6D0-74F0-49DA-8F14-A91E065456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F43AE-5478-4838-B280-D872CA5175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3514E-798D-44A0-9C31-72C5B46F94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0D43C-E1C3-4031-9125-01EC2B4021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8396F-1216-4489-A9CC-6219A8CCD0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5D485-769E-425F-96B2-A922BF880C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EA448-DB88-4449-8EFF-3F9DB50125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EB01-2687-41E2-A4C3-3D3FB62DC9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E0CB9-71F4-4BE6-936F-9BDC8FD629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8381C-D62E-4EA7-8C4C-130C7BC3DF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325A21-7405-455D-B1BF-7DE3653E7800}" type="datetime1">
              <a:rPr lang="en-IN" smtClean="0"/>
              <a:pPr/>
              <a:t>19-04-2014</a:t>
            </a:fld>
            <a:endParaRPr lang="en-IN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6EDDB-7818-47E9-A742-760F7605F6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1F645-2022-472F-9D19-A8A71673E4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D9CBD-6B1A-432B-8452-74AA1D150F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8C961-B768-4599-9F0A-AD7077D8D8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1FB50-C649-4BDA-8CCD-51D64D66DB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503B5-0731-410C-AB1C-D050DEEF76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EE023-6A52-40FE-90EB-5FFA4015CD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C8B64-9638-4206-99D0-779CFFAF98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7E99F-71EF-4427-A8E0-B8FC3EE76E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40993-0D87-4419-93C5-653DCDC3B3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3B5F18-CBF2-47EB-A018-9893B700B268}" type="datetime1">
              <a:rPr lang="en-IN" smtClean="0"/>
              <a:pPr/>
              <a:t>19-04-2014</a:t>
            </a:fld>
            <a:endParaRPr lang="en-IN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2B3AE-418C-4BF3-BE08-1D9B23E632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74631-DE05-48B6-A8D8-1F00EAF5CC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49CB1-CA21-4B30-96B3-7733967822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2590A-F3CA-4CD9-872A-03F2880A8D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51A7B-4587-4558-AB41-4D0DB8C326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5134E-D18B-4531-B0B3-5ACC2D5A26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63246C-F85C-4B95-95DA-656918325929}" type="datetime1">
              <a:rPr lang="en-IN" smtClean="0"/>
              <a:pPr/>
              <a:t>19-04-2014</a:t>
            </a:fld>
            <a:endParaRPr lang="en-IN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3DD09C-F65F-4F60-881C-47F2890A93C4}" type="datetime1">
              <a:rPr lang="en-IN" smtClean="0"/>
              <a:pPr/>
              <a:t>19-04-2014</a:t>
            </a:fld>
            <a:endParaRPr lang="en-IN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E65D80-C95C-4A3C-B4DA-B4A95F76907A}" type="datetime1">
              <a:rPr lang="en-IN" smtClean="0"/>
              <a:pPr/>
              <a:t>19-04-2014</a:t>
            </a:fld>
            <a:endParaRPr lang="en-IN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334C84-813E-434A-8A6E-06D75621854A}" type="datetime1">
              <a:rPr lang="en-IN" smtClean="0"/>
              <a:pPr/>
              <a:t>19-04-2014</a:t>
            </a:fld>
            <a:endParaRPr lang="en-IN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24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5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buFont typeface="Times New Roman" pitchFamily="16" charset="0"/>
              <a:buNone/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19-04-2014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buFont typeface="Times New Roman" pitchFamily="16" charset="0"/>
              <a:buNone/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smtClean="0"/>
              <a:t> Vigyan Ashram 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smtClean="0"/>
              <a:t> INDUSA PTI 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buFont typeface="Times New Roman" pitchFamily="16" charset="0"/>
              <a:buNone/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43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71B8AA5B-E12D-4637-9BFF-B69EF8523D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1" fontAlgn="base" hangingPunct="1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 b="1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 b="1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B5B09B46-C8FB-4011-AC8D-51DD2E05A6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900113" y="2852738"/>
            <a:ext cx="763270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124075" y="5300663"/>
            <a:ext cx="4248150" cy="936625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3200" b="1" dirty="0">
                <a:solidFill>
                  <a:srgbClr val="000000"/>
                </a:solidFill>
              </a:rPr>
              <a:t>                                                                                                            +                      =</a:t>
            </a:r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2627313" y="5445125"/>
            <a:ext cx="576262" cy="576263"/>
          </a:xfrm>
          <a:prstGeom prst="ellipse">
            <a:avLst/>
          </a:prstGeom>
          <a:solidFill>
            <a:srgbClr val="FFFF00"/>
          </a:solidFill>
          <a:ln w="936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81" name="Oval 9"/>
          <p:cNvSpPr>
            <a:spLocks noChangeArrowheads="1"/>
          </p:cNvSpPr>
          <p:nvPr/>
        </p:nvSpPr>
        <p:spPr bwMode="auto">
          <a:xfrm>
            <a:off x="3708400" y="5516563"/>
            <a:ext cx="576263" cy="576262"/>
          </a:xfrm>
          <a:prstGeom prst="ellipse">
            <a:avLst/>
          </a:prstGeom>
          <a:solidFill>
            <a:srgbClr val="0000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82" name="Oval 10"/>
          <p:cNvSpPr>
            <a:spLocks noChangeArrowheads="1"/>
          </p:cNvSpPr>
          <p:nvPr/>
        </p:nvSpPr>
        <p:spPr bwMode="auto">
          <a:xfrm>
            <a:off x="5148263" y="5445125"/>
            <a:ext cx="576262" cy="576263"/>
          </a:xfrm>
          <a:prstGeom prst="ellipse">
            <a:avLst/>
          </a:prstGeom>
          <a:solidFill>
            <a:srgbClr val="008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1" fontAlgn="base" hangingPunct="1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 b="1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 b="1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E5F0AF94-2E50-4A69-BAD9-251732A453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 b="1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F622BB95-4DDD-46E0-A1CB-16C8403310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 b="1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vapabal@gmail.com" TargetMode="External"/><Relationship Id="rId2" Type="http://schemas.openxmlformats.org/officeDocument/2006/relationships/hyperlink" Target="http://www.vigyanashram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irector@vigyanashram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		</a:t>
            </a:r>
            <a:endParaRPr lang="en-IN" sz="7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smtClean="0"/>
              <a:t>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50292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Vigyan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Ashram</a:t>
            </a:r>
            <a:endParaRPr kumimoji="0" lang="mr-IN" sz="28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 center of Indian Institute Of Education)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At.</a:t>
            </a:r>
            <a:r>
              <a:rPr kumimoji="0" lang="mr-IN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Pabal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Dist.</a:t>
            </a:r>
            <a:r>
              <a:rPr kumimoji="0" lang="mr-IN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Pune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412403</a:t>
            </a:r>
            <a:endParaRPr kumimoji="0" lang="mr-IN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mr-IN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www.vigyanashram.com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www.techshala.com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www.renindia.in </a:t>
            </a:r>
            <a:endParaRPr kumimoji="0" lang="en-IN" sz="18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2057400"/>
            <a:ext cx="7162800" cy="2819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5400" dirty="0" smtClean="0">
                <a:solidFill>
                  <a:schemeClr val="tx2"/>
                </a:solidFill>
              </a:rPr>
              <a:t>Safety </a:t>
            </a:r>
            <a:r>
              <a:rPr lang="en-IN" sz="5400" dirty="0" smtClean="0">
                <a:solidFill>
                  <a:schemeClr val="tx2"/>
                </a:solidFill>
              </a:rPr>
              <a:t>precautions </a:t>
            </a:r>
            <a:r>
              <a:rPr lang="en-IN" sz="5400" dirty="0" smtClean="0">
                <a:solidFill>
                  <a:schemeClr val="tx2"/>
                </a:solidFill>
              </a:rPr>
              <a:t>for Workshop </a:t>
            </a:r>
            <a:r>
              <a:rPr lang="en-IN" sz="5400" dirty="0" smtClean="0">
                <a:solidFill>
                  <a:schemeClr val="tx2"/>
                </a:solidFill>
              </a:rPr>
              <a:t>H</a:t>
            </a:r>
            <a:r>
              <a:rPr lang="en-IN" sz="5400" dirty="0" smtClean="0">
                <a:solidFill>
                  <a:schemeClr val="tx2"/>
                </a:solidFill>
              </a:rPr>
              <a:t>and Tools</a:t>
            </a:r>
            <a:endParaRPr lang="en-IN" sz="5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915400" cy="53340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8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8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800" b="1" dirty="0" smtClean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5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</a:t>
            </a:r>
            <a:r>
              <a:rPr lang="en-US" sz="8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 		</a:t>
            </a:r>
            <a:r>
              <a:rPr lang="en-US" sz="7200" i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Thanks</a:t>
            </a: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7200" i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1800" i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b="1" i="1" u="sng" smtClean="0">
                <a:solidFill>
                  <a:schemeClr val="bg1"/>
                </a:solidFill>
              </a:rPr>
              <a:t>For further information: </a:t>
            </a: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800" smtClean="0"/>
              <a:t>Website</a:t>
            </a:r>
            <a:r>
              <a:rPr lang="en-US" sz="1800" smtClean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IN" sz="1800" b="1" i="1" dirty="0" smtClean="0">
                <a:solidFill>
                  <a:srgbClr val="FF0000"/>
                </a:solidFill>
                <a:hlinkClick r:id="rId2"/>
              </a:rPr>
              <a:t>www.vigyanashram.com</a:t>
            </a:r>
            <a:endParaRPr lang="en-IN" sz="1800" b="1" i="1" dirty="0" smtClean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IN" sz="1800" dirty="0" smtClean="0"/>
              <a:t>e-Mail : </a:t>
            </a:r>
            <a:r>
              <a:rPr lang="en-IN" sz="1800" dirty="0" smtClean="0">
                <a:hlinkClick r:id="rId3"/>
              </a:rPr>
              <a:t>vapabal@gmail.com</a:t>
            </a:r>
            <a:r>
              <a:rPr lang="en-IN" sz="1800" dirty="0" smtClean="0"/>
              <a:t>, </a:t>
            </a:r>
            <a:r>
              <a:rPr lang="en-IN" sz="1800" dirty="0" smtClean="0">
                <a:hlinkClick r:id="rId4"/>
              </a:rPr>
              <a:t>director@vigyanashram.com</a:t>
            </a:r>
            <a:endParaRPr lang="en-US" sz="1800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153400" cy="76200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219201"/>
            <a:ext cx="8686800" cy="5105400"/>
          </a:xfrm>
        </p:spPr>
        <p:txBody>
          <a:bodyPr/>
          <a:lstStyle/>
          <a:p>
            <a:endParaRPr lang="en-IN" sz="2800" dirty="0" smtClean="0"/>
          </a:p>
          <a:p>
            <a:pPr>
              <a:buNone/>
            </a:pPr>
            <a:r>
              <a:rPr lang="en-IN" sz="2800" dirty="0" smtClean="0"/>
              <a:t>In this presentation our focus is on learning safety precautions  </a:t>
            </a:r>
            <a:r>
              <a:rPr lang="en-IN" sz="2800" dirty="0" smtClean="0"/>
              <a:t>for </a:t>
            </a:r>
            <a:r>
              <a:rPr lang="en-IN" sz="2800" dirty="0" smtClean="0"/>
              <a:t>hammers, hacksaw, spanners,  chisels, </a:t>
            </a:r>
            <a:r>
              <a:rPr lang="en-IN" sz="2800" dirty="0" smtClean="0"/>
              <a:t>vice and  pliers</a:t>
            </a:r>
          </a:p>
          <a:p>
            <a:pPr>
              <a:buNone/>
            </a:pPr>
            <a:endParaRPr lang="en-IN" sz="2800" dirty="0" smtClean="0"/>
          </a:p>
          <a:p>
            <a:pPr>
              <a:buNone/>
            </a:pPr>
            <a:endParaRPr lang="en-IN" sz="2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IN" sz="4800" dirty="0" smtClean="0"/>
              <a:t>Safety Precautions: hand tools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382000" cy="4419600"/>
          </a:xfrm>
        </p:spPr>
        <p:txBody>
          <a:bodyPr/>
          <a:lstStyle/>
          <a:p>
            <a:r>
              <a:rPr lang="en-IN" sz="2800" dirty="0" smtClean="0"/>
              <a:t>Commonly used workshop tools :</a:t>
            </a:r>
          </a:p>
          <a:p>
            <a:pPr>
              <a:buNone/>
            </a:pPr>
            <a:r>
              <a:rPr lang="en-IN" sz="2800" dirty="0" smtClean="0"/>
              <a:t>	1. Holding tools : Vice, V-block clamp, C-clamp</a:t>
            </a:r>
          </a:p>
          <a:p>
            <a:pPr>
              <a:buNone/>
            </a:pPr>
            <a:r>
              <a:rPr lang="en-IN" sz="2800" dirty="0" smtClean="0"/>
              <a:t>	2. Cutting tools : Hacksaw, chisels, files</a:t>
            </a:r>
          </a:p>
          <a:p>
            <a:pPr>
              <a:buNone/>
            </a:pPr>
            <a:r>
              <a:rPr lang="en-IN" sz="2800" dirty="0" smtClean="0"/>
              <a:t>	3. Other tools : Hammer, spanners, </a:t>
            </a:r>
            <a:r>
              <a:rPr lang="en-IN" sz="2800" dirty="0" smtClean="0"/>
              <a:t>pliers</a:t>
            </a:r>
          </a:p>
          <a:p>
            <a:pPr>
              <a:buNone/>
            </a:pPr>
            <a:endParaRPr lang="en-IN" sz="2800" dirty="0" smtClean="0"/>
          </a:p>
          <a:p>
            <a:pPr>
              <a:buNone/>
            </a:pPr>
            <a:r>
              <a:rPr lang="en-IN" sz="2000" b="1" i="1" u="sng" dirty="0" smtClean="0"/>
              <a:t>These tools are hand tools. The greatest hazards posed by hand tools result from misuse and improper maintenance</a:t>
            </a:r>
            <a:r>
              <a:rPr lang="en-IN" sz="2800" dirty="0" smtClean="0"/>
              <a:t>.</a:t>
            </a:r>
          </a:p>
          <a:p>
            <a:pPr>
              <a:buNone/>
            </a:pPr>
            <a:endParaRPr lang="en-IN" sz="2800" dirty="0" smtClean="0"/>
          </a:p>
          <a:p>
            <a:pPr>
              <a:buNone/>
            </a:pPr>
            <a:r>
              <a:rPr lang="en-IN" sz="2800" dirty="0" smtClean="0"/>
              <a:t>	</a:t>
            </a:r>
          </a:p>
          <a:p>
            <a:pPr>
              <a:buNone/>
            </a:pPr>
            <a:endParaRPr lang="en-IN" sz="2800" dirty="0" smtClean="0"/>
          </a:p>
          <a:p>
            <a:pPr>
              <a:buNone/>
            </a:pPr>
            <a:r>
              <a:rPr lang="en-IN" sz="2800" dirty="0" smtClean="0"/>
              <a:t>	</a:t>
            </a:r>
            <a:endParaRPr lang="en-IN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IN" sz="5400" dirty="0" smtClean="0"/>
              <a:t>Safety Precautions: hand tools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8686800" cy="4876800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15000"/>
              </a:spcBef>
            </a:pPr>
            <a:r>
              <a:rPr lang="en-US" dirty="0" smtClean="0"/>
              <a:t>Hazards are usually caused by misuse and improper maintenance</a:t>
            </a:r>
          </a:p>
          <a:p>
            <a:pPr marL="0" indent="0">
              <a:lnSpc>
                <a:spcPct val="90000"/>
              </a:lnSpc>
              <a:spcBef>
                <a:spcPct val="15000"/>
              </a:spcBef>
              <a:buNone/>
            </a:pPr>
            <a:r>
              <a:rPr lang="en-US" sz="3200" dirty="0" smtClean="0"/>
              <a:t>Do not use:</a:t>
            </a:r>
          </a:p>
          <a:p>
            <a:pPr marL="0" indent="0">
              <a:lnSpc>
                <a:spcPct val="90000"/>
              </a:lnSpc>
              <a:spcBef>
                <a:spcPct val="15000"/>
              </a:spcBef>
              <a:buClr>
                <a:schemeClr val="tx1"/>
              </a:buClr>
            </a:pPr>
            <a:r>
              <a:rPr lang="en-US" dirty="0" smtClean="0"/>
              <a:t>Adjustable spanners when jaws are </a:t>
            </a:r>
            <a:r>
              <a:rPr lang="en-US" dirty="0" smtClean="0"/>
              <a:t>sprung </a:t>
            </a:r>
          </a:p>
          <a:p>
            <a:pPr marL="0" indent="0">
              <a:lnSpc>
                <a:spcPct val="90000"/>
              </a:lnSpc>
              <a:spcBef>
                <a:spcPct val="15000"/>
              </a:spcBef>
              <a:buClr>
                <a:schemeClr val="tx1"/>
              </a:buClr>
            </a:pPr>
            <a:r>
              <a:rPr lang="en-US" dirty="0" smtClean="0"/>
              <a:t>Impact </a:t>
            </a:r>
            <a:r>
              <a:rPr lang="en-US" dirty="0" smtClean="0"/>
              <a:t>tools (chisels and wedges)  when heads have </a:t>
            </a:r>
            <a:r>
              <a:rPr lang="en-US" dirty="0" smtClean="0"/>
              <a:t>mushroomed </a:t>
            </a:r>
          </a:p>
          <a:p>
            <a:pPr marL="0" indent="0">
              <a:lnSpc>
                <a:spcPct val="90000"/>
              </a:lnSpc>
              <a:spcBef>
                <a:spcPct val="15000"/>
              </a:spcBef>
              <a:buClr>
                <a:schemeClr val="tx1"/>
              </a:buClr>
            </a:pPr>
            <a:r>
              <a:rPr lang="en-US" dirty="0" smtClean="0"/>
              <a:t>Tools </a:t>
            </a:r>
            <a:r>
              <a:rPr lang="en-US" dirty="0" smtClean="0"/>
              <a:t>with loose, cracked or  splintered </a:t>
            </a:r>
            <a:r>
              <a:rPr lang="en-US" dirty="0" smtClean="0"/>
              <a:t>handles </a:t>
            </a:r>
          </a:p>
          <a:p>
            <a:pPr marL="0" indent="0">
              <a:lnSpc>
                <a:spcPct val="90000"/>
              </a:lnSpc>
              <a:spcBef>
                <a:spcPct val="15000"/>
              </a:spcBef>
              <a:buClr>
                <a:schemeClr val="tx1"/>
              </a:buClr>
            </a:pPr>
            <a:r>
              <a:rPr lang="en-US" dirty="0" smtClean="0"/>
              <a:t>A </a:t>
            </a:r>
            <a:r>
              <a:rPr lang="en-US" dirty="0" smtClean="0"/>
              <a:t>screwdriver as a chisel tools with taped handles – they</a:t>
            </a:r>
          </a:p>
          <a:p>
            <a:pPr marL="0" indent="0">
              <a:lnSpc>
                <a:spcPct val="90000"/>
              </a:lnSpc>
              <a:spcBef>
                <a:spcPct val="15000"/>
              </a:spcBef>
              <a:buClr>
                <a:srgbClr val="FFCC00"/>
              </a:buClr>
              <a:buNone/>
            </a:pPr>
            <a:r>
              <a:rPr lang="en-US" dirty="0" smtClean="0"/>
              <a:t>    may be hiding cracks</a:t>
            </a:r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1143000"/>
          </a:xfrm>
        </p:spPr>
        <p:txBody>
          <a:bodyPr/>
          <a:lstStyle/>
          <a:p>
            <a:r>
              <a:rPr lang="en-IN" sz="5400" dirty="0" smtClean="0"/>
              <a:t>Safety Precautions: </a:t>
            </a:r>
            <a:r>
              <a:rPr lang="en-IN" sz="5400" dirty="0" smtClean="0"/>
              <a:t>hand </a:t>
            </a:r>
            <a:r>
              <a:rPr lang="en-IN" sz="5400" dirty="0" smtClean="0"/>
              <a:t>tools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5029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C</a:t>
            </a:r>
            <a:r>
              <a:rPr lang="en-IN" b="1" dirty="0" smtClean="0"/>
              <a:t>rack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AutoShape 3" descr="data:image/jpeg;base64,/9j/4AAQSkZJRgABAQAAAQABAAD/2wCEAAkGBxITEhQUEhQVFRQXFhcUGBcXFxQXFhcVFRUWFhQXFxcYHCggGxonHBcUITEhJSkrLi4uFx8zODMsNygtLisBCgoKDg0OGxAQGzQkICQ0LCwsLDAsLCw0LywsLCwsLCwsLCw0LCwsLCwsLCwsLCwsLSwsLCwsLCwsNCwsLCwsLP/AABEIALMBGQMBIgACEQEDEQH/xAAcAAEAAQUBAQAAAAAAAAAAAAAABQIDBAYHAQj/xABEEAABAwICBwMJBgQEBwEAAAABAAIDBBEhMQUGEkFRcYFhkaEHEyIyQnKxwdEjM1Ji4fAUgrLCY5KT0hY0Q0RzovEk/8QAGgEBAAMBAQEAAAAAAAAAAAAAAAEDBAIFBv/EACwRAAICAQQBAgQHAQEAAAAAAAABAgMRBBIhMUFRgQUiMmETFTNCcZGxIxT/2gAMAwEAAhEDEQA/AO4IiIAiIgCIiAIiIAiKLrdYKaJ7o3P+0aASwAkgEXBKAlEWDo7S0U3qOx/CcHc7b+i17yg62PoPMFrQ5sheHfiGyGkFu7ecD2KVFt4RDaSyzb0XP9Ha6PnYTDLG4/mbi3sLQQR1UVpPWGuBs+VzR+TZaOjmgHxVsKXN4ycTtUVk6qi5foXXWaIgSEys/MfTHJ2Z63W4UWuFLJvc3jduX+W6T084+DmF8JeTYEVilrI5BeN7XciL9Rmr6pLgiLFn0lCz1pGDs2hfuzQGUig5taqYZOc73Wn+6yk6GvjmF43Bw38RzGYQGSiIgCIiAIiIAiIgCIiAIiIAiIgCIiAIiIAiIgBK5drL5U9iYx0oa6JuBlIJ2nb9gXtsjic92Fr7xrlVeaoap97EQvAP5nNLW+JC+cQt2jojPMpGHWXyhiMToT9cKmYffvt+Qhn9FlBVtN5x/nQ9zZfx3N79u9a5HI5hu02+CmKPSgdg/B3geRXoqqMekee7pS7ZL6P1hkiIFQLcJWXtfi4DEcx3BSmt5l0hBCA9jjGXOafxhwA9YYXwzt9VCGxFswseFkkJ2oHYHEsd6p6bj2hZbNKs7ocM1V6vjbZyvU1OomlpZ2tO3FLbDdyGGBBPMLctDa8NP2dW0cNsC7T7zN3MdwWS+op61ohnbsPBBAOztXG+N5HwxUFpvU+SO7oLyszt/wBRvQet0x7FnfL22LDNS63VvKNzm0YyRofA5pBFxYgg+65Rby9hsbtI6FaRorTE1M68TrY+k04tJ7W8e3A4Zre9Fa001UAyYCOTIbR9En8r9x7DbqrI2Th3yiqVcZ9cMyKXSZBBNwfxN+Y+i2nR2tErQNp223jmtYrNDPbiz0hw9ofXoo6OUtOBIO/9QVbtrtWUV77KniRd1k0vXCd8rnudGTYNJ+y2R6obbBjvHmq9HaZjkIBOw/8AC7C/uuyPLAq/BpAHB1hfA3xaed/msKv0LHJfYsw8Diw8t7fEdgUSphJYaw/VERusi8xe5ejJtzO9ewzPjIcwlpGRBt4hapHXVFMQ14L27muONvyP3jsx6Kc0fpWKb1DjvacHjjdu/mMFjt086+e16m2rUQs46fobxorXDJs4/nbn1b9O5bXS1LJG7Ubg5vEH92K5Q9oGLnBo4kgfFUQaxRU52mT2P5LuvztcEc1TGuUukWynGP1PB19Fq+petza7zjdkh0YaScAHB20LgXNrW8VtCiUXF4YjJSWY9BERcnQREQBERAEREAREQBERAEREAREQHO/LRpXYpo6cHGZ+04f4cVj/AFln+UrjgK2jyo6T89pGUA3bEBC3+XF/Xbc8dFqoK9zSw2Vr78niaue+x/bgquhC8sgK0ZM2PQy6TSL2YH0m8N46qapatjxdp+vULWyF40kG4NjxCholM2WqpWPFiFXSaUmgwdeaPtP2jR2E+t171GUelSbNcPSyB4rLlrAB6RaOZx8FxKpTWJLJ1G51vMeGS1XoykrgXtNpN724OB/xGb+uPArSdO6BmpbmRu1Hukbi09h/Cew9LrPFeGvD4yQ4YggW6Hi07wVartN1ErXNfI4tIILRg0i2RAz5LJ/5pQfyvg2rVRmvmjhlrVvXCeANH3kWWw44ttuY72eWI7FuVVrHQTRhznODyL2DHbYPB3snvXMYYQ0bPbfl+8lIU8WHZ9VxVVulnp/Ystt2xx2vubG7S8e6/UWPz+K8i1gcMGtuO3IdQoIg3HIK/G2y9FRzweY5beUzbptNQmPGz7gExkG4PbcWw4ha7UOF9pjdkjEXdtWI4GwPeSsdoush7LNCRrUTmy5yMQTlx9K+125q4rcsd+Y3qhs1sHYH4rrrs5a3co6f5Fm/a1PuR/1OXVlxDyb6bMBqCwNcXCMY3wsX7ge3wW11Os1Q/wBstH5QB45+K8TWfrP2/wAPc0X6K9/9OhSSBou4gDiSAPFRlVrFTMzkDjwbd3iMPFc6nne83c4k8SSSrRCzYNZudTrs0fdxk9riB4C/xUXPrdUOPo7LewNH911r9lUAgNs0drrunZ/Mz5tPyPRbTQ10UzdqJ4cOzMcxmOq5Uq4ZnMO0wljhvBsUwDraLTdD64Ou1k7S65DdtoyvvcMiO0dy3JQAiIgCokma3MgYX6ceSrWg11a6nrGwzGRrKiR5MwcW7ZNxHGCMmNYWgWscCdyA31rgRcYg716ojVynELDTguPmzdu04uPm3EluJxO8Y8FLoArVVOI2Pe71WNc88mgk/BXVA69y7Oj6s8YXN/z+h/cuorLSOZPCbPnWondI90jvWe5z3e84lx8SVRdeL1fQI8BlQK9urayqOmLzwaMz8h2rpHL4KYmFxs0EnsWQygPtODezM9wV6SrYwbLcB4nmVjefc7LvK6x6lWX4Fa1jGgNJLje5NgABwHHFR7TY3WTUxG4JOHwVDGi+Cra5LotbTzbduVMjSAT2EjK97HIHNZIC17T9V9s3ZNywWPC5OS4unsjksog7J7UHVd+Y3jIjluUlR1uAbbjc3+ShnPD8bbLjnwKv0kpaQeG5Z65NPJstrUo4NhY3eq1ahqWkXvbsOapkqRuxW7ckjy9sm8YMuJquTO3KzTyEi5wC9c66lFTTyUr0sBzF0KBSSSmq42ZiBgC036Wsts2gtR1f++HunLotqZEezrivG1y/6+x7nw9t0+5cDuC9x7BzTY4lUXWM3FVhxJ5YKnkB1N0Ll5ZAVbS9BCtbCqOVkBdpJbvaPzDxIXXFyXRcd54h/iM/qC60oYCIigBQWumghV0r4xhI37SI8JG5dDl1U6iA0rVXTRmp2Suv56D7OZu8tvZ1+30b82lbo1wIBGIOIPYVz7TUX8BpBs4wp6r0ZODZOPXPvW3aHk2S6E5N9JnbGTl0OHIhSwSi13yhsJ0dUAZ2Z4SMK2Jco8tGm52uZSswhcxsryM3HbdstJ/CNgHnbgrdPFysWP5KdRJRref4/s5tNTg5YFYjmkYFXYKoj1se1ZrmNeF7/D6PntzhxLojWAkgDM4LJnnJtHH6reHtHe4q2YS09uQPPD4XV5jA0KEmdyki3FTj2sSr57gvLql9yMDbuXXXRU22+S3LUN5/BWnTERmQtOwDs34neG3ViWMgrF0ppAuY2IYBgyvmSb3Cyai2UFlG/T0Qm8MxK/TrzcMbsDicXdNwUbTgHmrj2E7j3L2Gjdm0HDP9hed+LOUsyeT04VRhHEVgvMYs2kgvjkBn9F5TRbVr4KQLQLAAngPqt8IeTFbZ4KGRk+qP06q5GWj1iOlyfosgU98ZDtH8I9Ud3ywVRZHlZvLALQosxOxdFxjwRhkvQrLYLYt7txV1pVq+5Q0vBWUXiFSckrqz9+Pdd8ltpFslq2qn3/8AI74hbW5y8bXfq+x7nw/9H3PH5K2Qru0lhuWM3FvYVYC92F6L3yQDZS1l4Ad69JQGboJt6iL/AMjT3EH5Lpq5zqvGXVUVt2048g0/Oy6MoYCIigBERARmsmiG1VPJC7Mi7T+F4xa4dVqWq+kpHw7Lh/8AppHFrm73MGDh23blyaugLQ9bIDR1kVcwfZyERTgdvqu/fAKUDeKeZr2te03a4BwPEHEKC110DDU07y8HbjY57HtwcC0F1u1ptkVc0LOI5DDf0HgzQndsnGRg5E3A4O7FL1jNqN44tcO8EKYScZJo5nFSTTPmis0fYXb+n6clhxyOYfkVsEbhbhh8lGVFQwuIs3C9iN3Ld++i+gR8+/QOftWNiMN6pcm1vzvv4rwlWmfHoAF4UuqSVBJTNHcLFlowRcgGwwuN6zV4Vy4p9lkbHHo26g0DTNjY4QsJLWvu4bZuWg4F1/BQ2npgAQB0A/YU5RaXpxTxB0rA4RtaQTjcAA4LVNYdL09jZ1+Qd814WySk+D6GM4tLkgNHybyN5+JspSkitcnM/PGyiKB3oDr8SpyPBo5L16F8qPG1TxJr7glUSRAjEKtWvP3u1guciTkFc2vJmin4LVESHOGOzu7FkTNN7tz3g5H9V7HHs77nj3fQKtTGPGGJSzLKLLJj7Qt8FfC8K8up6OXhknoGqZHKXPIA2SLk7yQp1+n6ce3fkHH5LSaqUNFzx+qxXVzBffbO2KxX0Vznuk8G/T32Qhtgsm9v1mhGW0eTfrZWna1s3Ru6kD4XWu6mzUlTVMhqnyQMf6LXgMsXk4NcTcNvkDY48F3XRvk/0fD/ANESHjKS+/8AKfR8FlmtPD1Zri9TP0Ryym09PMdmGndIeDdp56hrcFsWj9XdKy2JiihHGVxvb3WEnvsurQwtYA1jQ1oyDQAB0CrWeVsP2xx/bL41T/dPP9I0zR+orhjPUFx4RsawciXbRPgp+n1epWZRNPvXd/UpRFS3kuSwWoKdjBZjWtH5QB8FdRFBIREQBERAFEazuhdA+Oa5D22s0Fzuwi2WO82Uutb04ftTfgO63/1SgQFBTVP8PCxzH+dhka+OQAggNOR2hY3aXNIys7sUrXVOkZAQwxwDjbbd0BwUhT6VaA1h2i8jIAkkDf8Aqst0L3ZgNHacfBSR2cZ0tqU1t9t7nHjg0dAMAtWkgawSMzc245i1weoPfdfQNRoemOMpBP74rkXlLoYYapvmG7LJIiTgc2usTj7wW/S3Pfh+TBq6VsyvBrsGXf8AEqohUQOw6n4qtesujxpdspKWXpCWQHi8K9KpKAtT2soPSbbtKm5slC1xwKzX9G7S9lWjfu29fiVO+yOig9HD7NvU95KnfZ6KaPp9jjVfX7sx66UtbcZq7TR7LQOp5rHrWbbMM8wrsNW0jOx3g4G6sTW7kqaezj3L6XVh9S0bx0/RWZpza4FhuLsO4b1LmkcqtsyZZwAsf+IVhoacXOJ5D6q+2doFw0cyb4rjc2W7EvGTE0nH51rW5ekD4EfNUR0Gy2xNxuzuFlSSbWfhgrZaqnCLluLozko7VwiwIBwX0l5MtLuqdHxOkO09l4XE5kxmzSeJLdm543XzsxhOAGK+gfJPRea0e0b3SPceZsPksurilDJq0s254NyREXmnoBERAEREAREQBERAFA6yQYtcN4t1GI+fcp5WqmAPaWuyPh2hEDVYNI+ZaXWvuyJPQD6hY9Jp51S90bGvu1u0dotY3G9gNkk423qafq4HYOkNuDQAT1N1E6Y0GyjBqKYOvth013FxcLNbfHKwa0YcF1kghYdZgWOcWGNzXFj2nHZcDvd9bLm+t2kX1EwccQGmNuWJcRew4AC66s6SOGqbI4B1JXgRSg2LBMfunEHCzr7J4kgnJQut/k6dETNRgyMxJixMjPc3vb2Z81q0soKXzcGTVqe35Vk5yItkAHPPvXqqldjj+yLrI0foyec2hifIcvQaXAcyMB1XtZSXJ4STkzFK8K3Kj8mmkH4ubHF778f/AEDlp2m4JqWV0M0ZjeNxxBG5zSMHNPEKtX1t4TyWvT2JZaKCsWasaN9z2LEna559c2/DkO8fNZ9PC1oGAva98DbhZNzk+DrZGCy+TBfUud6rCfgsKoopHetZoU85ywqpV2V5XLLarcP5VgsRQbADeAClwMFGPOKk9ysqSXCK7m3hsxKkFuIyPgfosVuwcXO7hcqUCsfwrOHx+qSg30IWJLDMJsgHqtB4E/TJeOxNzms40reHx+qCnbw8Sufw2d/ixMaOK+VldZosk4ALJbAzh8fmsmOQt9XDlYLtVryVSufgw5KBzM7X4A49eCpbTuOBwF7rKcVVC0uIa0FzibAAEkngAMSVO1I4/EkXaCBrSLd675qTTllFCCLEgv6OcS3wIWkameTt5LZq0bLRi2H2ncPOcB+XM77ZHqYC8rW3RliMfB6ugpnBOU/IREWA9EIiIAiIgCIiAIiIAiIgComiDmlrhcEEEdhVaIDQG6OBE+j5vVILoj+U4ttyNuhCntSdLvngLJv+YgcYJuJc31ZOT22dwvtDcvNb6ElraiMXkhN7DNzPab+/koOrrG088OkGH7CUMgqSMth33UzvdJxO5pcuuwbZPq/SPkMj6eF0hzc6NhJPE3GJ7VIMYGgBoAAyAFgOiqRQ232Qkl0FE6yau09bF5qoZtDNrhg9jvxMduPgd4KlkRNp5QayfOut2oNTQOLrGanvhK0eqOErfZPbkeIvZQe1gvqYhRf/AA5RbW3/AAtPtXvteajvfje2fat9Wu2rElkw3aLe8xeD540douec2ghklxtdjHEDm4Cw6qfb5LNJSMLiyKMgXDXyDadwA2A4A8yF3trQBYYDgF6uZ66culg6r0MI8t5PljSOh6iCTYqInRPtezhmN5aRg4doJVYK+mdKaLhqGebnjbIzg4ZHiDmD2hQ1PqHo1huKZh950jx3PcQra9dFL5lyU26GUn8r4OCUtO+Q7MbHPdwY0uPcApAar12f8JUf6Unwsvoqnp2RtDY2tY0ZNaA0DoFdXL+IPxE6j8Oj5kfNx1drRnSVP+jL/tVP/D1af+1qf9GX/avpNFH5hL0H5dH1PneDU/SDsqWb+Zuz/VZTFH5N9Iv9ZjIu18jf7NoruCLl/ELPCR0vh9fls5roryTxixqZ3P8AyxjZHIudckcgFu+h9X6WlFoIWMORda7zzebuPepNFmsvss+pmquiuv6UERFUWhERAEREAREQBERAEREAREQBERAeOaCCDiDgeRWmChax81HLjFI1xZ7rvWHMEg9TwW6KG1noS+MSM+8iO23ttmD2EXB7CVKBHahaQfsSUcxvPSER3OckB+4kxxN2jZJ4sJ3raloWlZ9gwaSiBPmhsVDRm+leftbgZujID7Z+gRvW9xvDgC0gggEEYgg4ggowVIiKAEREAREQBERAEREAREQBERAEREAREQBERAEREAREQBERAEREAREQBERAEREBpdVTmKaZlz5i23stzeZAbs2vZAz7b3uMb5mqZLJHxRvvTNjjMUZGMNvRLQ/NzDbC97bJxtgJfSuho5/WL2nDFhsTY3F7ghZFBQRwt2Yxa+JJNyTxJU5IMlERQSEREAREQBERAEREAREQBERAEREAREQBERAEREAREQBERAEREAREQBERAEREAREQBERAEREAREQBERAEREAREQBERAEREAREQBERAEREAREQBERAf//Z"/>
          <p:cNvSpPr>
            <a:spLocks noChangeAspect="1" noChangeArrowheads="1"/>
          </p:cNvSpPr>
          <p:nvPr/>
        </p:nvSpPr>
        <p:spPr bwMode="auto">
          <a:xfrm>
            <a:off x="685800" y="228600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0" name="Picture 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1676400"/>
            <a:ext cx="3048000" cy="2590800"/>
          </a:xfrm>
          <a:prstGeom prst="rect">
            <a:avLst/>
          </a:prstGeom>
          <a:noFill/>
        </p:spPr>
      </p:pic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2057400" y="2590800"/>
            <a:ext cx="838200" cy="762000"/>
          </a:xfrm>
          <a:custGeom>
            <a:avLst/>
            <a:gdLst>
              <a:gd name="T0" fmla="*/ 1752600 w 21600"/>
              <a:gd name="T1" fmla="*/ 0 h 21600"/>
              <a:gd name="T2" fmla="*/ 513285 w 21600"/>
              <a:gd name="T3" fmla="*/ 446334 h 21600"/>
              <a:gd name="T4" fmla="*/ 0 w 21600"/>
              <a:gd name="T5" fmla="*/ 1524000 h 21600"/>
              <a:gd name="T6" fmla="*/ 513285 w 21600"/>
              <a:gd name="T7" fmla="*/ 2601666 h 21600"/>
              <a:gd name="T8" fmla="*/ 1752600 w 21600"/>
              <a:gd name="T9" fmla="*/ 3048000 h 21600"/>
              <a:gd name="T10" fmla="*/ 2991916 w 21600"/>
              <a:gd name="T11" fmla="*/ 2601666 h 21600"/>
              <a:gd name="T12" fmla="*/ 3505200 w 21600"/>
              <a:gd name="T13" fmla="*/ 1524000 h 21600"/>
              <a:gd name="T14" fmla="*/ 2991916 w 21600"/>
              <a:gd name="T15" fmla="*/ 446334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676400" y="3429000"/>
            <a:ext cx="304800" cy="16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8" descr="Slide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45324" y="2895600"/>
            <a:ext cx="4108076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5943600" y="18288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7" name="TextBox 16"/>
          <p:cNvSpPr txBox="1"/>
          <p:nvPr/>
        </p:nvSpPr>
        <p:spPr>
          <a:xfrm>
            <a:off x="5029200" y="2286000"/>
            <a:ext cx="342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Mushroomed head</a:t>
            </a:r>
            <a:endParaRPr lang="en-IN" sz="2000" dirty="0"/>
          </a:p>
        </p:txBody>
      </p:sp>
      <p:sp>
        <p:nvSpPr>
          <p:cNvPr id="18" name="AutoShape 8"/>
          <p:cNvSpPr>
            <a:spLocks noChangeArrowheads="1"/>
          </p:cNvSpPr>
          <p:nvPr/>
        </p:nvSpPr>
        <p:spPr bwMode="auto">
          <a:xfrm>
            <a:off x="7086600" y="3962400"/>
            <a:ext cx="609600" cy="457200"/>
          </a:xfrm>
          <a:custGeom>
            <a:avLst/>
            <a:gdLst>
              <a:gd name="T0" fmla="*/ 1752600 w 21600"/>
              <a:gd name="T1" fmla="*/ 0 h 21600"/>
              <a:gd name="T2" fmla="*/ 513285 w 21600"/>
              <a:gd name="T3" fmla="*/ 446334 h 21600"/>
              <a:gd name="T4" fmla="*/ 0 w 21600"/>
              <a:gd name="T5" fmla="*/ 1524000 h 21600"/>
              <a:gd name="T6" fmla="*/ 513285 w 21600"/>
              <a:gd name="T7" fmla="*/ 2601666 h 21600"/>
              <a:gd name="T8" fmla="*/ 1752600 w 21600"/>
              <a:gd name="T9" fmla="*/ 3048000 h 21600"/>
              <a:gd name="T10" fmla="*/ 2991916 w 21600"/>
              <a:gd name="T11" fmla="*/ 2601666 h 21600"/>
              <a:gd name="T12" fmla="*/ 3505200 w 21600"/>
              <a:gd name="T13" fmla="*/ 1524000 h 21600"/>
              <a:gd name="T14" fmla="*/ 2991916 w 21600"/>
              <a:gd name="T15" fmla="*/ 446334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096000" y="2667000"/>
            <a:ext cx="914400" cy="152400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5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IN" sz="4800" dirty="0" smtClean="0"/>
              <a:t>Safety Precautions: hand tools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6</a:t>
            </a:fld>
            <a:endParaRPr lang="en-IN" dirty="0"/>
          </a:p>
        </p:txBody>
      </p:sp>
      <p:pic>
        <p:nvPicPr>
          <p:cNvPr id="6" name="Picture 7" descr="carltso02b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2286000"/>
            <a:ext cx="333375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04800" y="2133600"/>
            <a:ext cx="5029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Around flammable substances, sparks produced by iron and steel hand tools can be a dangerous ignition source.  Where this hazard exists, spark-resistant tools made from brass, plastic, </a:t>
            </a:r>
            <a:r>
              <a:rPr lang="en-IN" sz="2400" dirty="0" smtClean="0"/>
              <a:t>aluminium, </a:t>
            </a:r>
            <a:r>
              <a:rPr lang="en-IN" sz="2400" dirty="0" smtClean="0"/>
              <a:t>or wood will provide for safety</a:t>
            </a:r>
            <a:endParaRPr lang="en-IN" sz="2400"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67800" cy="1143000"/>
          </a:xfrm>
        </p:spPr>
        <p:txBody>
          <a:bodyPr/>
          <a:lstStyle/>
          <a:p>
            <a:r>
              <a:rPr lang="en-IN" sz="5400" dirty="0" smtClean="0"/>
              <a:t>Safety Precautions: hand tools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u="sng" dirty="0" smtClean="0"/>
              <a:t>Precautions </a:t>
            </a:r>
            <a:endParaRPr lang="en-IN" dirty="0" smtClean="0"/>
          </a:p>
          <a:p>
            <a:pPr lvl="0"/>
            <a:r>
              <a:rPr lang="en-IN" dirty="0" smtClean="0"/>
              <a:t>Using a screwdriver as a chisel may cause the tip of the screwdriver to break and fly, hitting the user </a:t>
            </a:r>
          </a:p>
          <a:p>
            <a:pPr lvl="0"/>
            <a:r>
              <a:rPr lang="en-IN" dirty="0" smtClean="0"/>
              <a:t>Using a tool with a wooden handle (e.g., hammer) if the handle is loose, splintered, or cracked, the head of the tool may fly off and strike the user or another worker;</a:t>
            </a:r>
          </a:p>
          <a:p>
            <a:r>
              <a:rPr lang="en-IN" dirty="0" smtClean="0"/>
              <a:t>Using a  spanner (wrench) if its jaws are sprung, because it might slip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7</a:t>
            </a:fld>
            <a:endParaRPr lang="en-IN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67800" cy="1143000"/>
          </a:xfrm>
        </p:spPr>
        <p:txBody>
          <a:bodyPr/>
          <a:lstStyle/>
          <a:p>
            <a:r>
              <a:rPr lang="en-IN" sz="5400" dirty="0" smtClean="0"/>
              <a:t>Safety Precautions: hand tools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1"/>
            <a:ext cx="8458200" cy="4953000"/>
          </a:xfrm>
        </p:spPr>
        <p:txBody>
          <a:bodyPr/>
          <a:lstStyle/>
          <a:p>
            <a:r>
              <a:rPr lang="en-IN" b="1" u="sng" dirty="0" smtClean="0"/>
              <a:t>Precautions </a:t>
            </a:r>
          </a:p>
          <a:p>
            <a:pPr lvl="0"/>
            <a:r>
              <a:rPr lang="en-IN" dirty="0" smtClean="0"/>
              <a:t>Using impact tools (e.g., chisels, wedges) if they have mushroomed heads, the heads might shatter on impact, sending sharp fragments flying.</a:t>
            </a:r>
          </a:p>
          <a:p>
            <a:pPr lvl="0"/>
            <a:r>
              <a:rPr lang="en-IN" dirty="0" err="1" smtClean="0"/>
              <a:t>Hecksaw</a:t>
            </a:r>
            <a:r>
              <a:rPr lang="en-IN" dirty="0" smtClean="0"/>
              <a:t> blades, knives or other tools be directed away from passage-way areas and others working in close proximity. Knives and scissors shall be sharp. Dull tools can be more hazardous than sharp ones;</a:t>
            </a:r>
          </a:p>
          <a:p>
            <a:pPr lvl="0"/>
            <a:r>
              <a:rPr lang="en-IN" dirty="0" smtClean="0"/>
              <a:t>Floors shall be kept as clean and dry as possible to prevent accidental slips with or around dangerous hand </a:t>
            </a:r>
            <a:r>
              <a:rPr lang="en-IN" dirty="0" smtClean="0"/>
              <a:t>tools</a:t>
            </a:r>
            <a:endParaRPr lang="en-IN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8</a:t>
            </a:fld>
            <a:endParaRPr lang="en-IN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229600" cy="857250"/>
          </a:xfrm>
        </p:spPr>
        <p:txBody>
          <a:bodyPr/>
          <a:lstStyle/>
          <a:p>
            <a:r>
              <a:rPr lang="en-IN" sz="4800" dirty="0" smtClean="0"/>
              <a:t>Safety Precautions: hand tools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1"/>
            <a:ext cx="8458200" cy="4876800"/>
          </a:xfrm>
        </p:spPr>
        <p:txBody>
          <a:bodyPr/>
          <a:lstStyle/>
          <a:p>
            <a:r>
              <a:rPr lang="en-IN" b="1" u="sng" dirty="0" smtClean="0"/>
              <a:t>Precautions </a:t>
            </a: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 lvl="0"/>
            <a:r>
              <a:rPr lang="en-IN" dirty="0" smtClean="0"/>
              <a:t>Around flammable substances, sparks produced by iron and steel hand tools can be a dangerous ignition source. Where this hazard exists, spark-resistant tools made from brass, plastic, </a:t>
            </a:r>
            <a:r>
              <a:rPr lang="en-IN" dirty="0" smtClean="0"/>
              <a:t>aluminium </a:t>
            </a:r>
            <a:r>
              <a:rPr lang="en-IN" dirty="0" smtClean="0"/>
              <a:t>or wood shall be used.</a:t>
            </a:r>
          </a:p>
          <a:p>
            <a:r>
              <a:rPr lang="en-IN" dirty="0" smtClean="0"/>
              <a:t>Disconnect tools when not in use, before servicing and when changing accessories such as blades, bits and cutters</a:t>
            </a:r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9</a:t>
            </a:fld>
            <a:endParaRPr lang="en-IN" dirty="0"/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Soil preparation-garden terrace</Template>
  <TotalTime>1276</TotalTime>
  <Words>482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Flow</vt:lpstr>
      <vt:lpstr>1_Office Theme</vt:lpstr>
      <vt:lpstr>2_Office Theme</vt:lpstr>
      <vt:lpstr>3_Office Theme</vt:lpstr>
      <vt:lpstr>4_Office Theme</vt:lpstr>
      <vt:lpstr>Slide 1</vt:lpstr>
      <vt:lpstr>Slide 2</vt:lpstr>
      <vt:lpstr>Safety Precautions: hand tools</vt:lpstr>
      <vt:lpstr>Safety Precautions: hand tools</vt:lpstr>
      <vt:lpstr>Safety Precautions: hand tools</vt:lpstr>
      <vt:lpstr>Safety Precautions: hand tools</vt:lpstr>
      <vt:lpstr>Safety Precautions: hand tools</vt:lpstr>
      <vt:lpstr>Safety Precautions: hand tools</vt:lpstr>
      <vt:lpstr>Safety Precautions: hand tools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Mandar</cp:lastModifiedBy>
  <cp:revision>228</cp:revision>
  <dcterms:created xsi:type="dcterms:W3CDTF">2014-01-14T17:55:13Z</dcterms:created>
  <dcterms:modified xsi:type="dcterms:W3CDTF">2014-04-19T10:29:13Z</dcterms:modified>
</cp:coreProperties>
</file>